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notesMasterIdLst>
    <p:notesMasterId r:id="rId17"/>
  </p:notesMasterIdLst>
  <p:sldIdLst>
    <p:sldId id="306" r:id="rId3"/>
    <p:sldId id="423" r:id="rId4"/>
    <p:sldId id="279" r:id="rId5"/>
    <p:sldId id="424" r:id="rId6"/>
    <p:sldId id="428" r:id="rId7"/>
    <p:sldId id="427" r:id="rId8"/>
    <p:sldId id="282" r:id="rId9"/>
    <p:sldId id="405" r:id="rId10"/>
    <p:sldId id="404" r:id="rId11"/>
    <p:sldId id="430" r:id="rId12"/>
    <p:sldId id="431" r:id="rId13"/>
    <p:sldId id="336" r:id="rId14"/>
    <p:sldId id="333" r:id="rId15"/>
    <p:sldId id="42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zanne Tola" initials="ST" lastIdx="17" clrIdx="0">
    <p:extLst>
      <p:ext uri="{19B8F6BF-5375-455C-9EA6-DF929625EA0E}">
        <p15:presenceInfo xmlns:p15="http://schemas.microsoft.com/office/powerpoint/2012/main" userId="S::tolasuz@trinity-health.org::13a69b62-492e-47ac-bdfa-d669fbf05bf3" providerId="AD"/>
      </p:ext>
    </p:extLst>
  </p:cmAuthor>
  <p:cmAuthor id="2" name="Brandi Bonney" initials="BB" lastIdx="28" clrIdx="1">
    <p:extLst>
      <p:ext uri="{19B8F6BF-5375-455C-9EA6-DF929625EA0E}">
        <p15:presenceInfo xmlns:p15="http://schemas.microsoft.com/office/powerpoint/2012/main" userId="S::Brandi.Bonney@trinity-health.org::0ec9ea29-772f-4ef7-8fa0-966b54ddb480" providerId="AD"/>
      </p:ext>
    </p:extLst>
  </p:cmAuthor>
  <p:cmAuthor id="3" name="Rebecca Trotter" initials="RT" lastIdx="20" clrIdx="2">
    <p:extLst>
      <p:ext uri="{19B8F6BF-5375-455C-9EA6-DF929625EA0E}">
        <p15:presenceInfo xmlns:p15="http://schemas.microsoft.com/office/powerpoint/2012/main" userId="S::rebecca@techworldinc.com::d797cea4-aa2b-4149-813d-723fb8cb5e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165" autoAdjust="0"/>
    <p:restoredTop sz="95226" autoAdjust="0"/>
  </p:normalViewPr>
  <p:slideViewPr>
    <p:cSldViewPr snapToGrid="0">
      <p:cViewPr varScale="1">
        <p:scale>
          <a:sx n="85" d="100"/>
          <a:sy n="85" d="100"/>
        </p:scale>
        <p:origin x="120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2ACB03-5CD3-4B14-AD72-F71BAB4A37E2}" type="datetimeFigureOut">
              <a:rPr lang="en-US" smtClean="0"/>
              <a:t>7/27/2021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801F3E-0FA5-43FE-92C7-681B36F1ACE0}" type="slidenum">
              <a:rPr lang="en-US" smtClean="0"/>
              <a:t>‹#›</a:t>
            </a:fld>
            <a:endParaRPr lang="en-US"/>
          </a:p>
        </p:txBody>
      </p:sp>
    </p:spTree>
    <p:extLst>
      <p:ext uri="{BB962C8B-B14F-4D97-AF65-F5344CB8AC3E}">
        <p14:creationId xmlns:p14="http://schemas.microsoft.com/office/powerpoint/2010/main" val="2633335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Duración aproximada: 6 minutos</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69798C-9FC1-714E-BB69-2199F60E7A3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894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Ahora, demos un vistazo a cómo funciona la HSA con su Plan médico de ahorro para gastos médicos.</a:t>
            </a:r>
          </a:p>
          <a:p>
            <a:endParaRPr lang="en-US" dirty="0"/>
          </a:p>
          <a:p>
            <a:r>
              <a:rPr lang="es-US" dirty="0"/>
              <a:t>Primero, cuando recibe servicios de atención médica elegibles, paga el costo total hasta que alcanza el deducible anual. </a:t>
            </a:r>
          </a:p>
          <a:p>
            <a:endParaRPr lang="en-US" dirty="0"/>
          </a:p>
          <a:p>
            <a:r>
              <a:rPr lang="es-US" dirty="0"/>
              <a:t>Luego, paga un coseguro y copagos hasta que alcanza el máximo de gastos de bolsillo. El coseguro comienza una vez que se alcanza el deducible combinado.</a:t>
            </a:r>
          </a:p>
          <a:p>
            <a:endParaRPr lang="en-US" dirty="0"/>
          </a:p>
          <a:p>
            <a:r>
              <a:rPr lang="es-US" dirty="0"/>
              <a:t>Por último, una vez que alcanza el máximo de gastos de bolsillo, Trinity Health paga el 100 % de todos los gastos elegibles restantes durante el año.</a:t>
            </a:r>
          </a:p>
          <a:p>
            <a:endParaRPr lang="en-US" dirty="0"/>
          </a:p>
          <a:p>
            <a:r>
              <a:rPr lang="es-US" dirty="0"/>
              <a:t>Puede usar la HSA para pagar su deducible, copagos y coseguro. </a:t>
            </a:r>
          </a:p>
        </p:txBody>
      </p:sp>
      <p:sp>
        <p:nvSpPr>
          <p:cNvPr id="4" name="Slide Number Placeholder 3"/>
          <p:cNvSpPr>
            <a:spLocks noGrp="1"/>
          </p:cNvSpPr>
          <p:nvPr>
            <p:ph type="sldNum" sz="quarter" idx="5"/>
          </p:nvPr>
        </p:nvSpPr>
        <p:spPr/>
        <p:txBody>
          <a:bodyPr/>
          <a:lstStyle/>
          <a:p>
            <a:fld id="{7C801F3E-0FA5-43FE-92C7-681B36F1ACE0}" type="slidenum">
              <a:rPr lang="en-US" smtClean="0"/>
              <a:t>10</a:t>
            </a:fld>
            <a:endParaRPr lang="en-US"/>
          </a:p>
        </p:txBody>
      </p:sp>
    </p:spTree>
    <p:extLst>
      <p:ext uri="{BB962C8B-B14F-4D97-AF65-F5344CB8AC3E}">
        <p14:creationId xmlns:p14="http://schemas.microsoft.com/office/powerpoint/2010/main" val="21573360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Hemos cubierto muchos detalles importantes sobre las HSA en este episodio, pero sabemos que este es un tema complejo y puede ser que siga teniendo preguntas. </a:t>
            </a:r>
          </a:p>
          <a:p>
            <a:endParaRPr lang="en-US" dirty="0"/>
          </a:p>
          <a:p>
            <a:r>
              <a:rPr lang="es-US" dirty="0"/>
              <a:t>El sitio web de HealthEquity ofrece una enorme cantidad de información sobre las HSA. También puede llamar a atención al cliente y hablar con un representante.</a:t>
            </a:r>
          </a:p>
          <a:p>
            <a:endParaRPr lang="en-US" dirty="0"/>
          </a:p>
          <a:p>
            <a:endParaRPr lang="en-US" dirty="0"/>
          </a:p>
          <a:p>
            <a:r>
              <a:rPr lang="es-US" dirty="0"/>
              <a:t>El portal para colegas HR4U de Trinity Health también ofrece diversos recursos sobre las HSA. </a:t>
            </a:r>
          </a:p>
          <a:p>
            <a:endParaRPr lang="en-US" dirty="0"/>
          </a:p>
          <a:p>
            <a:endParaRPr lang="en-US" dirty="0"/>
          </a:p>
        </p:txBody>
      </p:sp>
      <p:sp>
        <p:nvSpPr>
          <p:cNvPr id="4" name="Slide Number Placeholder 3"/>
          <p:cNvSpPr>
            <a:spLocks noGrp="1"/>
          </p:cNvSpPr>
          <p:nvPr>
            <p:ph type="sldNum" sz="quarter" idx="5"/>
          </p:nvPr>
        </p:nvSpPr>
        <p:spPr/>
        <p:txBody>
          <a:bodyPr/>
          <a:lstStyle/>
          <a:p>
            <a:fld id="{7C801F3E-0FA5-43FE-92C7-681B36F1ACE0}" type="slidenum">
              <a:rPr lang="en-US" smtClean="0"/>
              <a:t>11</a:t>
            </a:fld>
            <a:endParaRPr lang="en-US"/>
          </a:p>
        </p:txBody>
      </p:sp>
    </p:spTree>
    <p:extLst>
      <p:ext uri="{BB962C8B-B14F-4D97-AF65-F5344CB8AC3E}">
        <p14:creationId xmlns:p14="http://schemas.microsoft.com/office/powerpoint/2010/main" val="138778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s-US"/>
              <a:t>Ahora que ha explorado los conceptos básicos sobre las cuentas de ahorro para gastos médicos, asegúrese de mirar los otros episodios de esta serie de videos para obtener más información sobre beneficios adicionales disponibles para ayudarlo a que Viva toda su vida. </a:t>
            </a:r>
          </a:p>
          <a:p>
            <a:endParaRPr lang="en-US" dirty="0"/>
          </a:p>
          <a:p>
            <a:endParaRPr lang="en-US" dirty="0"/>
          </a:p>
          <a:p>
            <a:r>
              <a:rPr lang="es-US"/>
              <a:t>10 segundos</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69798C-9FC1-714E-BB69-2199F60E7A3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36585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69798C-9FC1-714E-BB69-2199F60E7A3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357582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A819FC-C5F2-4E7D-B2F5-C0E9F9627BA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0157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En este episodio, veremos más en profundidad la cuenta de ahorro para gastos médicos o, por sus siglas en inglés, HSA.  </a:t>
            </a:r>
          </a:p>
          <a:p>
            <a:endParaRPr lang="en-US" dirty="0"/>
          </a:p>
          <a:p>
            <a:r>
              <a:rPr lang="es-US"/>
              <a:t>Como se mencionó en los episodios sobre los planes médicos, si se inscribe en el plan médico de ahorro para gastos médicos, tiene automáticamente una HSA que lo ayuda a pagar</a:t>
            </a:r>
          </a:p>
          <a:p>
            <a:r>
              <a:rPr lang="es-US"/>
              <a:t>costos de atención médica calificados actuales o futuros. </a:t>
            </a:r>
          </a:p>
        </p:txBody>
      </p:sp>
      <p:sp>
        <p:nvSpPr>
          <p:cNvPr id="4" name="Slide Number Placeholder 3"/>
          <p:cNvSpPr>
            <a:spLocks noGrp="1"/>
          </p:cNvSpPr>
          <p:nvPr>
            <p:ph type="sldNum" sz="quarter" idx="5"/>
          </p:nvPr>
        </p:nvSpPr>
        <p:spPr/>
        <p:txBody>
          <a:bodyPr/>
          <a:lstStyle/>
          <a:p>
            <a:fld id="{7C801F3E-0FA5-43FE-92C7-681B36F1ACE0}" type="slidenum">
              <a:rPr lang="en-US" smtClean="0"/>
              <a:t>2</a:t>
            </a:fld>
            <a:endParaRPr lang="en-US"/>
          </a:p>
        </p:txBody>
      </p:sp>
    </p:spTree>
    <p:extLst>
      <p:ext uri="{BB962C8B-B14F-4D97-AF65-F5344CB8AC3E}">
        <p14:creationId xmlns:p14="http://schemas.microsoft.com/office/powerpoint/2010/main" val="500494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baseline="0" dirty="0"/>
              <a:t>Estos son algunos aspectos clave que debe saber sobre la HSA.</a:t>
            </a:r>
          </a:p>
          <a:p>
            <a:endParaRPr lang="en-US" baseline="0" dirty="0"/>
          </a:p>
          <a:p>
            <a:r>
              <a:rPr lang="es-US" baseline="0" dirty="0"/>
              <a:t>Está incluida en el Plan médico de ahorro para gastos médicos, que es un plan de salud con deducible alto.</a:t>
            </a:r>
          </a:p>
          <a:p>
            <a:endParaRPr lang="en-US" baseline="0" dirty="0"/>
          </a:p>
          <a:p>
            <a:r>
              <a:rPr lang="es-US" baseline="0" dirty="0"/>
              <a:t>La HSA de Trinity Health la administra HealthEquity.</a:t>
            </a:r>
          </a:p>
          <a:p>
            <a:endParaRPr lang="en-US" baseline="0" dirty="0"/>
          </a:p>
          <a:p>
            <a:r>
              <a:rPr lang="es-US" baseline="0" dirty="0"/>
              <a:t>Puede usar la HSA para pagar costos de atención médica actuales o futuros, incluso durante el retiro.</a:t>
            </a:r>
          </a:p>
          <a:p>
            <a:endParaRPr lang="en-US" baseline="0" dirty="0"/>
          </a:p>
          <a:p>
            <a:r>
              <a:rPr lang="es-US" baseline="0" dirty="0"/>
              <a:t>Las HSA son una excelente manera de ahorrar en impuestos.  No paga impuestos</a:t>
            </a:r>
            <a:r>
              <a:rPr lang="es-US" dirty="0"/>
              <a:t> por:</a:t>
            </a:r>
          </a:p>
          <a:p>
            <a:pPr marL="0" indent="0">
              <a:buFont typeface="Arial" panose="020B0604020202020204" pitchFamily="34" charset="0"/>
              <a:buNone/>
            </a:pPr>
            <a:endParaRPr lang="en-US" altLang="en-US" dirty="0"/>
          </a:p>
          <a:p>
            <a:pPr marL="171450" indent="-171450">
              <a:buFont typeface="Arial" panose="020B0604020202020204" pitchFamily="34" charset="0"/>
              <a:buChar char="•"/>
            </a:pPr>
            <a:r>
              <a:rPr lang="es-US" dirty="0"/>
              <a:t>El monto que aporta a través de las deducciones de la nómina </a:t>
            </a:r>
          </a:p>
          <a:p>
            <a:pPr marL="0" indent="0">
              <a:buFont typeface="Arial" panose="020B0604020202020204" pitchFamily="34" charset="0"/>
              <a:buNone/>
            </a:pPr>
            <a:endParaRPr lang="en-US" altLang="en-US" dirty="0"/>
          </a:p>
          <a:p>
            <a:pPr marL="171450" indent="-171450">
              <a:buFont typeface="Arial" panose="020B0604020202020204" pitchFamily="34" charset="0"/>
              <a:buChar char="•"/>
            </a:pPr>
            <a:r>
              <a:rPr lang="es-US" dirty="0"/>
              <a:t>El monto que se retira para gastos calificados</a:t>
            </a:r>
          </a:p>
          <a:p>
            <a:pPr marL="0" indent="0">
              <a:buFont typeface="Arial" panose="020B0604020202020204" pitchFamily="34" charset="0"/>
              <a:buNone/>
            </a:pPr>
            <a:endParaRPr lang="en-US" altLang="en-US" dirty="0"/>
          </a:p>
          <a:p>
            <a:pPr marL="171450" indent="-171450">
              <a:buFont typeface="Arial" panose="020B0604020202020204" pitchFamily="34" charset="0"/>
              <a:buChar char="•"/>
            </a:pPr>
            <a:r>
              <a:rPr lang="es-US" dirty="0"/>
              <a:t>El interés que gana con la cuenta</a:t>
            </a:r>
          </a:p>
          <a:p>
            <a:pPr marL="0" indent="0">
              <a:buFont typeface="Arial" panose="020B0604020202020204" pitchFamily="34" charset="0"/>
              <a:buNone/>
            </a:pPr>
            <a:endParaRPr lang="en-US" altLang="en-US" dirty="0"/>
          </a:p>
          <a:p>
            <a:pPr marL="0" indent="0">
              <a:buFont typeface="Arial" panose="020B0604020202020204" pitchFamily="34" charset="0"/>
              <a:buNone/>
            </a:pPr>
            <a:endParaRPr lang="en-US" altLang="en-US" dirty="0"/>
          </a:p>
          <a:p>
            <a:endParaRPr lang="en-US" baseline="0" dirty="0"/>
          </a:p>
          <a:p>
            <a:r>
              <a:rPr lang="es-US" baseline="0" dirty="0"/>
              <a:t>60 segundos</a:t>
            </a:r>
          </a:p>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69798C-9FC1-714E-BB69-2199F60E7A3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10673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s-US"/>
              <a:t>El dinero de la HSA que no se usa durante el año se acumula para el año siguiente sin límite. </a:t>
            </a:r>
          </a:p>
          <a:p>
            <a:endParaRPr lang="en-US" dirty="0"/>
          </a:p>
          <a:p>
            <a:r>
              <a:rPr lang="es-US"/>
              <a:t>El dinero de la HSA es suyo y lo puede usar para gastos de atención médica aunque cambie de trabajo, cambie de plan de salud o se retire. De hecho, muchas personas usan la HSA como cuenta de ahorro e inversión adicional para su retiro.</a:t>
            </a:r>
          </a:p>
          <a:p>
            <a:endParaRPr lang="en-US" dirty="0"/>
          </a:p>
          <a:p>
            <a:r>
              <a:rPr lang="es-US"/>
              <a:t>Es importante saber que, si se inscribe en el Plan de ahorro para gastos médicos con una HSA, no tendrá acceso a la cuenta de gastos flexibles para atención médica.  Si bien las dos cuentas son similares, la HSA parece tener algunas ventajas, como la capacidad de acumular el dinero no usado para el año siguiente.</a:t>
            </a:r>
          </a:p>
          <a:p>
            <a:endParaRPr lang="en-US" dirty="0"/>
          </a:p>
          <a:p>
            <a:r>
              <a:rPr lang="es-US"/>
              <a:t>Habiendo dicho eso, si se inscribe en la HSA, igualmente puede inscribirse en la Cuenta de gastos flexibles para cuidado de dependientes.</a:t>
            </a:r>
          </a:p>
          <a:p>
            <a:endParaRPr lang="en-US" dirty="0"/>
          </a:p>
          <a:p>
            <a:endParaRPr lang="en-US" dirty="0"/>
          </a:p>
        </p:txBody>
      </p:sp>
      <p:sp>
        <p:nvSpPr>
          <p:cNvPr id="4" name="Slide Number Placeholder 3"/>
          <p:cNvSpPr>
            <a:spLocks noGrp="1"/>
          </p:cNvSpPr>
          <p:nvPr>
            <p:ph type="sldNum" sz="quarter" idx="5"/>
          </p:nvPr>
        </p:nvSpPr>
        <p:spPr/>
        <p:txBody>
          <a:bodyPr/>
          <a:lstStyle/>
          <a:p>
            <a:fld id="{7C801F3E-0FA5-43FE-92C7-681B36F1ACE0}" type="slidenum">
              <a:rPr lang="en-US" smtClean="0"/>
              <a:t>4</a:t>
            </a:fld>
            <a:endParaRPr lang="en-US"/>
          </a:p>
        </p:txBody>
      </p:sp>
    </p:spTree>
    <p:extLst>
      <p:ext uri="{BB962C8B-B14F-4D97-AF65-F5344CB8AC3E}">
        <p14:creationId xmlns:p14="http://schemas.microsoft.com/office/powerpoint/2010/main" val="1622206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Trinity Health hará un aporte completo a la HSA todos los años en enero para ayudarlo a pagar gastos médicos elegibles, como su deducible anual y el máximo de gastos de bolsillo. El aporte se basa en el nivel de cobertura elegido.  </a:t>
            </a:r>
          </a:p>
          <a:p>
            <a:endParaRPr lang="en-US" dirty="0"/>
          </a:p>
          <a:p>
            <a:r>
              <a:rPr lang="es-US" dirty="0"/>
              <a:t>En el caso de los colegas que se inscriben a mitad del año, la parte que corresponde al empleador se prorratea y aporta después del primer cheque de pago posterior a la fecha de entrada en vigencia de la inscripción.  </a:t>
            </a:r>
          </a:p>
          <a:p>
            <a:endParaRPr lang="en-US" dirty="0"/>
          </a:p>
          <a:p>
            <a:r>
              <a:rPr lang="es-US" dirty="0"/>
              <a:t>Los aportes del empleado y del empleador a la HSA están permitidos hasta los límites anuales del IRS.</a:t>
            </a:r>
          </a:p>
          <a:p>
            <a:endParaRPr lang="en-US" dirty="0"/>
          </a:p>
          <a:p>
            <a:r>
              <a:rPr lang="es-US" dirty="0"/>
              <a:t>Si tiene 55 años o más, puede aportar un monto adicional por año, hasta el límite del IRS.</a:t>
            </a:r>
          </a:p>
          <a:p>
            <a:endParaRPr lang="en-US" sz="2600" dirty="0">
              <a:latin typeface="+mn-lt"/>
            </a:endParaRPr>
          </a:p>
          <a:p>
            <a:r>
              <a:rPr lang="es-US" sz="2600" dirty="0">
                <a:latin typeface="+mn-lt"/>
              </a:rPr>
              <a:t>Los depósitos en las HSA se pueden hacer antes de deducir impuestos a través de la deducción de la nómina, en línea en neto o enviándolos directamente a HealthEquity.</a:t>
            </a:r>
          </a:p>
          <a:p>
            <a:endParaRPr lang="en-US" sz="2600" dirty="0">
              <a:latin typeface="+mn-lt"/>
            </a:endParaRPr>
          </a:p>
          <a:p>
            <a:r>
              <a:rPr lang="es-US" sz="2600" dirty="0">
                <a:latin typeface="+mn-lt"/>
              </a:rPr>
              <a:t>Puede financiar por completo la HSA en cualquier momento del año, sujeto al monto máximo anual. </a:t>
            </a:r>
          </a:p>
          <a:p>
            <a:endParaRPr lang="en-US" sz="2600" dirty="0">
              <a:latin typeface="+mn-lt"/>
            </a:endParaRPr>
          </a:p>
          <a:p>
            <a:r>
              <a:rPr lang="es-US" sz="2600" dirty="0">
                <a:latin typeface="+mn-lt"/>
              </a:rPr>
              <a:t>También puede cambiar el monto que se deduce del sueldo en cualquier momento. </a:t>
            </a:r>
          </a:p>
          <a:p>
            <a:endParaRPr lang="en-US" sz="2600" dirty="0">
              <a:latin typeface="+mn-lt"/>
            </a:endParaRPr>
          </a:p>
          <a:p>
            <a:r>
              <a:rPr lang="es-US" sz="2600" dirty="0">
                <a:latin typeface="+mn-lt"/>
              </a:rPr>
              <a:t>Es importante señalar que </a:t>
            </a:r>
            <a:r>
              <a:rPr lang="es-US" sz="3400" dirty="0">
                <a:latin typeface="+mn-lt"/>
              </a:rPr>
              <a:t>los fondos están disponibles a medida que se hacen los aportes. No puede </a:t>
            </a:r>
            <a:r>
              <a:rPr lang="es-US" sz="2500" dirty="0">
                <a:latin typeface="+mn-lt"/>
              </a:rPr>
              <a:t>usar los fondos antes de hacer un aporte. </a:t>
            </a:r>
          </a:p>
          <a:p>
            <a:endParaRPr lang="en-US" sz="2500" dirty="0">
              <a:latin typeface="+mn-lt"/>
            </a:endParaRPr>
          </a:p>
          <a:p>
            <a:endParaRPr lang="en-US" dirty="0"/>
          </a:p>
        </p:txBody>
      </p:sp>
      <p:sp>
        <p:nvSpPr>
          <p:cNvPr id="4" name="Slide Number Placeholder 3"/>
          <p:cNvSpPr>
            <a:spLocks noGrp="1"/>
          </p:cNvSpPr>
          <p:nvPr>
            <p:ph type="sldNum" sz="quarter" idx="5"/>
          </p:nvPr>
        </p:nvSpPr>
        <p:spPr/>
        <p:txBody>
          <a:bodyPr/>
          <a:lstStyle/>
          <a:p>
            <a:fld id="{7C801F3E-0FA5-43FE-92C7-681B36F1ACE0}" type="slidenum">
              <a:rPr lang="en-US" smtClean="0"/>
              <a:t>5</a:t>
            </a:fld>
            <a:endParaRPr lang="en-US"/>
          </a:p>
        </p:txBody>
      </p:sp>
    </p:spTree>
    <p:extLst>
      <p:ext uri="{BB962C8B-B14F-4D97-AF65-F5344CB8AC3E}">
        <p14:creationId xmlns:p14="http://schemas.microsoft.com/office/powerpoint/2010/main" val="85173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Puede usar su HSA sin pagar impuestos para cubrir gastos calificados tales como:</a:t>
            </a:r>
          </a:p>
          <a:p>
            <a:endParaRPr lang="en-US" dirty="0"/>
          </a:p>
          <a:p>
            <a:r>
              <a:rPr lang="es-US" dirty="0"/>
              <a:t>• Deducibles del seguro</a:t>
            </a:r>
          </a:p>
          <a:p>
            <a:endParaRPr lang="en-US" dirty="0"/>
          </a:p>
          <a:p>
            <a:r>
              <a:rPr lang="es-US" dirty="0"/>
              <a:t>• Copagos y coseguro hasta que alcance el máximo de gastos de bolsillo del plan de salud.</a:t>
            </a:r>
          </a:p>
          <a:p>
            <a:endParaRPr lang="en-US" dirty="0"/>
          </a:p>
          <a:p>
            <a:r>
              <a:rPr lang="es-US" dirty="0"/>
              <a:t>• Gastos médicos, de farmacia, de visión y dentales calificados en los que incurran ahora y durante su retiro usted y sus dependientes en materia de impuestos.</a:t>
            </a:r>
          </a:p>
          <a:p>
            <a:endParaRPr lang="en-US" dirty="0"/>
          </a:p>
          <a:p>
            <a:pPr marL="171450" indent="-171450">
              <a:buFont typeface="Arial" panose="020B0604020202020204" pitchFamily="34" charset="0"/>
              <a:buChar char="•"/>
            </a:pPr>
            <a:r>
              <a:rPr lang="es-US" dirty="0"/>
              <a:t>Y otros gastos calificados, según la definición del IRS. Puede encontrar una lista de estos gastos en el sitio web de HealthEquity o puede llamar a atención al cliente. </a:t>
            </a:r>
          </a:p>
        </p:txBody>
      </p:sp>
      <p:sp>
        <p:nvSpPr>
          <p:cNvPr id="4" name="Slide Number Placeholder 3"/>
          <p:cNvSpPr>
            <a:spLocks noGrp="1"/>
          </p:cNvSpPr>
          <p:nvPr>
            <p:ph type="sldNum" sz="quarter" idx="5"/>
          </p:nvPr>
        </p:nvSpPr>
        <p:spPr/>
        <p:txBody>
          <a:bodyPr/>
          <a:lstStyle/>
          <a:p>
            <a:fld id="{7C801F3E-0FA5-43FE-92C7-681B36F1ACE0}" type="slidenum">
              <a:rPr lang="en-US" smtClean="0"/>
              <a:t>6</a:t>
            </a:fld>
            <a:endParaRPr lang="en-US"/>
          </a:p>
        </p:txBody>
      </p:sp>
    </p:spTree>
    <p:extLst>
      <p:ext uri="{BB962C8B-B14F-4D97-AF65-F5344CB8AC3E}">
        <p14:creationId xmlns:p14="http://schemas.microsoft.com/office/powerpoint/2010/main" val="35922913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Hay varias maneras en las que puede pagar gastos de atención médica calificados a través de la HSA. Estas incluyen las siguientes:</a:t>
            </a:r>
          </a:p>
          <a:p>
            <a:endParaRPr lang="en-US" dirty="0"/>
          </a:p>
          <a:p>
            <a:pPr marL="171450" indent="-171450">
              <a:buFont typeface="Arial" panose="020B0604020202020204" pitchFamily="34" charset="0"/>
              <a:buChar char="•"/>
            </a:pPr>
            <a:r>
              <a:rPr lang="es-US" dirty="0"/>
              <a:t>Una cómoda tarjeta de débito de la HSA de HealthEquity que puede usar en el punto de servicio.</a:t>
            </a:r>
          </a:p>
          <a:p>
            <a:endParaRPr lang="en-US" dirty="0"/>
          </a:p>
          <a:p>
            <a:pPr marL="171450" indent="-171450">
              <a:buFont typeface="Arial" panose="020B0604020202020204" pitchFamily="34" charset="0"/>
              <a:buChar char="•"/>
            </a:pPr>
            <a:r>
              <a:rPr lang="es-US" dirty="0"/>
              <a:t>Un pago en línea a través del sitio web o de la aplicación móvil.</a:t>
            </a:r>
          </a:p>
          <a:p>
            <a:endParaRPr lang="en-US" dirty="0"/>
          </a:p>
          <a:p>
            <a:pPr marL="171450" indent="-171450">
              <a:buFont typeface="Arial" panose="020B0604020202020204" pitchFamily="34" charset="0"/>
              <a:buChar char="•"/>
            </a:pPr>
            <a:r>
              <a:rPr lang="es-US" dirty="0"/>
              <a:t>Un pago mediante transferencia electrónica de fondos a su cuenta bancaria personal.</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s-US" dirty="0"/>
              <a:t>El envío a usted mismo de un cheque en línea.</a:t>
            </a:r>
          </a:p>
          <a:p>
            <a:pPr marL="0" indent="0">
              <a:buFont typeface="Arial" panose="020B0604020202020204" pitchFamily="34" charset="0"/>
              <a:buNone/>
            </a:pPr>
            <a:endParaRPr lang="en-US" dirty="0"/>
          </a:p>
          <a:p>
            <a:pPr marL="0" indent="0">
              <a:buFont typeface="Arial" panose="020B0604020202020204" pitchFamily="34" charset="0"/>
              <a:buNone/>
            </a:pPr>
            <a:r>
              <a:rPr lang="es-US" dirty="0"/>
              <a:t>Asegúrese de conservar los recibos y registros de los pagos que haga, por si los necesita con fines impositivos. </a:t>
            </a:r>
          </a:p>
          <a:p>
            <a:pPr marL="0" indent="0">
              <a:buFont typeface="Arial" panose="020B0604020202020204" pitchFamily="34" charset="0"/>
              <a:buNone/>
            </a:pPr>
            <a:endParaRPr lang="en-US" dirty="0"/>
          </a:p>
          <a:p>
            <a:pPr marL="0" indent="0">
              <a:buFont typeface="Arial" panose="020B0604020202020204" pitchFamily="34" charset="0"/>
              <a:buNone/>
            </a:pPr>
            <a:r>
              <a:rPr lang="es-US" dirty="0"/>
              <a:t>Por último, tenga en cuenta que es su responsabilidad usar la cuenta para gastos de atención médica calificados.</a:t>
            </a:r>
          </a:p>
          <a:p>
            <a:pPr marL="0" indent="0">
              <a:buFont typeface="Arial" panose="020B0604020202020204" pitchFamily="34" charset="0"/>
              <a:buNone/>
            </a:pPr>
            <a:endParaRPr lang="en-US" dirty="0"/>
          </a:p>
          <a:p>
            <a:pPr marL="0" indent="0">
              <a:buFont typeface="Arial" panose="020B0604020202020204" pitchFamily="34" charset="0"/>
              <a:buNone/>
            </a:pPr>
            <a:r>
              <a:rPr lang="es-US" dirty="0"/>
              <a:t>Puede encontrar una lista de estos gastos en el sitio web de HealthEquity o puede llamar a atención al cliente. </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69798C-9FC1-714E-BB69-2199F60E7A3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194429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s-US" sz="1400" dirty="0"/>
              <a:t>Como la HSA le permite apartar dinero antes de deducir impuestos para pagar gastos médicos calificados, hay algunas reglas específicas que debe conocer.</a:t>
            </a:r>
          </a:p>
          <a:p>
            <a:pPr marL="0" indent="0">
              <a:buNone/>
            </a:pPr>
            <a:endParaRPr lang="en-US" sz="1400" dirty="0"/>
          </a:p>
          <a:p>
            <a:pPr marL="0" indent="0">
              <a:buNone/>
            </a:pPr>
            <a:r>
              <a:rPr lang="es-US" sz="1400" dirty="0"/>
              <a:t>Primero que nada, para inscribirse en una HSA:</a:t>
            </a:r>
          </a:p>
          <a:p>
            <a:endParaRPr lang="en-US" dirty="0"/>
          </a:p>
          <a:p>
            <a:pPr marL="171450" indent="-171450">
              <a:buFont typeface="Arial" panose="020B0604020202020204" pitchFamily="34" charset="0"/>
              <a:buChar char="•"/>
            </a:pPr>
            <a:r>
              <a:rPr lang="es-US" dirty="0"/>
              <a:t>Debe estar inscrito en un plan de salud con deducible alto calificado, como el Plan médico de ahorro en gastos médicos de Trinity Health.</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s-US" dirty="0"/>
              <a:t>No puede tener cobertura de otro seguro médico que no califique para una HSA.</a:t>
            </a:r>
          </a:p>
          <a:p>
            <a:endParaRPr lang="en-US" dirty="0"/>
          </a:p>
          <a:p>
            <a:pPr marL="171450" indent="-171450">
              <a:buFont typeface="Arial" panose="020B0604020202020204" pitchFamily="34" charset="0"/>
              <a:buChar char="•"/>
            </a:pPr>
            <a:r>
              <a:rPr lang="es-US" dirty="0"/>
              <a:t>No puede figurar como dependiente en la declaración impositiva de otra persona.</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s-US" dirty="0"/>
              <a:t>Y no puede estar inscrito en Medicare, Medicaid ni TRICARE.</a:t>
            </a:r>
          </a:p>
          <a:p>
            <a:pPr marL="0" indent="0">
              <a:buFont typeface="Arial" panose="020B0604020202020204" pitchFamily="34" charset="0"/>
              <a:buNone/>
            </a:pPr>
            <a:endParaRPr lang="en-US" dirty="0"/>
          </a:p>
          <a:p>
            <a:pPr marL="0" indent="0">
              <a:buFont typeface="Arial" panose="020B0604020202020204" pitchFamily="34" charset="0"/>
              <a:buNone/>
            </a:pPr>
            <a:r>
              <a:rPr lang="es-US" dirty="0"/>
              <a:t>Estas reglas se aplican a usted como titular de la cuenta. No se aplican a ningún dependiente al que usted brinde cobertura con su plan.</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69798C-9FC1-714E-BB69-2199F60E7A3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87737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Las personas que son elegibles para usar los fondos de la HSA incluyen:</a:t>
            </a:r>
          </a:p>
          <a:p>
            <a:endParaRPr lang="en-US" dirty="0"/>
          </a:p>
          <a:p>
            <a:pPr marL="457200" indent="-457200">
              <a:buFont typeface="Arial" panose="020B0604020202020204" pitchFamily="34" charset="0"/>
              <a:buChar char="•"/>
            </a:pPr>
            <a:r>
              <a:rPr lang="es-US" sz="2800"/>
              <a:t>Colegas inscritos en la HSA</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s-US" sz="2800"/>
              <a:t>Y su cónyuge, adulto elegible e hijos dependientes que no figuren en la declaración impositiva de otra persona</a:t>
            </a:r>
          </a:p>
          <a:p>
            <a:pPr marL="457200" indent="-457200">
              <a:buFont typeface="Arial" panose="020B0604020202020204" pitchFamily="34" charset="0"/>
              <a:buChar char="•"/>
            </a:pPr>
            <a:endParaRPr lang="en-US" sz="2800" dirty="0"/>
          </a:p>
          <a:p>
            <a:pPr marL="0" indent="0">
              <a:buFont typeface="Arial" panose="020B0604020202020204" pitchFamily="34" charset="0"/>
              <a:buNone/>
            </a:pPr>
            <a:r>
              <a:rPr lang="es-US" sz="2800"/>
              <a:t>Un giro interesante en la HSA es que su cónyuge, adulto elegible e hijos dependientes no necesitan inscribirse en el Plan médico de ahorro para gastos médicos para usar los fondos de la HSA.</a:t>
            </a:r>
          </a:p>
          <a:p>
            <a:pPr marL="0" indent="0">
              <a:buFont typeface="Arial" panose="020B0604020202020204" pitchFamily="34" charset="0"/>
              <a:buNone/>
            </a:pPr>
            <a:endParaRPr lang="en-US" sz="2800" dirty="0"/>
          </a:p>
          <a:p>
            <a:pPr marL="0" indent="0">
              <a:buFont typeface="Arial" panose="020B0604020202020204" pitchFamily="34" charset="0"/>
              <a:buNone/>
            </a:pPr>
            <a:endParaRPr lang="en-US" sz="2800"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D69798C-9FC1-714E-BB69-2199F60E7A3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527379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18" y="1"/>
            <a:ext cx="12190993" cy="6867593"/>
          </a:xfrm>
          <a:prstGeom prst="rect">
            <a:avLst/>
          </a:prstGeom>
        </p:spPr>
      </p:pic>
      <p:sp>
        <p:nvSpPr>
          <p:cNvPr id="3" name="Subtitle 2"/>
          <p:cNvSpPr>
            <a:spLocks noGrp="1"/>
          </p:cNvSpPr>
          <p:nvPr>
            <p:ph type="subTitle" idx="1"/>
          </p:nvPr>
        </p:nvSpPr>
        <p:spPr>
          <a:xfrm>
            <a:off x="1094148" y="3429364"/>
            <a:ext cx="7674163" cy="634273"/>
          </a:xfrm>
          <a:prstGeom prst="rect">
            <a:avLst/>
          </a:prstGeom>
        </p:spPr>
        <p:txBody>
          <a:bodyPr>
            <a:normAutofit/>
          </a:bodyPr>
          <a:lstStyle>
            <a:lvl1pPr marL="0" indent="0" algn="l">
              <a:buNone/>
              <a:defRPr sz="3200">
                <a:solidFill>
                  <a:srgbClr val="6E2585"/>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1094150" y="4314923"/>
            <a:ext cx="4067929" cy="1235325"/>
          </a:xfrm>
        </p:spPr>
        <p:txBody>
          <a:bodyPr>
            <a:normAutofit/>
          </a:bodyPr>
          <a:lstStyle>
            <a:lvl1pPr marL="0" indent="0">
              <a:lnSpc>
                <a:spcPts val="2467"/>
              </a:lnSpc>
              <a:spcAft>
                <a:spcPts val="0"/>
              </a:spcAft>
              <a:buNone/>
              <a:defRPr sz="2133"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1090519" y="2426410"/>
            <a:ext cx="7674164" cy="1002953"/>
          </a:xfrm>
        </p:spPr>
        <p:txBody>
          <a:bodyPr anchor="ctr">
            <a:noAutofit/>
          </a:bodyPr>
          <a:lstStyle>
            <a:lvl1pPr>
              <a:lnSpc>
                <a:spcPct val="90000"/>
              </a:lnSpc>
              <a:defRPr sz="4267">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1665" y="587234"/>
            <a:ext cx="3835744" cy="1180229"/>
          </a:xfrm>
          <a:prstGeom prst="rect">
            <a:avLst/>
          </a:prstGeom>
        </p:spPr>
      </p:pic>
    </p:spTree>
    <p:extLst>
      <p:ext uri="{BB962C8B-B14F-4D97-AF65-F5344CB8AC3E}">
        <p14:creationId xmlns:p14="http://schemas.microsoft.com/office/powerpoint/2010/main" val="1697798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18" y="1"/>
            <a:ext cx="12190993" cy="6867593"/>
          </a:xfrm>
          <a:prstGeom prst="rect">
            <a:avLst/>
          </a:prstGeom>
        </p:spPr>
      </p:pic>
      <p:sp>
        <p:nvSpPr>
          <p:cNvPr id="6" name="Title 1"/>
          <p:cNvSpPr>
            <a:spLocks noGrp="1"/>
          </p:cNvSpPr>
          <p:nvPr>
            <p:ph type="title"/>
          </p:nvPr>
        </p:nvSpPr>
        <p:spPr>
          <a:xfrm>
            <a:off x="975570" y="1136445"/>
            <a:ext cx="4968031" cy="1346139"/>
          </a:xfrm>
        </p:spPr>
        <p:txBody>
          <a:bodyPr anchor="t">
            <a:noAutofit/>
          </a:bodyPr>
          <a:lstStyle>
            <a:lvl1pPr>
              <a:lnSpc>
                <a:spcPts val="4667"/>
              </a:lnSpc>
              <a:defRPr sz="3733">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bg1"/>
                </a:solidFill>
              </a:defRPr>
            </a:lvl1pPr>
          </a:lstStyle>
          <a:p>
            <a:r>
              <a:rPr lang="en-US" dirty="0"/>
              <a:t>©2019 Trinity Health</a:t>
            </a:r>
          </a:p>
        </p:txBody>
      </p:sp>
      <p:sp>
        <p:nvSpPr>
          <p:cNvPr id="8"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1483" y="6224985"/>
            <a:ext cx="1595461" cy="490912"/>
          </a:xfrm>
          <a:prstGeom prst="rect">
            <a:avLst/>
          </a:prstGeom>
        </p:spPr>
      </p:pic>
    </p:spTree>
    <p:extLst>
      <p:ext uri="{BB962C8B-B14F-4D97-AF65-F5344CB8AC3E}">
        <p14:creationId xmlns:p14="http://schemas.microsoft.com/office/powerpoint/2010/main" val="1249984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18" y="1"/>
            <a:ext cx="12190993" cy="6867593"/>
          </a:xfrm>
          <a:prstGeom prst="rect">
            <a:avLst/>
          </a:prstGeom>
        </p:spPr>
      </p:pic>
      <p:sp>
        <p:nvSpPr>
          <p:cNvPr id="7"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bg1"/>
                </a:solidFill>
              </a:defRPr>
            </a:lvl1pPr>
          </a:lstStyle>
          <a:p>
            <a:r>
              <a:rPr lang="en-US" dirty="0"/>
              <a:t>©2019 Trinity Health</a:t>
            </a:r>
          </a:p>
        </p:txBody>
      </p:sp>
      <p:sp>
        <p:nvSpPr>
          <p:cNvPr id="10"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975570" y="1136445"/>
            <a:ext cx="4968031" cy="1346139"/>
          </a:xfrm>
        </p:spPr>
        <p:txBody>
          <a:bodyPr anchor="t">
            <a:noAutofit/>
          </a:bodyPr>
          <a:lstStyle>
            <a:lvl1pPr>
              <a:lnSpc>
                <a:spcPts val="4667"/>
              </a:lnSpc>
              <a:defRPr sz="3733">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1483" y="6224985"/>
            <a:ext cx="1595461" cy="490912"/>
          </a:xfrm>
          <a:prstGeom prst="rect">
            <a:avLst/>
          </a:prstGeom>
        </p:spPr>
      </p:pic>
    </p:spTree>
    <p:extLst>
      <p:ext uri="{BB962C8B-B14F-4D97-AF65-F5344CB8AC3E}">
        <p14:creationId xmlns:p14="http://schemas.microsoft.com/office/powerpoint/2010/main" val="17369739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524544" y="1332073"/>
            <a:ext cx="10982251" cy="4802028"/>
          </a:xfrm>
        </p:spPr>
        <p:txBody>
          <a:bodyPr/>
          <a:lstStyle>
            <a:lvl1pPr marL="380990" indent="-380990">
              <a:defRPr sz="3200">
                <a:latin typeface="Arial" panose="020B0604020202020204" pitchFamily="34" charset="0"/>
                <a:cs typeface="Arial" panose="020B0604020202020204" pitchFamily="34" charset="0"/>
              </a:defRPr>
            </a:lvl1pPr>
            <a:lvl2pPr marL="759865" indent="-300559">
              <a:buClr>
                <a:schemeClr val="tx2"/>
              </a:buClr>
              <a:defRPr>
                <a:latin typeface="Arial" panose="020B0604020202020204" pitchFamily="34" charset="0"/>
                <a:cs typeface="Arial" panose="020B0604020202020204" pitchFamily="34" charset="0"/>
              </a:defRPr>
            </a:lvl2pPr>
            <a:lvl3pPr marL="1068891" indent="-232828">
              <a:spcAft>
                <a:spcPts val="800"/>
              </a:spcAft>
              <a:buSzPct val="100000"/>
              <a:defRPr>
                <a:latin typeface="Arial" panose="020B0604020202020204" pitchFamily="34" charset="0"/>
                <a:cs typeface="Arial" panose="020B0604020202020204" pitchFamily="34" charset="0"/>
              </a:defRPr>
            </a:lvl3pPr>
            <a:lvl4pPr marL="1225520" indent="-230712">
              <a:spcAft>
                <a:spcPts val="800"/>
              </a:spcAft>
              <a:tabLst/>
              <a:defRPr>
                <a:latin typeface="Calibri" panose="020F0502020204030204" pitchFamily="34" charset="0"/>
              </a:defRPr>
            </a:lvl4pPr>
            <a:lvl5pPr>
              <a:spcAft>
                <a:spcPts val="800"/>
              </a:spcAft>
              <a:defRPr baseline="0">
                <a:latin typeface="Calibri" panose="020F0502020204030204" pitchFamily="34" charset="0"/>
              </a:defRPr>
            </a:lvl5pPr>
            <a:lvl6pPr marL="3047924" indent="-300559">
              <a:spcAft>
                <a:spcPts val="8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524544" y="460853"/>
            <a:ext cx="10972800" cy="664875"/>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tx1">
                    <a:lumMod val="60000"/>
                    <a:lumOff val="40000"/>
                  </a:schemeClr>
                </a:solidFill>
              </a:defRPr>
            </a:lvl1pPr>
          </a:lstStyle>
          <a:p>
            <a:r>
              <a:rPr lang="en-US" dirty="0"/>
              <a:t>©2019 Trinity Health</a:t>
            </a:r>
          </a:p>
        </p:txBody>
      </p:sp>
      <p:sp>
        <p:nvSpPr>
          <p:cNvPr id="13"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841428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33995" y="1332075"/>
            <a:ext cx="5384800" cy="4525963"/>
          </a:xfrm>
        </p:spPr>
        <p:txBody>
          <a:bodyPr/>
          <a:lstStyle>
            <a:lvl1pPr>
              <a:defRPr sz="3200"/>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21995" y="1332075"/>
            <a:ext cx="5384800" cy="4525963"/>
          </a:xfrm>
        </p:spPr>
        <p:txBody>
          <a:bodyPr/>
          <a:lstStyle>
            <a:lvl1pPr>
              <a:defRPr sz="3200"/>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524544" y="460853"/>
            <a:ext cx="10972800" cy="664875"/>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41101660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995" y="1549205"/>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4" name="Content Placeholder 3"/>
          <p:cNvSpPr>
            <a:spLocks noGrp="1"/>
          </p:cNvSpPr>
          <p:nvPr>
            <p:ph sz="half" idx="2"/>
          </p:nvPr>
        </p:nvSpPr>
        <p:spPr>
          <a:xfrm>
            <a:off x="533995" y="2188967"/>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6117764" y="1549205"/>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17764" y="2188967"/>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6499509" y="6509828"/>
            <a:ext cx="5113849" cy="249201"/>
          </a:xfrm>
          <a:prstGeom prst="rect">
            <a:avLst/>
          </a:prstGeom>
        </p:spPr>
        <p:txBody>
          <a:bodyPr/>
          <a:lstStyle>
            <a:lvl1pPr algn="r">
              <a:defRPr sz="800">
                <a:solidFill>
                  <a:schemeClr val="tx1">
                    <a:lumMod val="60000"/>
                    <a:lumOff val="40000"/>
                  </a:schemeClr>
                </a:solidFill>
              </a:defRPr>
            </a:lvl1pPr>
          </a:lstStyle>
          <a:p>
            <a:r>
              <a:rPr lang="en-US" dirty="0"/>
              <a:t>©2019 Trinity Health</a:t>
            </a:r>
          </a:p>
        </p:txBody>
      </p:sp>
      <p:sp>
        <p:nvSpPr>
          <p:cNvPr id="12" name="Slide Number Placeholder 6"/>
          <p:cNvSpPr>
            <a:spLocks noGrp="1"/>
          </p:cNvSpPr>
          <p:nvPr>
            <p:ph type="sldNum" sz="quarter" idx="11"/>
          </p:nvPr>
        </p:nvSpPr>
        <p:spPr>
          <a:xfrm>
            <a:off x="11431189" y="6443104"/>
            <a:ext cx="542256" cy="365125"/>
          </a:xfrm>
          <a:prstGeom prst="rect">
            <a:avLst/>
          </a:prstGeom>
        </p:spPr>
        <p:txBody>
          <a:bodyPr vert="horz" lIns="91440" tIns="45720" rIns="0" bIns="45720" rtlCol="0" anchor="ctr"/>
          <a:lstStyle>
            <a:lvl1pPr algn="r">
              <a:defRPr sz="933">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524544" y="422753"/>
            <a:ext cx="10972800" cy="664875"/>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8541722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dirty="0"/>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US" dirty="0"/>
          </a:p>
        </p:txBody>
      </p:sp>
      <p:sp>
        <p:nvSpPr>
          <p:cNvPr id="4" name="Text Placeholder 3"/>
          <p:cNvSpPr>
            <a:spLocks noGrp="1"/>
          </p:cNvSpPr>
          <p:nvPr>
            <p:ph type="body" sz="half" idx="2"/>
          </p:nvPr>
        </p:nvSpPr>
        <p:spPr>
          <a:xfrm>
            <a:off x="2389717" y="5367339"/>
            <a:ext cx="7315200" cy="982256"/>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Click to edit Master text styles</a:t>
            </a:r>
          </a:p>
        </p:txBody>
      </p:sp>
      <p:sp>
        <p:nvSpPr>
          <p:cNvPr id="7"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0180674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4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8CE77-87B4-4BF2-9FFB-8CD334FBE2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5A991BA-878D-4D7C-A27E-E35FC7694D3D}"/>
              </a:ext>
            </a:extLst>
          </p:cNvPr>
          <p:cNvSpPr>
            <a:spLocks noGrp="1"/>
          </p:cNvSpPr>
          <p:nvPr>
            <p:ph type="subTitle" idx="1"/>
          </p:nvPr>
        </p:nvSpPr>
        <p:spPr>
          <a:xfrm>
            <a:off x="1524000" y="3602037"/>
            <a:ext cx="9144000" cy="1655763"/>
          </a:xfrm>
        </p:spPr>
        <p:txBody>
          <a:bodyPr/>
          <a:lstStyle>
            <a:lvl1pPr marL="0" indent="0" algn="ctr">
              <a:buNone/>
              <a:defRPr sz="2400"/>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527097-0ADF-4FA8-8764-0980FEDEAB41}"/>
              </a:ext>
            </a:extLst>
          </p:cNvPr>
          <p:cNvSpPr>
            <a:spLocks noGrp="1"/>
          </p:cNvSpPr>
          <p:nvPr>
            <p:ph type="dt" sz="half" idx="10"/>
          </p:nvPr>
        </p:nvSpPr>
        <p:spPr/>
        <p:txBody>
          <a:bodyPr/>
          <a:lstStyle/>
          <a:p>
            <a:pPr defTabSz="609570"/>
            <a:fld id="{B169AE39-EA9A-40C3-8A0D-6AFEC0E76F23}" type="datetimeFigureOut">
              <a:rPr lang="en-US" sz="2400" smtClean="0">
                <a:solidFill>
                  <a:srgbClr val="000000"/>
                </a:solidFill>
              </a:rPr>
              <a:pPr defTabSz="609570"/>
              <a:t>7/27/2021</a:t>
            </a:fld>
            <a:endParaRPr lang="en-US" sz="2400">
              <a:solidFill>
                <a:srgbClr val="000000"/>
              </a:solidFill>
            </a:endParaRPr>
          </a:p>
        </p:txBody>
      </p:sp>
      <p:sp>
        <p:nvSpPr>
          <p:cNvPr id="5" name="Footer Placeholder 4">
            <a:extLst>
              <a:ext uri="{FF2B5EF4-FFF2-40B4-BE49-F238E27FC236}">
                <a16:creationId xmlns:a16="http://schemas.microsoft.com/office/drawing/2014/main" id="{11CDCEA4-4836-4B08-B6E3-EC4676672ED0}"/>
              </a:ext>
            </a:extLst>
          </p:cNvPr>
          <p:cNvSpPr>
            <a:spLocks noGrp="1"/>
          </p:cNvSpPr>
          <p:nvPr>
            <p:ph type="ftr" sz="quarter" idx="11"/>
          </p:nvPr>
        </p:nvSpPr>
        <p:spPr/>
        <p:txBody>
          <a:bodyPr/>
          <a:lstStyle/>
          <a:p>
            <a:pPr defTabSz="609570"/>
            <a:endParaRPr lang="en-US">
              <a:solidFill>
                <a:srgbClr val="000000">
                  <a:lumMod val="75000"/>
                  <a:lumOff val="25000"/>
                </a:srgbClr>
              </a:solidFill>
            </a:endParaRPr>
          </a:p>
        </p:txBody>
      </p:sp>
      <p:sp>
        <p:nvSpPr>
          <p:cNvPr id="6" name="Slide Number Placeholder 5">
            <a:extLst>
              <a:ext uri="{FF2B5EF4-FFF2-40B4-BE49-F238E27FC236}">
                <a16:creationId xmlns:a16="http://schemas.microsoft.com/office/drawing/2014/main" id="{E3F5D284-21BF-43DA-9E92-43C745042B74}"/>
              </a:ext>
            </a:extLst>
          </p:cNvPr>
          <p:cNvSpPr>
            <a:spLocks noGrp="1"/>
          </p:cNvSpPr>
          <p:nvPr>
            <p:ph type="sldNum" sz="quarter" idx="12"/>
          </p:nvPr>
        </p:nvSpPr>
        <p:spPr/>
        <p:txBody>
          <a:bodyPr/>
          <a:lstStyle/>
          <a:p>
            <a:pPr defTabSz="609570"/>
            <a:fld id="{4F94D90D-592A-4925-8000-648071555B6D}" type="slidenum">
              <a:rPr lang="en-US" smtClean="0"/>
              <a:pPr defTabSz="609570"/>
              <a:t>‹#›</a:t>
            </a:fld>
            <a:endParaRPr lang="en-US"/>
          </a:p>
        </p:txBody>
      </p:sp>
    </p:spTree>
    <p:extLst>
      <p:ext uri="{BB962C8B-B14F-4D97-AF65-F5344CB8AC3E}">
        <p14:creationId xmlns:p14="http://schemas.microsoft.com/office/powerpoint/2010/main" val="582678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18" y="1"/>
            <a:ext cx="12190993" cy="6867593"/>
          </a:xfrm>
          <a:prstGeom prst="rect">
            <a:avLst/>
          </a:prstGeom>
        </p:spPr>
      </p:pic>
      <p:sp>
        <p:nvSpPr>
          <p:cNvPr id="6" name="Title 1"/>
          <p:cNvSpPr>
            <a:spLocks noGrp="1"/>
          </p:cNvSpPr>
          <p:nvPr>
            <p:ph type="title"/>
          </p:nvPr>
        </p:nvSpPr>
        <p:spPr>
          <a:xfrm>
            <a:off x="975570" y="1136445"/>
            <a:ext cx="4968031" cy="1346139"/>
          </a:xfrm>
        </p:spPr>
        <p:txBody>
          <a:bodyPr anchor="t">
            <a:noAutofit/>
          </a:bodyPr>
          <a:lstStyle>
            <a:lvl1pPr>
              <a:lnSpc>
                <a:spcPts val="4667"/>
              </a:lnSpc>
              <a:defRPr sz="3733">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bg1"/>
                </a:solidFill>
              </a:defRPr>
            </a:lvl1pPr>
          </a:lstStyle>
          <a:p>
            <a:r>
              <a:rPr lang="en-US"/>
              <a:t>©2020 Trinity Health</a:t>
            </a:r>
            <a:endParaRPr lang="en-US" dirty="0"/>
          </a:p>
        </p:txBody>
      </p:sp>
      <p:sp>
        <p:nvSpPr>
          <p:cNvPr id="8"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1483" y="6224985"/>
            <a:ext cx="1595461" cy="490912"/>
          </a:xfrm>
          <a:prstGeom prst="rect">
            <a:avLst/>
          </a:prstGeom>
        </p:spPr>
      </p:pic>
    </p:spTree>
    <p:extLst>
      <p:ext uri="{BB962C8B-B14F-4D97-AF65-F5344CB8AC3E}">
        <p14:creationId xmlns:p14="http://schemas.microsoft.com/office/powerpoint/2010/main" val="2491040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18" y="1"/>
            <a:ext cx="12190993" cy="6867593"/>
          </a:xfrm>
          <a:prstGeom prst="rect">
            <a:avLst/>
          </a:prstGeom>
        </p:spPr>
      </p:pic>
      <p:sp>
        <p:nvSpPr>
          <p:cNvPr id="7"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bg1"/>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975570" y="1136445"/>
            <a:ext cx="4968031" cy="1346139"/>
          </a:xfrm>
        </p:spPr>
        <p:txBody>
          <a:bodyPr anchor="t">
            <a:noAutofit/>
          </a:bodyPr>
          <a:lstStyle>
            <a:lvl1pPr>
              <a:lnSpc>
                <a:spcPts val="4667"/>
              </a:lnSpc>
              <a:defRPr sz="3733">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1483" y="6224985"/>
            <a:ext cx="1595461" cy="490912"/>
          </a:xfrm>
          <a:prstGeom prst="rect">
            <a:avLst/>
          </a:prstGeom>
        </p:spPr>
      </p:pic>
    </p:spTree>
    <p:extLst>
      <p:ext uri="{BB962C8B-B14F-4D97-AF65-F5344CB8AC3E}">
        <p14:creationId xmlns:p14="http://schemas.microsoft.com/office/powerpoint/2010/main" val="3496892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524544" y="1332073"/>
            <a:ext cx="10982251" cy="4802028"/>
          </a:xfrm>
        </p:spPr>
        <p:txBody>
          <a:bodyPr/>
          <a:lstStyle>
            <a:lvl1pPr marL="380990" indent="-380990">
              <a:defRPr sz="3200">
                <a:latin typeface="Arial" panose="020B0604020202020204" pitchFamily="34" charset="0"/>
                <a:cs typeface="Arial" panose="020B0604020202020204" pitchFamily="34" charset="0"/>
              </a:defRPr>
            </a:lvl1pPr>
            <a:lvl2pPr marL="759865" indent="-300559">
              <a:buClr>
                <a:schemeClr val="tx2"/>
              </a:buClr>
              <a:defRPr>
                <a:latin typeface="Arial" panose="020B0604020202020204" pitchFamily="34" charset="0"/>
                <a:cs typeface="Arial" panose="020B0604020202020204" pitchFamily="34" charset="0"/>
              </a:defRPr>
            </a:lvl2pPr>
            <a:lvl3pPr marL="1068891" indent="-232828">
              <a:spcAft>
                <a:spcPts val="800"/>
              </a:spcAft>
              <a:buSzPct val="100000"/>
              <a:defRPr>
                <a:latin typeface="Arial" panose="020B0604020202020204" pitchFamily="34" charset="0"/>
                <a:cs typeface="Arial" panose="020B0604020202020204" pitchFamily="34" charset="0"/>
              </a:defRPr>
            </a:lvl3pPr>
            <a:lvl4pPr marL="1225520" indent="-230712">
              <a:spcAft>
                <a:spcPts val="800"/>
              </a:spcAft>
              <a:tabLst/>
              <a:defRPr>
                <a:latin typeface="Calibri" panose="020F0502020204030204" pitchFamily="34" charset="0"/>
              </a:defRPr>
            </a:lvl4pPr>
            <a:lvl5pPr>
              <a:spcAft>
                <a:spcPts val="800"/>
              </a:spcAft>
              <a:defRPr baseline="0">
                <a:latin typeface="Calibri" panose="020F0502020204030204" pitchFamily="34" charset="0"/>
              </a:defRPr>
            </a:lvl5pPr>
            <a:lvl6pPr marL="3047924" indent="-300559">
              <a:spcAft>
                <a:spcPts val="8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524544" y="460853"/>
            <a:ext cx="10972800" cy="664875"/>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tx1">
                    <a:lumMod val="60000"/>
                    <a:lumOff val="40000"/>
                  </a:schemeClr>
                </a:solidFill>
              </a:defRPr>
            </a:lvl1pPr>
          </a:lstStyle>
          <a:p>
            <a:r>
              <a:rPr lang="en-US"/>
              <a:t>©2020 Trinity Health</a:t>
            </a:r>
            <a:endParaRPr lang="en-US" dirty="0"/>
          </a:p>
        </p:txBody>
      </p:sp>
      <p:sp>
        <p:nvSpPr>
          <p:cNvPr id="13"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017971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33995" y="1332075"/>
            <a:ext cx="5384800" cy="4525963"/>
          </a:xfrm>
        </p:spPr>
        <p:txBody>
          <a:bodyPr/>
          <a:lstStyle>
            <a:lvl1pPr>
              <a:defRPr sz="3200"/>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21995" y="1332075"/>
            <a:ext cx="5384800" cy="4525963"/>
          </a:xfrm>
        </p:spPr>
        <p:txBody>
          <a:bodyPr/>
          <a:lstStyle>
            <a:lvl1pPr>
              <a:defRPr sz="3200"/>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524544" y="460853"/>
            <a:ext cx="10972800" cy="664875"/>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085876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995" y="1549205"/>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4" name="Content Placeholder 3"/>
          <p:cNvSpPr>
            <a:spLocks noGrp="1"/>
          </p:cNvSpPr>
          <p:nvPr>
            <p:ph sz="half" idx="2"/>
          </p:nvPr>
        </p:nvSpPr>
        <p:spPr>
          <a:xfrm>
            <a:off x="533995" y="2188967"/>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6117764" y="1549205"/>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17764" y="2188967"/>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6499509" y="6509828"/>
            <a:ext cx="5113849" cy="249201"/>
          </a:xfrm>
          <a:prstGeom prst="rect">
            <a:avLst/>
          </a:prstGeom>
        </p:spPr>
        <p:txBody>
          <a:bodyPr/>
          <a:lstStyle>
            <a:lvl1pPr algn="r">
              <a:defRPr sz="800">
                <a:solidFill>
                  <a:schemeClr val="tx1">
                    <a:lumMod val="60000"/>
                    <a:lumOff val="40000"/>
                  </a:schemeClr>
                </a:solidFill>
              </a:defRPr>
            </a:lvl1pPr>
          </a:lstStyle>
          <a:p>
            <a:r>
              <a:rPr lang="en-US"/>
              <a:t>©2020 Trinity Health</a:t>
            </a:r>
            <a:endParaRPr lang="en-US" dirty="0"/>
          </a:p>
        </p:txBody>
      </p:sp>
      <p:sp>
        <p:nvSpPr>
          <p:cNvPr id="12" name="Slide Number Placeholder 6"/>
          <p:cNvSpPr>
            <a:spLocks noGrp="1"/>
          </p:cNvSpPr>
          <p:nvPr>
            <p:ph type="sldNum" sz="quarter" idx="11"/>
          </p:nvPr>
        </p:nvSpPr>
        <p:spPr>
          <a:xfrm>
            <a:off x="11431189" y="6443104"/>
            <a:ext cx="542256" cy="365125"/>
          </a:xfrm>
          <a:prstGeom prst="rect">
            <a:avLst/>
          </a:prstGeom>
        </p:spPr>
        <p:txBody>
          <a:bodyPr vert="horz" lIns="91440" tIns="45720" rIns="0" bIns="45720" rtlCol="0" anchor="ctr"/>
          <a:lstStyle>
            <a:lvl1pPr algn="r">
              <a:defRPr sz="933">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524544" y="422753"/>
            <a:ext cx="10972800" cy="664875"/>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4042352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dirty="0"/>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US" dirty="0"/>
          </a:p>
        </p:txBody>
      </p:sp>
      <p:sp>
        <p:nvSpPr>
          <p:cNvPr id="4" name="Text Placeholder 3"/>
          <p:cNvSpPr>
            <a:spLocks noGrp="1"/>
          </p:cNvSpPr>
          <p:nvPr>
            <p:ph type="body" sz="half" idx="2"/>
          </p:nvPr>
        </p:nvSpPr>
        <p:spPr>
          <a:xfrm>
            <a:off x="2389717" y="5367339"/>
            <a:ext cx="7315200" cy="982256"/>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Click to edit Master text styles</a:t>
            </a:r>
          </a:p>
        </p:txBody>
      </p:sp>
      <p:sp>
        <p:nvSpPr>
          <p:cNvPr id="7"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2532966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B88CE9CF-E1BB-7740-A63D-5F8D9A25525B}" type="slidenum">
              <a:rPr lang="en-US" smtClean="0"/>
              <a:t>‹#›</a:t>
            </a:fld>
            <a:endParaRPr lang="en-US" dirty="0"/>
          </a:p>
        </p:txBody>
      </p:sp>
      <p:sp>
        <p:nvSpPr>
          <p:cNvPr id="8" name="Footer Placeholder 4"/>
          <p:cNvSpPr>
            <a:spLocks noGrp="1"/>
          </p:cNvSpPr>
          <p:nvPr>
            <p:ph type="ftr" sz="quarter" idx="3"/>
          </p:nvPr>
        </p:nvSpPr>
        <p:spPr>
          <a:xfrm>
            <a:off x="130776" y="6585623"/>
            <a:ext cx="3314263" cy="213820"/>
          </a:xfrm>
          <a:prstGeom prst="rect">
            <a:avLst/>
          </a:prstGeom>
        </p:spPr>
        <p:txBody>
          <a:bodyPr vert="horz" lIns="91440" tIns="45720" rIns="91440" bIns="45720" rtlCol="0" anchor="ctr"/>
          <a:lstStyle>
            <a:lvl1pPr algn="l">
              <a:defRPr sz="700">
                <a:solidFill>
                  <a:schemeClr val="tx1">
                    <a:tint val="75000"/>
                  </a:schemeClr>
                </a:solidFill>
                <a:latin typeface="Arial"/>
                <a:cs typeface="Arial"/>
              </a:defRPr>
            </a:lvl1pPr>
          </a:lstStyle>
          <a:p>
            <a:r>
              <a:rPr lang="en-US" dirty="0"/>
              <a:t>Copyright © 2014 CHE Trinity Health</a:t>
            </a:r>
          </a:p>
        </p:txBody>
      </p:sp>
    </p:spTree>
    <p:extLst>
      <p:ext uri="{BB962C8B-B14F-4D97-AF65-F5344CB8AC3E}">
        <p14:creationId xmlns:p14="http://schemas.microsoft.com/office/powerpoint/2010/main" val="2872090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18" y="1"/>
            <a:ext cx="12190993" cy="6867593"/>
          </a:xfrm>
          <a:prstGeom prst="rect">
            <a:avLst/>
          </a:prstGeom>
        </p:spPr>
      </p:pic>
      <p:sp>
        <p:nvSpPr>
          <p:cNvPr id="3" name="Subtitle 2"/>
          <p:cNvSpPr>
            <a:spLocks noGrp="1"/>
          </p:cNvSpPr>
          <p:nvPr>
            <p:ph type="subTitle" idx="1"/>
          </p:nvPr>
        </p:nvSpPr>
        <p:spPr>
          <a:xfrm>
            <a:off x="1094148" y="3429364"/>
            <a:ext cx="7674163" cy="634273"/>
          </a:xfrm>
          <a:prstGeom prst="rect">
            <a:avLst/>
          </a:prstGeom>
        </p:spPr>
        <p:txBody>
          <a:bodyPr>
            <a:normAutofit/>
          </a:bodyPr>
          <a:lstStyle>
            <a:lvl1pPr marL="0" indent="0" algn="l">
              <a:buNone/>
              <a:defRPr sz="3200">
                <a:solidFill>
                  <a:srgbClr val="6E2585"/>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1094150" y="4314923"/>
            <a:ext cx="4067929" cy="1235325"/>
          </a:xfrm>
        </p:spPr>
        <p:txBody>
          <a:bodyPr>
            <a:normAutofit/>
          </a:bodyPr>
          <a:lstStyle>
            <a:lvl1pPr marL="0" indent="0">
              <a:lnSpc>
                <a:spcPts val="2467"/>
              </a:lnSpc>
              <a:spcAft>
                <a:spcPts val="0"/>
              </a:spcAft>
              <a:buNone/>
              <a:defRPr sz="2133"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1090519" y="2426410"/>
            <a:ext cx="7674164" cy="1002953"/>
          </a:xfrm>
        </p:spPr>
        <p:txBody>
          <a:bodyPr anchor="ctr">
            <a:noAutofit/>
          </a:bodyPr>
          <a:lstStyle>
            <a:lvl1pPr>
              <a:lnSpc>
                <a:spcPct val="90000"/>
              </a:lnSpc>
              <a:defRPr sz="4267">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31665" y="587234"/>
            <a:ext cx="3835744" cy="1180229"/>
          </a:xfrm>
          <a:prstGeom prst="rect">
            <a:avLst/>
          </a:prstGeom>
        </p:spPr>
      </p:pic>
    </p:spTree>
    <p:extLst>
      <p:ext uri="{BB962C8B-B14F-4D97-AF65-F5344CB8AC3E}">
        <p14:creationId xmlns:p14="http://schemas.microsoft.com/office/powerpoint/2010/main" val="4080350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2.png"/><Relationship Id="rId5" Type="http://schemas.openxmlformats.org/officeDocument/2006/relationships/slideLayout" Target="../slideLayouts/slideLayout13.xml"/><Relationship Id="rId10" Type="http://schemas.openxmlformats.org/officeDocument/2006/relationships/image" Target="../media/image1.pn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4544" y="460853"/>
            <a:ext cx="10972800" cy="664875"/>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524544" y="1332074"/>
            <a:ext cx="10972800" cy="4840127"/>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tx1">
                    <a:lumMod val="60000"/>
                    <a:lumOff val="40000"/>
                  </a:schemeClr>
                </a:solidFill>
              </a:defRPr>
            </a:lvl1pPr>
          </a:lstStyle>
          <a:p>
            <a:r>
              <a:rPr lang="en-US"/>
              <a:t>©2020 Trinity Health</a:t>
            </a:r>
            <a:endParaRPr lang="en-US" dirty="0"/>
          </a:p>
        </p:txBody>
      </p:sp>
      <p:sp>
        <p:nvSpPr>
          <p:cNvPr id="9"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504" y="-5"/>
            <a:ext cx="12190993" cy="109728"/>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41483" y="6224985"/>
            <a:ext cx="1595461" cy="490912"/>
          </a:xfrm>
          <a:prstGeom prst="rect">
            <a:avLst/>
          </a:prstGeom>
        </p:spPr>
      </p:pic>
    </p:spTree>
    <p:extLst>
      <p:ext uri="{BB962C8B-B14F-4D97-AF65-F5344CB8AC3E}">
        <p14:creationId xmlns:p14="http://schemas.microsoft.com/office/powerpoint/2010/main" val="23007117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dt="0"/>
  <p:txStyles>
    <p:titleStyle>
      <a:lvl1pPr algn="l" defTabSz="609585" rtl="0" eaLnBrk="1" latinLnBrk="0" hangingPunct="1">
        <a:lnSpc>
          <a:spcPct val="90000"/>
        </a:lnSpc>
        <a:spcBef>
          <a:spcPct val="0"/>
        </a:spcBef>
        <a:buNone/>
        <a:defRPr sz="3733" b="0" i="0" kern="1200">
          <a:solidFill>
            <a:schemeClr val="tx2"/>
          </a:solidFill>
          <a:latin typeface="Arial" panose="020B0604020202020204" pitchFamily="34" charset="0"/>
          <a:ea typeface="+mj-ea"/>
          <a:cs typeface="Arial" panose="020B0604020202020204" pitchFamily="34" charset="0"/>
        </a:defRPr>
      </a:lvl1pPr>
    </p:titleStyle>
    <p:bodyStyle>
      <a:lvl1pPr marL="380990" indent="-380990" algn="l" defTabSz="609585" rtl="0" eaLnBrk="1" latinLnBrk="0" hangingPunct="1">
        <a:lnSpc>
          <a:spcPct val="100000"/>
        </a:lnSpc>
        <a:spcBef>
          <a:spcPts val="0"/>
        </a:spcBef>
        <a:spcAft>
          <a:spcPts val="800"/>
        </a:spcAft>
        <a:buClr>
          <a:srgbClr val="7030A0"/>
        </a:buClr>
        <a:buSzPct val="100000"/>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59865" indent="-300559" algn="l" defTabSz="609585" rtl="0" eaLnBrk="1" latinLnBrk="0" hangingPunct="1">
        <a:lnSpc>
          <a:spcPct val="100000"/>
        </a:lnSpc>
        <a:spcBef>
          <a:spcPts val="0"/>
        </a:spcBef>
        <a:spcAft>
          <a:spcPts val="800"/>
        </a:spcAft>
        <a:buClr>
          <a:schemeClr val="tx2"/>
        </a:buClr>
        <a:buSzPct val="100000"/>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068891" indent="-232828" algn="l" defTabSz="609585" rtl="0" eaLnBrk="1" latinLnBrk="0" hangingPunct="1">
        <a:lnSpc>
          <a:spcPct val="100000"/>
        </a:lnSpc>
        <a:spcBef>
          <a:spcPts val="0"/>
        </a:spcBef>
        <a:spcAft>
          <a:spcPts val="800"/>
        </a:spcAft>
        <a:buClr>
          <a:schemeClr val="tx2"/>
        </a:buClr>
        <a:buSzPct val="100000"/>
        <a:buFont typeface="Arial" panose="020B0604020202020204" pitchFamily="34" charset="0"/>
        <a:buChar char="•"/>
        <a:tabLst/>
        <a:defRPr sz="2667" kern="1200">
          <a:solidFill>
            <a:schemeClr val="tx1"/>
          </a:solidFill>
          <a:latin typeface="Arial" panose="020B0604020202020204" pitchFamily="34" charset="0"/>
          <a:ea typeface="+mn-ea"/>
          <a:cs typeface="Arial" panose="020B0604020202020204" pitchFamily="34" charset="0"/>
        </a:defRPr>
      </a:lvl3pPr>
      <a:lvl4pPr marL="1219170" indent="-222245" algn="l" defTabSz="609585" rtl="0" eaLnBrk="1" latinLnBrk="0" hangingPunct="1">
        <a:lnSpc>
          <a:spcPct val="100000"/>
        </a:lnSpc>
        <a:spcBef>
          <a:spcPts val="0"/>
        </a:spcBef>
        <a:spcAft>
          <a:spcPts val="1067"/>
        </a:spcAft>
        <a:buClr>
          <a:schemeClr val="accent4"/>
        </a:buClr>
        <a:buSzPct val="100000"/>
        <a:buFont typeface="Arial" panose="020B0604020202020204" pitchFamily="34" charset="0"/>
        <a:buChar char="•"/>
        <a:tabLst/>
        <a:defRPr sz="2400" kern="1200">
          <a:solidFill>
            <a:schemeClr val="tx1"/>
          </a:solidFill>
          <a:latin typeface="Calibri" panose="020F0502020204030204" pitchFamily="34" charset="0"/>
          <a:ea typeface="+mn-ea"/>
          <a:cs typeface="Arial"/>
        </a:defRPr>
      </a:lvl4pPr>
      <a:lvl5pPr marL="1443531" indent="-224361" algn="l" defTabSz="609585" rtl="0" eaLnBrk="1" latinLnBrk="0" hangingPunct="1">
        <a:lnSpc>
          <a:spcPct val="100000"/>
        </a:lnSpc>
        <a:spcBef>
          <a:spcPts val="0"/>
        </a:spcBef>
        <a:spcAft>
          <a:spcPts val="1067"/>
        </a:spcAft>
        <a:buClr>
          <a:schemeClr val="bg1">
            <a:lumMod val="65000"/>
          </a:schemeClr>
        </a:buClr>
        <a:buFont typeface="Arial"/>
        <a:buChar char="•"/>
        <a:defRPr sz="2400" kern="1200">
          <a:solidFill>
            <a:schemeClr val="tx1"/>
          </a:solidFill>
          <a:latin typeface="Calibri" panose="020F0502020204030204" pitchFamily="34" charset="0"/>
          <a:ea typeface="+mn-ea"/>
          <a:cs typeface="Arial"/>
        </a:defRPr>
      </a:lvl5pPr>
      <a:lvl6pPr marL="3352716" indent="-304792" algn="l" defTabSz="609585" rtl="0" eaLnBrk="1" latinLnBrk="0" hangingPunct="1">
        <a:lnSpc>
          <a:spcPct val="100000"/>
        </a:lnSpc>
        <a:spcBef>
          <a:spcPts val="0"/>
        </a:spcBef>
        <a:spcAft>
          <a:spcPts val="1067"/>
        </a:spcAft>
        <a:buFont typeface="Arial"/>
        <a:buChar char="•"/>
        <a:defRPr sz="2400" kern="1200" baseline="0">
          <a:solidFill>
            <a:schemeClr val="tx1"/>
          </a:solidFill>
          <a:latin typeface="+mn-lt"/>
          <a:ea typeface="+mn-ea"/>
          <a:cs typeface="+mn-cs"/>
        </a:defRPr>
      </a:lvl6pPr>
      <a:lvl7pPr marL="3359067" indent="0" algn="l" defTabSz="609585" rtl="0" eaLnBrk="1" latinLnBrk="0" hangingPunct="1">
        <a:lnSpc>
          <a:spcPct val="100000"/>
        </a:lnSpc>
        <a:spcBef>
          <a:spcPts val="0"/>
        </a:spcBef>
        <a:spcAft>
          <a:spcPts val="1067"/>
        </a:spcAft>
        <a:buFont typeface="Arial"/>
        <a:buNone/>
        <a:defRPr sz="2400" kern="1200">
          <a:solidFill>
            <a:schemeClr val="tx1"/>
          </a:solidFill>
          <a:latin typeface="+mn-lt"/>
          <a:ea typeface="+mn-ea"/>
          <a:cs typeface="+mn-cs"/>
        </a:defRPr>
      </a:lvl7pPr>
      <a:lvl8pPr marL="3359067" indent="0" algn="l" defTabSz="609585" rtl="0" eaLnBrk="1" latinLnBrk="0" hangingPunct="1">
        <a:lnSpc>
          <a:spcPct val="100000"/>
        </a:lnSpc>
        <a:spcBef>
          <a:spcPts val="0"/>
        </a:spcBef>
        <a:spcAft>
          <a:spcPts val="1067"/>
        </a:spcAft>
        <a:buFontTx/>
        <a:buNone/>
        <a:defRPr sz="2400" kern="1200">
          <a:solidFill>
            <a:schemeClr val="tx1"/>
          </a:solidFill>
          <a:latin typeface="+mn-lt"/>
          <a:ea typeface="+mn-ea"/>
          <a:cs typeface="+mn-cs"/>
        </a:defRPr>
      </a:lvl8pPr>
      <a:lvl9pPr marL="3359067" indent="0" algn="l" defTabSz="609585" rtl="0" eaLnBrk="1" latinLnBrk="0" hangingPunct="1">
        <a:lnSpc>
          <a:spcPct val="100000"/>
        </a:lnSpc>
        <a:spcBef>
          <a:spcPts val="0"/>
        </a:spcBef>
        <a:spcAft>
          <a:spcPts val="1067"/>
        </a:spcAft>
        <a:buFontTx/>
        <a:buNone/>
        <a:defRPr sz="2400"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4544" y="460853"/>
            <a:ext cx="10972800" cy="664875"/>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524544" y="1332074"/>
            <a:ext cx="10972800" cy="4840127"/>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6499509" y="6509828"/>
            <a:ext cx="5113849" cy="249201"/>
          </a:xfrm>
          <a:prstGeom prst="rect">
            <a:avLst/>
          </a:prstGeom>
        </p:spPr>
        <p:txBody>
          <a:bodyPr/>
          <a:lstStyle>
            <a:lvl1pPr algn="r">
              <a:defRPr sz="800">
                <a:solidFill>
                  <a:schemeClr val="tx1">
                    <a:lumMod val="60000"/>
                    <a:lumOff val="40000"/>
                  </a:schemeClr>
                </a:solidFill>
              </a:defRPr>
            </a:lvl1pPr>
          </a:lstStyle>
          <a:p>
            <a:r>
              <a:rPr lang="en-US" dirty="0"/>
              <a:t>©2019 Trinity Health</a:t>
            </a:r>
          </a:p>
        </p:txBody>
      </p:sp>
      <p:sp>
        <p:nvSpPr>
          <p:cNvPr id="9" name="Slide Number Placeholder 6"/>
          <p:cNvSpPr>
            <a:spLocks noGrp="1"/>
          </p:cNvSpPr>
          <p:nvPr>
            <p:ph type="sldNum" sz="quarter" idx="4"/>
          </p:nvPr>
        </p:nvSpPr>
        <p:spPr>
          <a:xfrm>
            <a:off x="11431189" y="6443104"/>
            <a:ext cx="542256" cy="365125"/>
          </a:xfrm>
          <a:prstGeom prst="rect">
            <a:avLst/>
          </a:prstGeom>
        </p:spPr>
        <p:txBody>
          <a:bodyPr vert="horz" lIns="91440" tIns="45720" rIns="0" bIns="45720" rtlCol="0" anchor="ctr"/>
          <a:lstStyle>
            <a:lvl1pPr algn="r">
              <a:defRPr sz="933">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504" y="-5"/>
            <a:ext cx="12190993" cy="109728"/>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41483" y="6224985"/>
            <a:ext cx="1595461" cy="490912"/>
          </a:xfrm>
          <a:prstGeom prst="rect">
            <a:avLst/>
          </a:prstGeom>
        </p:spPr>
      </p:pic>
    </p:spTree>
    <p:extLst>
      <p:ext uri="{BB962C8B-B14F-4D97-AF65-F5344CB8AC3E}">
        <p14:creationId xmlns:p14="http://schemas.microsoft.com/office/powerpoint/2010/main" val="359653672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dt="0"/>
  <p:txStyles>
    <p:titleStyle>
      <a:lvl1pPr algn="l" defTabSz="609585" rtl="0" eaLnBrk="1" latinLnBrk="0" hangingPunct="1">
        <a:lnSpc>
          <a:spcPct val="90000"/>
        </a:lnSpc>
        <a:spcBef>
          <a:spcPct val="0"/>
        </a:spcBef>
        <a:buNone/>
        <a:defRPr sz="3733" b="0" i="0" kern="1200">
          <a:solidFill>
            <a:schemeClr val="tx2"/>
          </a:solidFill>
          <a:latin typeface="Arial" panose="020B0604020202020204" pitchFamily="34" charset="0"/>
          <a:ea typeface="+mj-ea"/>
          <a:cs typeface="Arial" panose="020B0604020202020204" pitchFamily="34" charset="0"/>
        </a:defRPr>
      </a:lvl1pPr>
    </p:titleStyle>
    <p:bodyStyle>
      <a:lvl1pPr marL="380990" indent="-380990" algn="l" defTabSz="609585" rtl="0" eaLnBrk="1" latinLnBrk="0" hangingPunct="1">
        <a:lnSpc>
          <a:spcPct val="100000"/>
        </a:lnSpc>
        <a:spcBef>
          <a:spcPts val="0"/>
        </a:spcBef>
        <a:spcAft>
          <a:spcPts val="800"/>
        </a:spcAft>
        <a:buClr>
          <a:srgbClr val="7030A0"/>
        </a:buClr>
        <a:buSzPct val="100000"/>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59865" indent="-300559" algn="l" defTabSz="609585" rtl="0" eaLnBrk="1" latinLnBrk="0" hangingPunct="1">
        <a:lnSpc>
          <a:spcPct val="100000"/>
        </a:lnSpc>
        <a:spcBef>
          <a:spcPts val="0"/>
        </a:spcBef>
        <a:spcAft>
          <a:spcPts val="800"/>
        </a:spcAft>
        <a:buClr>
          <a:schemeClr val="tx2"/>
        </a:buClr>
        <a:buSzPct val="100000"/>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068891" indent="-232828" algn="l" defTabSz="609585" rtl="0" eaLnBrk="1" latinLnBrk="0" hangingPunct="1">
        <a:lnSpc>
          <a:spcPct val="100000"/>
        </a:lnSpc>
        <a:spcBef>
          <a:spcPts val="0"/>
        </a:spcBef>
        <a:spcAft>
          <a:spcPts val="800"/>
        </a:spcAft>
        <a:buClr>
          <a:schemeClr val="tx2"/>
        </a:buClr>
        <a:buSzPct val="100000"/>
        <a:buFont typeface="Arial" panose="020B0604020202020204" pitchFamily="34" charset="0"/>
        <a:buChar char="•"/>
        <a:tabLst/>
        <a:defRPr sz="2667" kern="1200">
          <a:solidFill>
            <a:schemeClr val="tx1"/>
          </a:solidFill>
          <a:latin typeface="Arial" panose="020B0604020202020204" pitchFamily="34" charset="0"/>
          <a:ea typeface="+mn-ea"/>
          <a:cs typeface="Arial" panose="020B0604020202020204" pitchFamily="34" charset="0"/>
        </a:defRPr>
      </a:lvl3pPr>
      <a:lvl4pPr marL="1219170" indent="-222245" algn="l" defTabSz="609585" rtl="0" eaLnBrk="1" latinLnBrk="0" hangingPunct="1">
        <a:lnSpc>
          <a:spcPct val="100000"/>
        </a:lnSpc>
        <a:spcBef>
          <a:spcPts val="0"/>
        </a:spcBef>
        <a:spcAft>
          <a:spcPts val="1067"/>
        </a:spcAft>
        <a:buClr>
          <a:schemeClr val="accent4"/>
        </a:buClr>
        <a:buSzPct val="100000"/>
        <a:buFont typeface="Arial" panose="020B0604020202020204" pitchFamily="34" charset="0"/>
        <a:buChar char="•"/>
        <a:tabLst/>
        <a:defRPr sz="2400" kern="1200">
          <a:solidFill>
            <a:schemeClr val="tx1"/>
          </a:solidFill>
          <a:latin typeface="Calibri" panose="020F0502020204030204" pitchFamily="34" charset="0"/>
          <a:ea typeface="+mn-ea"/>
          <a:cs typeface="Arial"/>
        </a:defRPr>
      </a:lvl4pPr>
      <a:lvl5pPr marL="1443531" indent="-224361" algn="l" defTabSz="609585" rtl="0" eaLnBrk="1" latinLnBrk="0" hangingPunct="1">
        <a:lnSpc>
          <a:spcPct val="100000"/>
        </a:lnSpc>
        <a:spcBef>
          <a:spcPts val="0"/>
        </a:spcBef>
        <a:spcAft>
          <a:spcPts val="1067"/>
        </a:spcAft>
        <a:buClr>
          <a:schemeClr val="bg1">
            <a:lumMod val="65000"/>
          </a:schemeClr>
        </a:buClr>
        <a:buFont typeface="Arial"/>
        <a:buChar char="•"/>
        <a:defRPr sz="2400" kern="1200">
          <a:solidFill>
            <a:schemeClr val="tx1"/>
          </a:solidFill>
          <a:latin typeface="Calibri" panose="020F0502020204030204" pitchFamily="34" charset="0"/>
          <a:ea typeface="+mn-ea"/>
          <a:cs typeface="Arial"/>
        </a:defRPr>
      </a:lvl5pPr>
      <a:lvl6pPr marL="3352716" indent="-304792" algn="l" defTabSz="609585" rtl="0" eaLnBrk="1" latinLnBrk="0" hangingPunct="1">
        <a:lnSpc>
          <a:spcPct val="100000"/>
        </a:lnSpc>
        <a:spcBef>
          <a:spcPts val="0"/>
        </a:spcBef>
        <a:spcAft>
          <a:spcPts val="1067"/>
        </a:spcAft>
        <a:buFont typeface="Arial"/>
        <a:buChar char="•"/>
        <a:defRPr sz="2400" kern="1200" baseline="0">
          <a:solidFill>
            <a:schemeClr val="tx1"/>
          </a:solidFill>
          <a:latin typeface="+mn-lt"/>
          <a:ea typeface="+mn-ea"/>
          <a:cs typeface="+mn-cs"/>
        </a:defRPr>
      </a:lvl6pPr>
      <a:lvl7pPr marL="3359067" indent="0" algn="l" defTabSz="609585" rtl="0" eaLnBrk="1" latinLnBrk="0" hangingPunct="1">
        <a:lnSpc>
          <a:spcPct val="100000"/>
        </a:lnSpc>
        <a:spcBef>
          <a:spcPts val="0"/>
        </a:spcBef>
        <a:spcAft>
          <a:spcPts val="1067"/>
        </a:spcAft>
        <a:buFont typeface="Arial"/>
        <a:buNone/>
        <a:defRPr sz="2400" kern="1200">
          <a:solidFill>
            <a:schemeClr val="tx1"/>
          </a:solidFill>
          <a:latin typeface="+mn-lt"/>
          <a:ea typeface="+mn-ea"/>
          <a:cs typeface="+mn-cs"/>
        </a:defRPr>
      </a:lvl7pPr>
      <a:lvl8pPr marL="3359067" indent="0" algn="l" defTabSz="609585" rtl="0" eaLnBrk="1" latinLnBrk="0" hangingPunct="1">
        <a:lnSpc>
          <a:spcPct val="100000"/>
        </a:lnSpc>
        <a:spcBef>
          <a:spcPts val="0"/>
        </a:spcBef>
        <a:spcAft>
          <a:spcPts val="1067"/>
        </a:spcAft>
        <a:buFontTx/>
        <a:buNone/>
        <a:defRPr sz="2400" kern="1200">
          <a:solidFill>
            <a:schemeClr val="tx1"/>
          </a:solidFill>
          <a:latin typeface="+mn-lt"/>
          <a:ea typeface="+mn-ea"/>
          <a:cs typeface="+mn-cs"/>
        </a:defRPr>
      </a:lvl8pPr>
      <a:lvl9pPr marL="3359067" indent="0" algn="l" defTabSz="609585" rtl="0" eaLnBrk="1" latinLnBrk="0" hangingPunct="1">
        <a:lnSpc>
          <a:spcPct val="100000"/>
        </a:lnSpc>
        <a:spcBef>
          <a:spcPts val="0"/>
        </a:spcBef>
        <a:spcAft>
          <a:spcPts val="1067"/>
        </a:spcAft>
        <a:buFontTx/>
        <a:buNone/>
        <a:defRPr sz="2400"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www.healthequity.com/"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hyperlink" Target="https://hr4u.trinity-health.or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www.healthequity.com/"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4"/>
          </p:nvPr>
        </p:nvSpPr>
        <p:spPr/>
        <p:txBody>
          <a:bodyPr/>
          <a:lstStyle/>
          <a:p>
            <a:pPr lvl="0"/>
            <a:endParaRPr lang="en-US" dirty="0"/>
          </a:p>
        </p:txBody>
      </p:sp>
      <p:sp>
        <p:nvSpPr>
          <p:cNvPr id="13" name="Title 12"/>
          <p:cNvSpPr>
            <a:spLocks noGrp="1"/>
          </p:cNvSpPr>
          <p:nvPr>
            <p:ph type="ctrTitle"/>
          </p:nvPr>
        </p:nvSpPr>
        <p:spPr/>
        <p:txBody>
          <a:bodyPr/>
          <a:lstStyle/>
          <a:p>
            <a:r>
              <a:rPr lang="es-US"/>
              <a:t>Orientación sobre beneficios</a:t>
            </a:r>
          </a:p>
        </p:txBody>
      </p:sp>
      <p:sp>
        <p:nvSpPr>
          <p:cNvPr id="24" name="Subtitle 23"/>
          <p:cNvSpPr>
            <a:spLocks noGrp="1"/>
          </p:cNvSpPr>
          <p:nvPr>
            <p:ph type="subTitle" idx="1"/>
          </p:nvPr>
        </p:nvSpPr>
        <p:spPr>
          <a:xfrm>
            <a:off x="1094148" y="3429364"/>
            <a:ext cx="8926152" cy="634273"/>
          </a:xfrm>
        </p:spPr>
        <p:txBody>
          <a:bodyPr>
            <a:noAutofit/>
          </a:bodyPr>
          <a:lstStyle/>
          <a:p>
            <a:r>
              <a:rPr lang="es-US" sz="2667"/>
              <a:t>Cuenta de ahorro para gastos médicos</a:t>
            </a:r>
          </a:p>
        </p:txBody>
      </p:sp>
    </p:spTree>
    <p:extLst>
      <p:ext uri="{BB962C8B-B14F-4D97-AF65-F5344CB8AC3E}">
        <p14:creationId xmlns:p14="http://schemas.microsoft.com/office/powerpoint/2010/main" val="3115774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A3D931EA-58AD-4941-9FDA-00B39ECA16A6}"/>
              </a:ext>
            </a:extLst>
          </p:cNvPr>
          <p:cNvGraphicFramePr>
            <a:graphicFrameLocks noGrp="1"/>
          </p:cNvGraphicFramePr>
          <p:nvPr>
            <p:ph sz="quarter" idx="12"/>
            <p:extLst>
              <p:ext uri="{D42A27DB-BD31-4B8C-83A1-F6EECF244321}">
                <p14:modId xmlns:p14="http://schemas.microsoft.com/office/powerpoint/2010/main" val="1685289377"/>
              </p:ext>
            </p:extLst>
          </p:nvPr>
        </p:nvGraphicFramePr>
        <p:xfrm>
          <a:off x="524543" y="1192452"/>
          <a:ext cx="10906644" cy="4441683"/>
        </p:xfrm>
        <a:graphic>
          <a:graphicData uri="http://schemas.openxmlformats.org/drawingml/2006/table">
            <a:tbl>
              <a:tblPr firstRow="1" firstCol="1" bandRow="1">
                <a:tableStyleId>{5C22544A-7EE6-4342-B048-85BDC9FD1C3A}</a:tableStyleId>
              </a:tblPr>
              <a:tblGrid>
                <a:gridCol w="3634770">
                  <a:extLst>
                    <a:ext uri="{9D8B030D-6E8A-4147-A177-3AD203B41FA5}">
                      <a16:colId xmlns:a16="http://schemas.microsoft.com/office/drawing/2014/main" val="357813490"/>
                    </a:ext>
                  </a:extLst>
                </a:gridCol>
                <a:gridCol w="3635937">
                  <a:extLst>
                    <a:ext uri="{9D8B030D-6E8A-4147-A177-3AD203B41FA5}">
                      <a16:colId xmlns:a16="http://schemas.microsoft.com/office/drawing/2014/main" val="1064293126"/>
                    </a:ext>
                  </a:extLst>
                </a:gridCol>
                <a:gridCol w="3635937">
                  <a:extLst>
                    <a:ext uri="{9D8B030D-6E8A-4147-A177-3AD203B41FA5}">
                      <a16:colId xmlns:a16="http://schemas.microsoft.com/office/drawing/2014/main" val="3140357848"/>
                    </a:ext>
                  </a:extLst>
                </a:gridCol>
              </a:tblGrid>
              <a:tr h="412227">
                <a:tc>
                  <a:txBody>
                    <a:bodyPr/>
                    <a:lstStyle/>
                    <a:p>
                      <a:pPr marL="0" marR="0">
                        <a:lnSpc>
                          <a:spcPct val="107000"/>
                        </a:lnSpc>
                        <a:spcBef>
                          <a:spcPts val="0"/>
                        </a:spcBef>
                        <a:spcAft>
                          <a:spcPts val="0"/>
                        </a:spcAft>
                      </a:pPr>
                      <a:r>
                        <a:rPr lang="es-US" sz="2000"/>
                        <a:t>Primero</a:t>
                      </a:r>
                    </a:p>
                  </a:txBody>
                  <a:tcPr marL="68580" marR="68580" marT="0" marB="0"/>
                </a:tc>
                <a:tc>
                  <a:txBody>
                    <a:bodyPr/>
                    <a:lstStyle/>
                    <a:p>
                      <a:pPr marL="0" marR="0">
                        <a:lnSpc>
                          <a:spcPct val="107000"/>
                        </a:lnSpc>
                        <a:spcBef>
                          <a:spcPts val="0"/>
                        </a:spcBef>
                        <a:spcAft>
                          <a:spcPts val="0"/>
                        </a:spcAft>
                      </a:pPr>
                      <a:r>
                        <a:rPr lang="es-US" sz="2000"/>
                        <a:t>Segundo</a:t>
                      </a:r>
                    </a:p>
                  </a:txBody>
                  <a:tcPr marL="68580" marR="68580" marT="0" marB="0"/>
                </a:tc>
                <a:tc>
                  <a:txBody>
                    <a:bodyPr/>
                    <a:lstStyle/>
                    <a:p>
                      <a:pPr marL="0" marR="0">
                        <a:lnSpc>
                          <a:spcPct val="107000"/>
                        </a:lnSpc>
                        <a:spcBef>
                          <a:spcPts val="0"/>
                        </a:spcBef>
                        <a:spcAft>
                          <a:spcPts val="0"/>
                        </a:spcAft>
                      </a:pPr>
                      <a:r>
                        <a:rPr lang="es-US" sz="2000"/>
                        <a:t>Tercero</a:t>
                      </a:r>
                    </a:p>
                  </a:txBody>
                  <a:tcPr marL="68580" marR="68580" marT="0" marB="0"/>
                </a:tc>
                <a:extLst>
                  <a:ext uri="{0D108BD9-81ED-4DB2-BD59-A6C34878D82A}">
                    <a16:rowId xmlns:a16="http://schemas.microsoft.com/office/drawing/2014/main" val="2527127618"/>
                  </a:ext>
                </a:extLst>
              </a:tr>
              <a:tr h="3450647">
                <a:tc>
                  <a:txBody>
                    <a:bodyPr/>
                    <a:lstStyle/>
                    <a:p>
                      <a:pPr marL="0" marR="0">
                        <a:lnSpc>
                          <a:spcPct val="107000"/>
                        </a:lnSpc>
                        <a:spcBef>
                          <a:spcPts val="0"/>
                        </a:spcBef>
                        <a:spcAft>
                          <a:spcPts val="0"/>
                        </a:spcAft>
                      </a:pPr>
                      <a:r>
                        <a:rPr lang="es-US" sz="2000" b="0" dirty="0">
                          <a:solidFill>
                            <a:schemeClr val="tx1"/>
                          </a:solidFill>
                        </a:rPr>
                        <a:t>Usted paga el costo total de gastos médicos y de medicamentos recetados hasta que alcanza el deducible anual.</a:t>
                      </a:r>
                    </a:p>
                    <a:p>
                      <a:pPr marL="0" marR="0" algn="l" rtl="0">
                        <a:lnSpc>
                          <a:spcPct val="107000"/>
                        </a:lnSpc>
                        <a:spcBef>
                          <a:spcPts val="0"/>
                        </a:spcBef>
                        <a:spcAft>
                          <a:spcPts val="0"/>
                        </a:spcAft>
                      </a:pP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s-US" sz="1800" b="0" dirty="0">
                          <a:solidFill>
                            <a:schemeClr val="tx1"/>
                          </a:solidFill>
                          <a:latin typeface="+mn-lt"/>
                          <a:ea typeface="Calibri" panose="020F0502020204030204" pitchFamily="34" charset="0"/>
                          <a:cs typeface="Times New Roman" panose="02020603050405020304" pitchFamily="18" charset="0"/>
                        </a:rPr>
                        <a:t>Nota: El plan paga el 100 % de determinados medicamentos recetados genéricos, medicamentos para la diabetes y el asma antes de que usted alcance el deducible.</a:t>
                      </a:r>
                    </a:p>
                    <a:p>
                      <a:pPr marL="0" marR="0" algn="l" rtl="0">
                        <a:lnSpc>
                          <a:spcPct val="107000"/>
                        </a:lnSpc>
                        <a:spcBef>
                          <a:spcPts val="0"/>
                        </a:spcBef>
                        <a:spcAft>
                          <a:spcPts val="0"/>
                        </a:spcAft>
                      </a:pP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a:lnSpc>
                          <a:spcPct val="107000"/>
                        </a:lnSpc>
                        <a:spcBef>
                          <a:spcPts val="0"/>
                        </a:spcBef>
                        <a:spcAft>
                          <a:spcPts val="0"/>
                        </a:spcAft>
                      </a:pPr>
                      <a:r>
                        <a:rPr lang="es-US" sz="2000" dirty="0"/>
                        <a:t>Una vez que alcanza el deducible anual, paga un coseguro y copagos hasta que alcanza el máximo de gastos de bolsillo. </a:t>
                      </a:r>
                    </a:p>
                    <a:p>
                      <a:pPr marL="0" marR="0" algn="l" rtl="0">
                        <a:lnSpc>
                          <a:spcPct val="107000"/>
                        </a:lnSpc>
                        <a:spcBef>
                          <a:spcPts val="0"/>
                        </a:spcBef>
                        <a:spcAft>
                          <a:spcPts val="0"/>
                        </a:spcAft>
                      </a:pPr>
                      <a:endParaRPr lang="en-US" sz="2000" dirty="0">
                        <a:effectLst/>
                      </a:endParaRPr>
                    </a:p>
                    <a:p>
                      <a:pPr marL="0" marR="0">
                        <a:lnSpc>
                          <a:spcPct val="107000"/>
                        </a:lnSpc>
                        <a:spcBef>
                          <a:spcPts val="0"/>
                        </a:spcBef>
                        <a:spcAft>
                          <a:spcPts val="0"/>
                        </a:spcAft>
                      </a:pPr>
                      <a:r>
                        <a:rPr lang="es-US" sz="1800" dirty="0"/>
                        <a:t>Nota: El coseguro comienza una vez que se alcanza el deducible combinado.</a:t>
                      </a:r>
                    </a:p>
                  </a:txBody>
                  <a:tcPr marL="68580" marR="68580" marT="0" marB="0">
                    <a:solidFill>
                      <a:schemeClr val="accent1">
                        <a:lumMod val="20000"/>
                        <a:lumOff val="80000"/>
                      </a:schemeClr>
                    </a:solidFill>
                  </a:tcPr>
                </a:tc>
                <a:tc>
                  <a:txBody>
                    <a:bodyPr/>
                    <a:lstStyle/>
                    <a:p>
                      <a:pPr marL="0" marR="0">
                        <a:lnSpc>
                          <a:spcPct val="107000"/>
                        </a:lnSpc>
                        <a:spcBef>
                          <a:spcPts val="0"/>
                        </a:spcBef>
                        <a:spcAft>
                          <a:spcPts val="0"/>
                        </a:spcAft>
                      </a:pPr>
                      <a:r>
                        <a:rPr lang="es-US" sz="2000" dirty="0"/>
                        <a:t>Una vez que alcanza el máximo de gastos de bolsillo, Trinity Health paga el 100 % de todos los gastos elegibles restantes durante el año. </a:t>
                      </a:r>
                    </a:p>
                  </a:txBody>
                  <a:tcPr marL="68580" marR="68580" marT="0" marB="0">
                    <a:solidFill>
                      <a:schemeClr val="accent1">
                        <a:lumMod val="20000"/>
                        <a:lumOff val="80000"/>
                      </a:schemeClr>
                    </a:solidFill>
                  </a:tcPr>
                </a:tc>
                <a:extLst>
                  <a:ext uri="{0D108BD9-81ED-4DB2-BD59-A6C34878D82A}">
                    <a16:rowId xmlns:a16="http://schemas.microsoft.com/office/drawing/2014/main" val="2540514307"/>
                  </a:ext>
                </a:extLst>
              </a:tr>
            </a:tbl>
          </a:graphicData>
        </a:graphic>
      </p:graphicFrame>
      <p:sp>
        <p:nvSpPr>
          <p:cNvPr id="3" name="Title 2">
            <a:extLst>
              <a:ext uri="{FF2B5EF4-FFF2-40B4-BE49-F238E27FC236}">
                <a16:creationId xmlns:a16="http://schemas.microsoft.com/office/drawing/2014/main" id="{A8D8B02A-3EB2-4D69-978F-ED08DC634E4C}"/>
              </a:ext>
            </a:extLst>
          </p:cNvPr>
          <p:cNvSpPr>
            <a:spLocks noGrp="1"/>
          </p:cNvSpPr>
          <p:nvPr>
            <p:ph type="title"/>
          </p:nvPr>
        </p:nvSpPr>
        <p:spPr/>
        <p:txBody>
          <a:bodyPr/>
          <a:lstStyle/>
          <a:p>
            <a:r>
              <a:rPr lang="es-US"/>
              <a:t>Cómo funciona la HSA con su plan médico</a:t>
            </a:r>
          </a:p>
        </p:txBody>
      </p:sp>
      <p:sp>
        <p:nvSpPr>
          <p:cNvPr id="4" name="Footer Placeholder 3">
            <a:extLst>
              <a:ext uri="{FF2B5EF4-FFF2-40B4-BE49-F238E27FC236}">
                <a16:creationId xmlns:a16="http://schemas.microsoft.com/office/drawing/2014/main" id="{AD1F9BEB-A030-42D0-92F3-6D7852D8878C}"/>
              </a:ext>
            </a:extLst>
          </p:cNvPr>
          <p:cNvSpPr>
            <a:spLocks noGrp="1"/>
          </p:cNvSpPr>
          <p:nvPr>
            <p:ph type="ftr" sz="quarter" idx="3"/>
          </p:nvPr>
        </p:nvSpPr>
        <p:spPr/>
        <p:txBody>
          <a:bodyPr/>
          <a:lstStyle/>
          <a:p>
            <a:r>
              <a:rPr lang="es-US" dirty="0"/>
              <a:t>©2020 Trinity Health</a:t>
            </a:r>
          </a:p>
        </p:txBody>
      </p:sp>
      <p:sp>
        <p:nvSpPr>
          <p:cNvPr id="5" name="Slide Number Placeholder 4">
            <a:extLst>
              <a:ext uri="{FF2B5EF4-FFF2-40B4-BE49-F238E27FC236}">
                <a16:creationId xmlns:a16="http://schemas.microsoft.com/office/drawing/2014/main" id="{20789969-38D1-4444-8E26-F59C679E32D7}"/>
              </a:ext>
            </a:extLst>
          </p:cNvPr>
          <p:cNvSpPr>
            <a:spLocks noGrp="1"/>
          </p:cNvSpPr>
          <p:nvPr>
            <p:ph type="sldNum" sz="quarter" idx="4"/>
          </p:nvPr>
        </p:nvSpPr>
        <p:spPr/>
        <p:txBody>
          <a:bodyPr/>
          <a:lstStyle/>
          <a:p>
            <a:fld id="{489F9553-C816-6842-8939-EE75ECF7EB2B}" type="slidenum">
              <a:rPr lang="en-US" smtClean="0"/>
              <a:pPr/>
              <a:t>10</a:t>
            </a:fld>
            <a:endParaRPr lang="en-US"/>
          </a:p>
        </p:txBody>
      </p:sp>
      <p:sp>
        <p:nvSpPr>
          <p:cNvPr id="7" name="TextBox 6">
            <a:extLst>
              <a:ext uri="{FF2B5EF4-FFF2-40B4-BE49-F238E27FC236}">
                <a16:creationId xmlns:a16="http://schemas.microsoft.com/office/drawing/2014/main" id="{62610A63-CFB4-4151-98DF-6B5A110C1FB7}"/>
              </a:ext>
            </a:extLst>
          </p:cNvPr>
          <p:cNvSpPr txBox="1"/>
          <p:nvPr/>
        </p:nvSpPr>
        <p:spPr>
          <a:xfrm>
            <a:off x="643808" y="5878362"/>
            <a:ext cx="10668113" cy="364331"/>
          </a:xfrm>
          <a:prstGeom prst="rect">
            <a:avLst/>
          </a:prstGeom>
          <a:noFill/>
        </p:spPr>
        <p:txBody>
          <a:bodyPr wrap="none" rtlCol="0">
            <a:spAutoFit/>
          </a:bodyPr>
          <a:lstStyle/>
          <a:p>
            <a:pPr>
              <a:lnSpc>
                <a:spcPts val="2100"/>
              </a:lnSpc>
              <a:spcAft>
                <a:spcPts val="600"/>
              </a:spcAft>
            </a:pPr>
            <a:r>
              <a:rPr lang="es-US" sz="2400" b="1" i="1" dirty="0">
                <a:solidFill>
                  <a:srgbClr val="443D3E"/>
                </a:solidFill>
              </a:rPr>
              <a:t>Use la HSA para pagar su deducible, copagos y coseguro. </a:t>
            </a:r>
          </a:p>
        </p:txBody>
      </p:sp>
    </p:spTree>
    <p:extLst>
      <p:ext uri="{BB962C8B-B14F-4D97-AF65-F5344CB8AC3E}">
        <p14:creationId xmlns:p14="http://schemas.microsoft.com/office/powerpoint/2010/main" val="4059028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B92A977-CABD-41F5-AF59-3FCF1DC68576}"/>
              </a:ext>
            </a:extLst>
          </p:cNvPr>
          <p:cNvSpPr>
            <a:spLocks noGrp="1"/>
          </p:cNvSpPr>
          <p:nvPr>
            <p:ph sz="quarter" idx="12"/>
          </p:nvPr>
        </p:nvSpPr>
        <p:spPr/>
        <p:txBody>
          <a:bodyPr/>
          <a:lstStyle/>
          <a:p>
            <a:r>
              <a:rPr lang="es-US" dirty="0"/>
              <a:t>Atención al cliente de HealthEquity</a:t>
            </a:r>
          </a:p>
          <a:p>
            <a:pPr lvl="1"/>
            <a:r>
              <a:rPr lang="es-US" sz="2800" dirty="0"/>
              <a:t>En línea: </a:t>
            </a:r>
            <a:r>
              <a:rPr lang="es-US" sz="2800" dirty="0">
                <a:hlinkClick r:id="rId3"/>
              </a:rPr>
              <a:t>www.healthequity.com</a:t>
            </a:r>
          </a:p>
          <a:p>
            <a:pPr lvl="1"/>
            <a:r>
              <a:rPr lang="es-US" sz="2800" dirty="0"/>
              <a:t>Teléfono: 866-212-4721</a:t>
            </a:r>
          </a:p>
          <a:p>
            <a:r>
              <a:rPr lang="es-US" dirty="0"/>
              <a:t>Portal para colegas HR4U</a:t>
            </a:r>
          </a:p>
          <a:p>
            <a:pPr lvl="1"/>
            <a:r>
              <a:rPr lang="es-US" sz="2800" dirty="0">
                <a:hlinkClick r:id="rId4"/>
              </a:rPr>
              <a:t>https://hr4u.trinity-health.org</a:t>
            </a:r>
          </a:p>
          <a:p>
            <a:pPr marL="459306" lvl="1" indent="0">
              <a:buNone/>
            </a:pPr>
            <a:endParaRPr lang="en-US" sz="2800" dirty="0"/>
          </a:p>
        </p:txBody>
      </p:sp>
      <p:sp>
        <p:nvSpPr>
          <p:cNvPr id="3" name="Title 2">
            <a:extLst>
              <a:ext uri="{FF2B5EF4-FFF2-40B4-BE49-F238E27FC236}">
                <a16:creationId xmlns:a16="http://schemas.microsoft.com/office/drawing/2014/main" id="{14539A0E-8292-4DCD-891A-2F7EE1B6D0B8}"/>
              </a:ext>
            </a:extLst>
          </p:cNvPr>
          <p:cNvSpPr>
            <a:spLocks noGrp="1"/>
          </p:cNvSpPr>
          <p:nvPr>
            <p:ph type="title"/>
          </p:nvPr>
        </p:nvSpPr>
        <p:spPr/>
        <p:txBody>
          <a:bodyPr/>
          <a:lstStyle/>
          <a:p>
            <a:r>
              <a:rPr lang="es-US" sz="3600" dirty="0"/>
              <a:t>Recursos de la HSA para ayudarlo a tomar una decisión informada</a:t>
            </a:r>
          </a:p>
        </p:txBody>
      </p:sp>
      <p:sp>
        <p:nvSpPr>
          <p:cNvPr id="4" name="Footer Placeholder 3">
            <a:extLst>
              <a:ext uri="{FF2B5EF4-FFF2-40B4-BE49-F238E27FC236}">
                <a16:creationId xmlns:a16="http://schemas.microsoft.com/office/drawing/2014/main" id="{48C7893E-8508-477D-B530-EC32AC129A38}"/>
              </a:ext>
            </a:extLst>
          </p:cNvPr>
          <p:cNvSpPr>
            <a:spLocks noGrp="1"/>
          </p:cNvSpPr>
          <p:nvPr>
            <p:ph type="ftr" sz="quarter" idx="3"/>
          </p:nvPr>
        </p:nvSpPr>
        <p:spPr/>
        <p:txBody>
          <a:bodyPr/>
          <a:lstStyle/>
          <a:p>
            <a:r>
              <a:rPr lang="es-US" dirty="0"/>
              <a:t>©2020 Trinity Health</a:t>
            </a:r>
          </a:p>
        </p:txBody>
      </p:sp>
      <p:sp>
        <p:nvSpPr>
          <p:cNvPr id="5" name="Slide Number Placeholder 4">
            <a:extLst>
              <a:ext uri="{FF2B5EF4-FFF2-40B4-BE49-F238E27FC236}">
                <a16:creationId xmlns:a16="http://schemas.microsoft.com/office/drawing/2014/main" id="{B092734E-4057-4FF0-B8AE-043F54B23EB5}"/>
              </a:ext>
            </a:extLst>
          </p:cNvPr>
          <p:cNvSpPr>
            <a:spLocks noGrp="1"/>
          </p:cNvSpPr>
          <p:nvPr>
            <p:ph type="sldNum" sz="quarter" idx="4"/>
          </p:nvPr>
        </p:nvSpPr>
        <p:spPr/>
        <p:txBody>
          <a:bodyPr/>
          <a:lstStyle/>
          <a:p>
            <a:fld id="{489F9553-C816-6842-8939-EE75ECF7EB2B}" type="slidenum">
              <a:rPr lang="en-US" smtClean="0"/>
              <a:pPr/>
              <a:t>11</a:t>
            </a:fld>
            <a:endParaRPr lang="en-US"/>
          </a:p>
        </p:txBody>
      </p:sp>
    </p:spTree>
    <p:extLst>
      <p:ext uri="{BB962C8B-B14F-4D97-AF65-F5344CB8AC3E}">
        <p14:creationId xmlns:p14="http://schemas.microsoft.com/office/powerpoint/2010/main" val="2141457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698D42-A962-45FD-B78D-79A135E8CAE0}"/>
              </a:ext>
            </a:extLst>
          </p:cNvPr>
          <p:cNvSpPr>
            <a:spLocks noGrp="1"/>
          </p:cNvSpPr>
          <p:nvPr>
            <p:ph sz="quarter" idx="12"/>
          </p:nvPr>
        </p:nvSpPr>
        <p:spPr/>
        <p:txBody>
          <a:bodyPr>
            <a:normAutofit fontScale="62500" lnSpcReduction="20000"/>
          </a:bodyPr>
          <a:lstStyle/>
          <a:p>
            <a:pPr marL="0" indent="0">
              <a:buNone/>
            </a:pPr>
            <a:r>
              <a:rPr lang="es-US" dirty="0">
                <a:solidFill>
                  <a:schemeClr val="tx2"/>
                </a:solidFill>
              </a:rPr>
              <a:t>Viva toda su vida</a:t>
            </a:r>
          </a:p>
          <a:p>
            <a:r>
              <a:rPr lang="es-US" dirty="0"/>
              <a:t>Beneficios médicos y de farmacia</a:t>
            </a:r>
          </a:p>
          <a:p>
            <a:r>
              <a:rPr lang="es-US" dirty="0"/>
              <a:t>Cuenta de ahorro para gastos médicos</a:t>
            </a:r>
          </a:p>
          <a:p>
            <a:r>
              <a:rPr lang="es-US" dirty="0"/>
              <a:t>Cuentas de gastos flexibles</a:t>
            </a:r>
          </a:p>
          <a:p>
            <a:r>
              <a:rPr lang="es-US" dirty="0"/>
              <a:t>Beneficios dentales y de visión</a:t>
            </a:r>
          </a:p>
          <a:p>
            <a:r>
              <a:rPr lang="es-US" dirty="0"/>
              <a:t>Seguro de vida/por muerte accidental y desmembramiento </a:t>
            </a:r>
            <a:br>
              <a:rPr lang="es-US" dirty="0"/>
            </a:br>
            <a:r>
              <a:rPr lang="es-US" dirty="0"/>
              <a:t>(AD&amp;D)</a:t>
            </a:r>
          </a:p>
          <a:p>
            <a:r>
              <a:rPr lang="es-US" dirty="0"/>
              <a:t>Licencia laboral</a:t>
            </a:r>
          </a:p>
          <a:p>
            <a:r>
              <a:rPr lang="es-US" dirty="0"/>
              <a:t>Beneficios voluntarios</a:t>
            </a:r>
          </a:p>
          <a:p>
            <a:r>
              <a:rPr lang="es-US" dirty="0"/>
              <a:t>Programa de retiro</a:t>
            </a:r>
          </a:p>
          <a:p>
            <a:r>
              <a:rPr lang="es-US" dirty="0"/>
              <a:t>Programa de bienestar/asistencia al empleado</a:t>
            </a:r>
          </a:p>
          <a:p>
            <a:r>
              <a:rPr lang="es-US" dirty="0"/>
              <a:t>Otros beneficios</a:t>
            </a:r>
          </a:p>
          <a:p>
            <a:r>
              <a:rPr lang="es-US" dirty="0"/>
              <a:t>Elegibilidad e inscripción</a:t>
            </a:r>
          </a:p>
          <a:p>
            <a:pPr marL="0" indent="0">
              <a:buNone/>
            </a:pPr>
            <a:endParaRPr lang="en-US" dirty="0"/>
          </a:p>
        </p:txBody>
      </p:sp>
      <p:sp>
        <p:nvSpPr>
          <p:cNvPr id="3" name="Title 2">
            <a:extLst>
              <a:ext uri="{FF2B5EF4-FFF2-40B4-BE49-F238E27FC236}">
                <a16:creationId xmlns:a16="http://schemas.microsoft.com/office/drawing/2014/main" id="{D1F96758-ABD1-493F-A18C-9B621E2DB869}"/>
              </a:ext>
            </a:extLst>
          </p:cNvPr>
          <p:cNvSpPr>
            <a:spLocks noGrp="1"/>
          </p:cNvSpPr>
          <p:nvPr>
            <p:ph type="title"/>
          </p:nvPr>
        </p:nvSpPr>
        <p:spPr/>
        <p:txBody>
          <a:bodyPr/>
          <a:lstStyle/>
          <a:p>
            <a:r>
              <a:rPr lang="es-US"/>
              <a:t>Mire todos los episodios de la serie de videos</a:t>
            </a:r>
          </a:p>
        </p:txBody>
      </p:sp>
      <p:sp>
        <p:nvSpPr>
          <p:cNvPr id="4" name="Footer Placeholder 3">
            <a:extLst>
              <a:ext uri="{FF2B5EF4-FFF2-40B4-BE49-F238E27FC236}">
                <a16:creationId xmlns:a16="http://schemas.microsoft.com/office/drawing/2014/main" id="{618B1BB4-6E38-48C1-BD04-0D59CAE9D2DF}"/>
              </a:ext>
            </a:extLst>
          </p:cNvPr>
          <p:cNvSpPr>
            <a:spLocks noGrp="1"/>
          </p:cNvSpPr>
          <p:nvPr>
            <p:ph type="ftr" sz="quarter" idx="3"/>
          </p:nvPr>
        </p:nvSpPr>
        <p:spPr/>
        <p:txBody>
          <a:bodyPr/>
          <a:lstStyle/>
          <a:p>
            <a:pPr defTabSz="609585"/>
            <a:r>
              <a:rPr lang="es-US" dirty="0">
                <a:solidFill>
                  <a:srgbClr val="000000">
                    <a:lumMod val="60000"/>
                    <a:lumOff val="40000"/>
                  </a:srgbClr>
                </a:solidFill>
                <a:latin typeface="Arial"/>
              </a:rPr>
              <a:t>©2020 Trinity Health</a:t>
            </a:r>
          </a:p>
        </p:txBody>
      </p:sp>
      <p:sp>
        <p:nvSpPr>
          <p:cNvPr id="5" name="Slide Number Placeholder 4">
            <a:extLst>
              <a:ext uri="{FF2B5EF4-FFF2-40B4-BE49-F238E27FC236}">
                <a16:creationId xmlns:a16="http://schemas.microsoft.com/office/drawing/2014/main" id="{1173773D-56C5-4316-A00D-71E3084D6239}"/>
              </a:ext>
            </a:extLst>
          </p:cNvPr>
          <p:cNvSpPr>
            <a:spLocks noGrp="1"/>
          </p:cNvSpPr>
          <p:nvPr>
            <p:ph type="sldNum" sz="quarter" idx="4"/>
          </p:nvPr>
        </p:nvSpPr>
        <p:spPr/>
        <p:txBody>
          <a:bodyPr/>
          <a:lstStyle/>
          <a:p>
            <a:pPr defTabSz="609585"/>
            <a:fld id="{489F9553-C816-6842-8939-EE75ECF7EB2B}" type="slidenum">
              <a:rPr lang="en-US">
                <a:solidFill>
                  <a:srgbClr val="000000">
                    <a:lumMod val="60000"/>
                    <a:lumOff val="40000"/>
                  </a:srgbClr>
                </a:solidFill>
                <a:latin typeface="Arial"/>
              </a:rPr>
              <a:pPr defTabSz="609585"/>
              <a:t>12</a:t>
            </a:fld>
            <a:endParaRPr lang="en-US">
              <a:solidFill>
                <a:srgbClr val="000000">
                  <a:lumMod val="60000"/>
                  <a:lumOff val="40000"/>
                </a:srgbClr>
              </a:solidFill>
              <a:latin typeface="Arial"/>
            </a:endParaRPr>
          </a:p>
        </p:txBody>
      </p:sp>
      <p:pic>
        <p:nvPicPr>
          <p:cNvPr id="8" name="Picture 7">
            <a:extLst>
              <a:ext uri="{FF2B5EF4-FFF2-40B4-BE49-F238E27FC236}">
                <a16:creationId xmlns:a16="http://schemas.microsoft.com/office/drawing/2014/main" id="{04F8FAD5-E4EF-4176-80BB-122F7E844BFD}"/>
              </a:ext>
            </a:extLst>
          </p:cNvPr>
          <p:cNvPicPr>
            <a:picLocks noChangeAspect="1"/>
          </p:cNvPicPr>
          <p:nvPr/>
        </p:nvPicPr>
        <p:blipFill>
          <a:blip r:embed="rId3"/>
          <a:stretch>
            <a:fillRect/>
          </a:stretch>
        </p:blipFill>
        <p:spPr>
          <a:xfrm>
            <a:off x="8401760" y="1434732"/>
            <a:ext cx="3095584" cy="4643376"/>
          </a:xfrm>
          <a:prstGeom prst="rect">
            <a:avLst/>
          </a:prstGeom>
        </p:spPr>
      </p:pic>
    </p:spTree>
    <p:extLst>
      <p:ext uri="{BB962C8B-B14F-4D97-AF65-F5344CB8AC3E}">
        <p14:creationId xmlns:p14="http://schemas.microsoft.com/office/powerpoint/2010/main" val="3129636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D82A9B-8623-42F4-83DE-374EE91F1482}"/>
              </a:ext>
            </a:extLst>
          </p:cNvPr>
          <p:cNvSpPr>
            <a:spLocks noGrp="1"/>
          </p:cNvSpPr>
          <p:nvPr>
            <p:ph sz="quarter" idx="12"/>
          </p:nvPr>
        </p:nvSpPr>
        <p:spPr/>
        <p:txBody>
          <a:bodyPr>
            <a:normAutofit/>
          </a:bodyPr>
          <a:lstStyle/>
          <a:p>
            <a:pPr marL="0" indent="0">
              <a:buNone/>
            </a:pPr>
            <a:r>
              <a:rPr lang="es-US" sz="1100" dirty="0"/>
              <a:t>La información que se proporciona en este resumen está diseñada para ayudarlo a comprender sus opciones de planes y programas de beneficios de bienestar de Trinity Health. Es solo una descripción general y no está prevista como descripción exhaustiva de los planes y programas de beneficios disponibles para usted. No constituye un contrato y no pretende interpretar, extender ni modificar de ninguna manera las disposiciones de ningún plan o programa. Las descripciones resumidas del plan y los documentos oficiales de los planes y programas los describen con más detalles, y debe consultar estos documentos para obtener respuestas a sus preguntas específicas con respecto a los planes y programas, incluidos los servicios que cubre un plan. Si hubiera una discrepancia entre materiales impresos, prevalecerán los documentos oficiales de los planes y programas. Trinity Health conserva el derecho de modificar sus planes y programas de beneficios o darlos por finalizados en cualquier momento, lo que incluye la realización de cambios para cumplir con sus opciones en virtud de la Ley de Atención Médica Asequible y otras leyes aplicables, y ejercer dichas opciones.</a:t>
            </a:r>
          </a:p>
          <a:p>
            <a:pPr marL="0" indent="0">
              <a:buNone/>
            </a:pPr>
            <a:r>
              <a:rPr lang="es-US" sz="1100" dirty="0"/>
              <a:t>Para ver descripciones resumidas de planes y certificados de cobertura, visite el </a:t>
            </a:r>
            <a:r>
              <a:rPr lang="es-US" sz="1100" dirty="0">
                <a:highlight>
                  <a:srgbClr val="FFFF00"/>
                </a:highlight>
              </a:rPr>
              <a:t>portal para colegas HR4U en </a:t>
            </a:r>
            <a:r>
              <a:rPr lang="es-US" sz="1100" dirty="0">
                <a:highlight>
                  <a:srgbClr val="FFFF00"/>
                </a:highlight>
                <a:hlinkClick r:id="rId3"/>
              </a:rPr>
              <a:t>https://hr4u@trinity-health.org</a:t>
            </a:r>
            <a:r>
              <a:rPr lang="es-US" sz="1100" dirty="0"/>
              <a:t>. Para cualquier plan o programa en el que participe, también tiene derecho a solicitar una copia impresa de la descripción resumida completa del plan o del certificado de cobertura y otros documentos oficiales del plan o del programa, ya sea al empleador del colega o a Trinity Health Total Rewards Benefits &amp; Well-Being (Beneficios y bienestar de recompensas totales de Trinity Health), 20555 Victor Parkway, Livonia, MI 48152. No se le cobrará nada por las copias impresas.</a:t>
            </a:r>
          </a:p>
          <a:p>
            <a:pPr marL="0" indent="0">
              <a:buNone/>
            </a:pPr>
            <a:r>
              <a:rPr lang="es-US" sz="1100" dirty="0"/>
              <a:t>Todos los planes de salud grupales de Trinity Health proporcionan coordinación de la atención, administración de la atención, revisión de la utilización y servicios de derivación para ayudar a administrar la atención médica que se proporciona a miembros cubiertos. Al inscribirse en un plan de salud grupal de Trinity Health, comprende que el plan proporcionará servicios para administrar la atención de cada miembro cubierto. Estos servicios se pueden proporcionar a través de terceros administradores independientes, una red clínicamente integrada de hospitales, médicos y otros proveedores y profesionales de atención médica, y otros proveedores de atención médica. Su participación en un plan de salud grupal de Trinity Health significa que las personas que se contraten para proporcionar estos servicios tendrán acceso a su información de salud personal, lo que incluye información de salud que usted divulgue a través de programas y actividades de bienestar. Los centros y proveedores de atención médica de Trinity Health y los profesionales afiliados a los centros de Trinity Health participan en determinadas redes clínicamente integradas. Puede que una red clínicamente integrada se comunique con usted con respecto a su atención médica, lo que incluye personas de un centro o proveedor de Trinity Health que estén brindando servicios para la red clínicamente integrada o directamente para el plan de salud grupal. Las personas que trabajan en un centro o proveedor de Trinity Health (incluido su empleador) que participen en una red clínicamente integrada o en el plan de salud grupal pueden tener acceso a información sobre su tratamiento médico en cualquier centro y con cualquier proveedor o profesional de atención médica, y usarla no solo para brindarle tratamiento sino también para administrar y coordinar su atención médica. Todo acceso a información de salud protegida, o su uso o divulgación cumplirán con las reglamentaciones sobre privacidad y seguridad establecidas por la Ley de Transferencia y Responsabilidad de Seguros Médicos y las leyes estatales aplicables en materia de privacidad y seguridad.</a:t>
            </a:r>
          </a:p>
          <a:p>
            <a:pPr marL="0" indent="0">
              <a:buNone/>
            </a:pPr>
            <a:endParaRPr lang="en-US" sz="1100" dirty="0"/>
          </a:p>
          <a:p>
            <a:pPr marL="0" indent="0">
              <a:buNone/>
            </a:pPr>
            <a:endParaRPr lang="en-US" sz="1100" dirty="0"/>
          </a:p>
        </p:txBody>
      </p:sp>
      <p:sp>
        <p:nvSpPr>
          <p:cNvPr id="3" name="Title 2">
            <a:extLst>
              <a:ext uri="{FF2B5EF4-FFF2-40B4-BE49-F238E27FC236}">
                <a16:creationId xmlns:a16="http://schemas.microsoft.com/office/drawing/2014/main" id="{2FF5E9B3-B550-42DD-B09E-3E6E9FF5D787}"/>
              </a:ext>
            </a:extLst>
          </p:cNvPr>
          <p:cNvSpPr>
            <a:spLocks noGrp="1"/>
          </p:cNvSpPr>
          <p:nvPr>
            <p:ph type="title"/>
          </p:nvPr>
        </p:nvSpPr>
        <p:spPr/>
        <p:txBody>
          <a:bodyPr/>
          <a:lstStyle/>
          <a:p>
            <a:r>
              <a:rPr lang="es-US" dirty="0"/>
              <a:t>Información importante</a:t>
            </a:r>
          </a:p>
        </p:txBody>
      </p:sp>
      <p:sp>
        <p:nvSpPr>
          <p:cNvPr id="4" name="Footer Placeholder 3">
            <a:extLst>
              <a:ext uri="{FF2B5EF4-FFF2-40B4-BE49-F238E27FC236}">
                <a16:creationId xmlns:a16="http://schemas.microsoft.com/office/drawing/2014/main" id="{6E566710-6E2C-4BDC-B24B-F7D17A5113C0}"/>
              </a:ext>
            </a:extLst>
          </p:cNvPr>
          <p:cNvSpPr>
            <a:spLocks noGrp="1"/>
          </p:cNvSpPr>
          <p:nvPr>
            <p:ph type="ftr" sz="quarter" idx="3"/>
          </p:nvPr>
        </p:nvSpPr>
        <p:spPr/>
        <p:txBody>
          <a:bodyPr/>
          <a:lstStyle/>
          <a:p>
            <a:pPr defTabSz="609585"/>
            <a:r>
              <a:rPr lang="es-US" dirty="0">
                <a:solidFill>
                  <a:srgbClr val="000000">
                    <a:lumMod val="60000"/>
                    <a:lumOff val="40000"/>
                  </a:srgbClr>
                </a:solidFill>
                <a:latin typeface="Arial"/>
              </a:rPr>
              <a:t>©2019 Trinity Health</a:t>
            </a:r>
          </a:p>
        </p:txBody>
      </p:sp>
      <p:sp>
        <p:nvSpPr>
          <p:cNvPr id="5" name="Slide Number Placeholder 4">
            <a:extLst>
              <a:ext uri="{FF2B5EF4-FFF2-40B4-BE49-F238E27FC236}">
                <a16:creationId xmlns:a16="http://schemas.microsoft.com/office/drawing/2014/main" id="{98870FFE-4304-4E6A-990A-87E79A7DC8A4}"/>
              </a:ext>
            </a:extLst>
          </p:cNvPr>
          <p:cNvSpPr>
            <a:spLocks noGrp="1"/>
          </p:cNvSpPr>
          <p:nvPr>
            <p:ph type="sldNum" sz="quarter" idx="4"/>
          </p:nvPr>
        </p:nvSpPr>
        <p:spPr/>
        <p:txBody>
          <a:bodyPr/>
          <a:lstStyle/>
          <a:p>
            <a:pPr defTabSz="609585"/>
            <a:fld id="{489F9553-C816-6842-8939-EE75ECF7EB2B}" type="slidenum">
              <a:rPr lang="en-US">
                <a:solidFill>
                  <a:srgbClr val="000000">
                    <a:lumMod val="60000"/>
                    <a:lumOff val="40000"/>
                  </a:srgbClr>
                </a:solidFill>
                <a:latin typeface="Arial"/>
              </a:rPr>
              <a:pPr defTabSz="609585"/>
              <a:t>13</a:t>
            </a:fld>
            <a:endParaRPr lang="en-US">
              <a:solidFill>
                <a:srgbClr val="000000">
                  <a:lumMod val="60000"/>
                  <a:lumOff val="40000"/>
                </a:srgbClr>
              </a:solidFill>
              <a:latin typeface="Arial"/>
            </a:endParaRPr>
          </a:p>
        </p:txBody>
      </p:sp>
    </p:spTree>
    <p:extLst>
      <p:ext uri="{BB962C8B-B14F-4D97-AF65-F5344CB8AC3E}">
        <p14:creationId xmlns:p14="http://schemas.microsoft.com/office/powerpoint/2010/main" val="2313412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808" y="1"/>
            <a:ext cx="12188385" cy="6879663"/>
          </a:xfrm>
          <a:prstGeom prst="rect">
            <a:avLst/>
          </a:prstGeom>
        </p:spPr>
      </p:pic>
    </p:spTree>
    <p:extLst>
      <p:ext uri="{BB962C8B-B14F-4D97-AF65-F5344CB8AC3E}">
        <p14:creationId xmlns:p14="http://schemas.microsoft.com/office/powerpoint/2010/main" val="3711729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DF3AA-0FCE-4591-A751-D3BCFA4BE190}"/>
              </a:ext>
            </a:extLst>
          </p:cNvPr>
          <p:cNvSpPr>
            <a:spLocks noGrp="1"/>
          </p:cNvSpPr>
          <p:nvPr>
            <p:ph type="title"/>
          </p:nvPr>
        </p:nvSpPr>
        <p:spPr>
          <a:xfrm>
            <a:off x="975570" y="1136445"/>
            <a:ext cx="6209001" cy="1346139"/>
          </a:xfrm>
        </p:spPr>
        <p:txBody>
          <a:bodyPr/>
          <a:lstStyle/>
          <a:p>
            <a:r>
              <a:rPr lang="es-US" dirty="0"/>
              <a:t>Cuenta de ahorro para gastos médicos</a:t>
            </a:r>
          </a:p>
        </p:txBody>
      </p:sp>
      <p:sp>
        <p:nvSpPr>
          <p:cNvPr id="3" name="Footer Placeholder 2">
            <a:extLst>
              <a:ext uri="{FF2B5EF4-FFF2-40B4-BE49-F238E27FC236}">
                <a16:creationId xmlns:a16="http://schemas.microsoft.com/office/drawing/2014/main" id="{1D5F226C-D095-42FA-97B4-5B184C9F3072}"/>
              </a:ext>
            </a:extLst>
          </p:cNvPr>
          <p:cNvSpPr>
            <a:spLocks noGrp="1"/>
          </p:cNvSpPr>
          <p:nvPr>
            <p:ph type="ftr" sz="quarter" idx="3"/>
          </p:nvPr>
        </p:nvSpPr>
        <p:spPr/>
        <p:txBody>
          <a:bodyPr/>
          <a:lstStyle/>
          <a:p>
            <a:r>
              <a:rPr lang="es-US" dirty="0"/>
              <a:t>©2020 Trinity Health</a:t>
            </a:r>
          </a:p>
        </p:txBody>
      </p:sp>
      <p:sp>
        <p:nvSpPr>
          <p:cNvPr id="4" name="Slide Number Placeholder 3">
            <a:extLst>
              <a:ext uri="{FF2B5EF4-FFF2-40B4-BE49-F238E27FC236}">
                <a16:creationId xmlns:a16="http://schemas.microsoft.com/office/drawing/2014/main" id="{522D808B-9BA0-4F88-AF59-65FB6D95CD9A}"/>
              </a:ext>
            </a:extLst>
          </p:cNvPr>
          <p:cNvSpPr>
            <a:spLocks noGrp="1"/>
          </p:cNvSpPr>
          <p:nvPr>
            <p:ph type="sldNum" sz="quarter" idx="4"/>
          </p:nvPr>
        </p:nvSpPr>
        <p:spPr/>
        <p:txBody>
          <a:bodyPr/>
          <a:lstStyle/>
          <a:p>
            <a:fld id="{489F9553-C816-6842-8939-EE75ECF7EB2B}" type="slidenum">
              <a:rPr lang="en-US" smtClean="0"/>
              <a:pPr/>
              <a:t>2</a:t>
            </a:fld>
            <a:endParaRPr lang="en-US"/>
          </a:p>
        </p:txBody>
      </p:sp>
    </p:spTree>
    <p:extLst>
      <p:ext uri="{BB962C8B-B14F-4D97-AF65-F5344CB8AC3E}">
        <p14:creationId xmlns:p14="http://schemas.microsoft.com/office/powerpoint/2010/main" val="780880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2"/>
          </p:nvPr>
        </p:nvSpPr>
        <p:spPr>
          <a:xfrm>
            <a:off x="515093" y="1460518"/>
            <a:ext cx="10982251" cy="4802028"/>
          </a:xfrm>
        </p:spPr>
        <p:txBody>
          <a:bodyPr>
            <a:normAutofit fontScale="92500" lnSpcReduction="20000"/>
          </a:bodyPr>
          <a:lstStyle/>
          <a:p>
            <a:r>
              <a:rPr lang="es-US" dirty="0"/>
              <a:t>Incluida en el Plan médico de ahorro para gastos médicos, un plan de salud con deducible alto.</a:t>
            </a:r>
          </a:p>
          <a:p>
            <a:r>
              <a:rPr lang="es-US" dirty="0"/>
              <a:t>Administrada por HealthEquity</a:t>
            </a:r>
          </a:p>
          <a:p>
            <a:r>
              <a:rPr lang="es-US" dirty="0"/>
              <a:t>Se usa para pagar costos de atención médica actuales o futuros, incluso durante el retiro.</a:t>
            </a:r>
          </a:p>
          <a:p>
            <a:r>
              <a:rPr lang="es-US" dirty="0"/>
              <a:t>Las HSA son una excelente manera de ahorrar en impuestos. No paga impuestos por:</a:t>
            </a:r>
          </a:p>
          <a:p>
            <a:pPr lvl="1"/>
            <a:r>
              <a:rPr lang="es-US" sz="2533" dirty="0"/>
              <a:t>El monto que aporta a través de las deducciones de la nómina.</a:t>
            </a:r>
          </a:p>
          <a:p>
            <a:pPr lvl="1"/>
            <a:r>
              <a:rPr lang="es-US" sz="2533" dirty="0"/>
              <a:t>El monto que se retira para gastos calificados.</a:t>
            </a:r>
          </a:p>
          <a:p>
            <a:pPr lvl="1"/>
            <a:r>
              <a:rPr lang="es-US" sz="2533" dirty="0"/>
              <a:t>El interés que gana con la cuenta (hasta los montos establecidos por la ley que aplica nivel federal, estatal y local).</a:t>
            </a:r>
          </a:p>
          <a:p>
            <a:endParaRPr lang="en-US" altLang="en-US" dirty="0"/>
          </a:p>
        </p:txBody>
      </p:sp>
      <p:sp>
        <p:nvSpPr>
          <p:cNvPr id="5" name="Title 4"/>
          <p:cNvSpPr>
            <a:spLocks noGrp="1"/>
          </p:cNvSpPr>
          <p:nvPr>
            <p:ph type="title"/>
          </p:nvPr>
        </p:nvSpPr>
        <p:spPr/>
        <p:txBody>
          <a:bodyPr/>
          <a:lstStyle/>
          <a:p>
            <a:r>
              <a:rPr lang="es-US" dirty="0"/>
              <a:t>Cuenta de ahorro para gastos médicos (HSA): Información clave</a:t>
            </a:r>
          </a:p>
        </p:txBody>
      </p:sp>
      <p:sp>
        <p:nvSpPr>
          <p:cNvPr id="4" name="Footer Placeholder 3"/>
          <p:cNvSpPr>
            <a:spLocks noGrp="1"/>
          </p:cNvSpPr>
          <p:nvPr>
            <p:ph type="ftr" sz="quarter" idx="3"/>
          </p:nvPr>
        </p:nvSpPr>
        <p:spPr/>
        <p:txBody>
          <a:bodyPr/>
          <a:lstStyle/>
          <a:p>
            <a:pPr defTabSz="609585"/>
            <a:r>
              <a:rPr lang="es-US" dirty="0">
                <a:solidFill>
                  <a:srgbClr val="000000">
                    <a:lumMod val="60000"/>
                    <a:lumOff val="40000"/>
                  </a:srgbClr>
                </a:solidFill>
                <a:latin typeface="Arial"/>
              </a:rPr>
              <a:t>©2020 Trinity Health</a:t>
            </a:r>
          </a:p>
        </p:txBody>
      </p:sp>
      <p:sp>
        <p:nvSpPr>
          <p:cNvPr id="3" name="Slide Number Placeholder 2"/>
          <p:cNvSpPr>
            <a:spLocks noGrp="1"/>
          </p:cNvSpPr>
          <p:nvPr>
            <p:ph type="sldNum" sz="quarter" idx="4"/>
          </p:nvPr>
        </p:nvSpPr>
        <p:spPr/>
        <p:txBody>
          <a:bodyPr/>
          <a:lstStyle/>
          <a:p>
            <a:pPr defTabSz="609585"/>
            <a:fld id="{489F9553-C816-6842-8939-EE75ECF7EB2B}" type="slidenum">
              <a:rPr lang="en-US">
                <a:solidFill>
                  <a:srgbClr val="000000">
                    <a:lumMod val="60000"/>
                    <a:lumOff val="40000"/>
                  </a:srgbClr>
                </a:solidFill>
                <a:latin typeface="Arial"/>
              </a:rPr>
              <a:pPr defTabSz="609585"/>
              <a:t>3</a:t>
            </a:fld>
            <a:endParaRPr lang="en-US">
              <a:solidFill>
                <a:srgbClr val="000000">
                  <a:lumMod val="60000"/>
                  <a:lumOff val="40000"/>
                </a:srgbClr>
              </a:solidFill>
              <a:latin typeface="Arial"/>
            </a:endParaRPr>
          </a:p>
        </p:txBody>
      </p:sp>
    </p:spTree>
    <p:extLst>
      <p:ext uri="{BB962C8B-B14F-4D97-AF65-F5344CB8AC3E}">
        <p14:creationId xmlns:p14="http://schemas.microsoft.com/office/powerpoint/2010/main" val="1710999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9C13BDE-650A-4D14-AD13-FE38EE386063}"/>
              </a:ext>
            </a:extLst>
          </p:cNvPr>
          <p:cNvSpPr>
            <a:spLocks noGrp="1"/>
          </p:cNvSpPr>
          <p:nvPr>
            <p:ph sz="quarter" idx="12"/>
          </p:nvPr>
        </p:nvSpPr>
        <p:spPr/>
        <p:txBody>
          <a:bodyPr>
            <a:normAutofit fontScale="92500" lnSpcReduction="10000"/>
          </a:bodyPr>
          <a:lstStyle/>
          <a:p>
            <a:r>
              <a:rPr lang="es-US" dirty="0"/>
              <a:t>El dinero que no se usa durante el año se acumula para el año siguiente sin límite.</a:t>
            </a:r>
          </a:p>
          <a:p>
            <a:r>
              <a:rPr lang="es-US" dirty="0"/>
              <a:t>El dinero de la HSA es suyo: lo puede usar para gastos de atención médica aunque cambie de trabajo, cambie de plan de salud o se retire.</a:t>
            </a:r>
          </a:p>
          <a:p>
            <a:pPr lvl="1"/>
            <a:r>
              <a:rPr lang="es-US" sz="2400" dirty="0"/>
              <a:t>Muchas personas usan una HSA como cuenta de ahorro adicional para su retiro.</a:t>
            </a:r>
          </a:p>
          <a:p>
            <a:r>
              <a:rPr lang="es-US" dirty="0"/>
              <a:t>Si se inscribe en una HSA, no tendrá acceso a la cuenta de gastos flexibles para atención médica.</a:t>
            </a:r>
          </a:p>
          <a:p>
            <a:pPr lvl="1"/>
            <a:r>
              <a:rPr lang="es-US" sz="2600" dirty="0"/>
              <a:t>Igualmente puede inscribirse en la cuenta de gastos flexibles o, por siglas en inglés, FSA para cuidado de dependientes.  </a:t>
            </a:r>
          </a:p>
          <a:p>
            <a:endParaRPr lang="en-US" altLang="en-US" dirty="0"/>
          </a:p>
          <a:p>
            <a:endParaRPr lang="en-US" dirty="0"/>
          </a:p>
        </p:txBody>
      </p:sp>
      <p:sp>
        <p:nvSpPr>
          <p:cNvPr id="3" name="Title 2">
            <a:extLst>
              <a:ext uri="{FF2B5EF4-FFF2-40B4-BE49-F238E27FC236}">
                <a16:creationId xmlns:a16="http://schemas.microsoft.com/office/drawing/2014/main" id="{A5DE50A7-41F0-45B7-8AE4-5B42766446FD}"/>
              </a:ext>
            </a:extLst>
          </p:cNvPr>
          <p:cNvSpPr>
            <a:spLocks noGrp="1"/>
          </p:cNvSpPr>
          <p:nvPr>
            <p:ph type="title"/>
          </p:nvPr>
        </p:nvSpPr>
        <p:spPr/>
        <p:txBody>
          <a:bodyPr/>
          <a:lstStyle/>
          <a:p>
            <a:r>
              <a:rPr lang="es-US"/>
              <a:t>Cuenta de ahorro para gastos médicos (HSA): Información clave </a:t>
            </a:r>
            <a:r>
              <a:rPr lang="es-US" sz="1800"/>
              <a:t>(continuación)</a:t>
            </a:r>
          </a:p>
        </p:txBody>
      </p:sp>
      <p:sp>
        <p:nvSpPr>
          <p:cNvPr id="4" name="Footer Placeholder 3">
            <a:extLst>
              <a:ext uri="{FF2B5EF4-FFF2-40B4-BE49-F238E27FC236}">
                <a16:creationId xmlns:a16="http://schemas.microsoft.com/office/drawing/2014/main" id="{A971FCD4-87E1-49CA-BB1E-6C78AD1E4649}"/>
              </a:ext>
            </a:extLst>
          </p:cNvPr>
          <p:cNvSpPr>
            <a:spLocks noGrp="1"/>
          </p:cNvSpPr>
          <p:nvPr>
            <p:ph type="ftr" sz="quarter" idx="3"/>
          </p:nvPr>
        </p:nvSpPr>
        <p:spPr/>
        <p:txBody>
          <a:bodyPr/>
          <a:lstStyle/>
          <a:p>
            <a:r>
              <a:rPr lang="es-US" dirty="0"/>
              <a:t>©2020 Trinity Health</a:t>
            </a:r>
          </a:p>
        </p:txBody>
      </p:sp>
      <p:sp>
        <p:nvSpPr>
          <p:cNvPr id="5" name="Slide Number Placeholder 4">
            <a:extLst>
              <a:ext uri="{FF2B5EF4-FFF2-40B4-BE49-F238E27FC236}">
                <a16:creationId xmlns:a16="http://schemas.microsoft.com/office/drawing/2014/main" id="{06F6DB2F-072E-43C4-89D3-B9A9F4D6F730}"/>
              </a:ext>
            </a:extLst>
          </p:cNvPr>
          <p:cNvSpPr>
            <a:spLocks noGrp="1"/>
          </p:cNvSpPr>
          <p:nvPr>
            <p:ph type="sldNum" sz="quarter" idx="4"/>
          </p:nvPr>
        </p:nvSpPr>
        <p:spPr/>
        <p:txBody>
          <a:bodyPr/>
          <a:lstStyle/>
          <a:p>
            <a:fld id="{489F9553-C816-6842-8939-EE75ECF7EB2B}" type="slidenum">
              <a:rPr lang="en-US" smtClean="0"/>
              <a:pPr/>
              <a:t>4</a:t>
            </a:fld>
            <a:endParaRPr lang="en-US"/>
          </a:p>
        </p:txBody>
      </p:sp>
    </p:spTree>
    <p:extLst>
      <p:ext uri="{BB962C8B-B14F-4D97-AF65-F5344CB8AC3E}">
        <p14:creationId xmlns:p14="http://schemas.microsoft.com/office/powerpoint/2010/main" val="1832491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C378A6-DAF0-4328-8947-F6CE30F0E635}"/>
              </a:ext>
            </a:extLst>
          </p:cNvPr>
          <p:cNvSpPr>
            <a:spLocks noGrp="1"/>
          </p:cNvSpPr>
          <p:nvPr>
            <p:ph sz="quarter" idx="12"/>
          </p:nvPr>
        </p:nvSpPr>
        <p:spPr>
          <a:xfrm>
            <a:off x="524544" y="1289537"/>
            <a:ext cx="10982251" cy="4802028"/>
          </a:xfrm>
        </p:spPr>
        <p:txBody>
          <a:bodyPr>
            <a:noAutofit/>
          </a:bodyPr>
          <a:lstStyle/>
          <a:p>
            <a:r>
              <a:rPr lang="es-US" sz="1800" dirty="0"/>
              <a:t>Trinity Health hará un aporte total a la HSA en enero en función del nivel de cobertura elegido.</a:t>
            </a:r>
          </a:p>
          <a:p>
            <a:pPr lvl="1"/>
            <a:r>
              <a:rPr lang="es-US" sz="1600" dirty="0"/>
              <a:t>Se prorratea en el caso de los colegas que se inscriben a mitad del año; la parte que corresponde al empleador se aporta después de su primer cheque de pago posterior a la fecha de entrada en vigencia de la inscripción.</a:t>
            </a:r>
          </a:p>
          <a:p>
            <a:r>
              <a:rPr lang="es-US" sz="1800" dirty="0"/>
              <a:t>Los aportes están permitidos hasta el límite anual del Servicio de Impuestos Internos o, por sus siglas en inglés, IRS.</a:t>
            </a:r>
          </a:p>
          <a:p>
            <a:pPr lvl="1"/>
            <a:r>
              <a:rPr lang="es-US" sz="1600" dirty="0"/>
              <a:t>Disposición de puesta al día para mayores de 55 años: puede aportar un monto adicional todos los años, hasta el límite del IRS.</a:t>
            </a:r>
          </a:p>
          <a:p>
            <a:pPr lvl="1"/>
            <a:r>
              <a:rPr lang="es-US" sz="1600" dirty="0"/>
              <a:t>Puede financiar por completo la HSA en cualquier momento del año, sujeto al monto máximo anual.</a:t>
            </a:r>
          </a:p>
          <a:p>
            <a:pPr lvl="1"/>
            <a:r>
              <a:rPr lang="es-US" sz="1600" dirty="0"/>
              <a:t>Puede cambiar el monto que se deduce del sueldo en cualquier momento.</a:t>
            </a:r>
          </a:p>
          <a:p>
            <a:r>
              <a:rPr lang="es-US" sz="1800" dirty="0"/>
              <a:t>Los depósitos en las HSA se pueden hacer antes de deducir impuestos a través de la deducción de la nómina, en línea o enviándolos directamente a HealthEquity.</a:t>
            </a:r>
          </a:p>
          <a:p>
            <a:pPr lvl="1"/>
            <a:r>
              <a:rPr lang="es-US" sz="1600" dirty="0"/>
              <a:t>Los fondos están disponibles a medida que se hacen los aportes.  </a:t>
            </a:r>
          </a:p>
          <a:p>
            <a:pPr lvl="1"/>
            <a:r>
              <a:rPr lang="es-US" sz="1600" dirty="0"/>
              <a:t>Los aportes están disponibles poco después del primer sueldo del que se deducen beneficios.</a:t>
            </a:r>
          </a:p>
          <a:p>
            <a:r>
              <a:rPr lang="es-US" sz="1800" dirty="0"/>
              <a:t>No puede usar los fondos antes de hacer aportes.</a:t>
            </a:r>
          </a:p>
          <a:p>
            <a:pPr marL="0" indent="0">
              <a:buNone/>
            </a:pPr>
            <a:endParaRPr lang="en-US" sz="1800" dirty="0"/>
          </a:p>
        </p:txBody>
      </p:sp>
      <p:sp>
        <p:nvSpPr>
          <p:cNvPr id="3" name="Title 2">
            <a:extLst>
              <a:ext uri="{FF2B5EF4-FFF2-40B4-BE49-F238E27FC236}">
                <a16:creationId xmlns:a16="http://schemas.microsoft.com/office/drawing/2014/main" id="{2228601A-7D36-4655-9E20-2D6153624796}"/>
              </a:ext>
            </a:extLst>
          </p:cNvPr>
          <p:cNvSpPr>
            <a:spLocks noGrp="1"/>
          </p:cNvSpPr>
          <p:nvPr>
            <p:ph type="title"/>
          </p:nvPr>
        </p:nvSpPr>
        <p:spPr/>
        <p:txBody>
          <a:bodyPr/>
          <a:lstStyle/>
          <a:p>
            <a:r>
              <a:rPr lang="es-US"/>
              <a:t>HSA: Cómo se financia</a:t>
            </a:r>
          </a:p>
        </p:txBody>
      </p:sp>
      <p:sp>
        <p:nvSpPr>
          <p:cNvPr id="4" name="Footer Placeholder 3">
            <a:extLst>
              <a:ext uri="{FF2B5EF4-FFF2-40B4-BE49-F238E27FC236}">
                <a16:creationId xmlns:a16="http://schemas.microsoft.com/office/drawing/2014/main" id="{53A8DB0F-1FC0-44F7-972A-D1BC509F10FA}"/>
              </a:ext>
            </a:extLst>
          </p:cNvPr>
          <p:cNvSpPr>
            <a:spLocks noGrp="1"/>
          </p:cNvSpPr>
          <p:nvPr>
            <p:ph type="ftr" sz="quarter" idx="3"/>
          </p:nvPr>
        </p:nvSpPr>
        <p:spPr/>
        <p:txBody>
          <a:bodyPr/>
          <a:lstStyle/>
          <a:p>
            <a:r>
              <a:rPr lang="es-US" dirty="0"/>
              <a:t>©2020 Trinity Health</a:t>
            </a:r>
          </a:p>
        </p:txBody>
      </p:sp>
      <p:sp>
        <p:nvSpPr>
          <p:cNvPr id="5" name="Slide Number Placeholder 4">
            <a:extLst>
              <a:ext uri="{FF2B5EF4-FFF2-40B4-BE49-F238E27FC236}">
                <a16:creationId xmlns:a16="http://schemas.microsoft.com/office/drawing/2014/main" id="{87B2B412-8A68-4199-94BE-342ED75C1B47}"/>
              </a:ext>
            </a:extLst>
          </p:cNvPr>
          <p:cNvSpPr>
            <a:spLocks noGrp="1"/>
          </p:cNvSpPr>
          <p:nvPr>
            <p:ph type="sldNum" sz="quarter" idx="4"/>
          </p:nvPr>
        </p:nvSpPr>
        <p:spPr/>
        <p:txBody>
          <a:bodyPr/>
          <a:lstStyle/>
          <a:p>
            <a:fld id="{489F9553-C816-6842-8939-EE75ECF7EB2B}" type="slidenum">
              <a:rPr lang="en-US" smtClean="0"/>
              <a:pPr/>
              <a:t>5</a:t>
            </a:fld>
            <a:endParaRPr lang="en-US"/>
          </a:p>
        </p:txBody>
      </p:sp>
    </p:spTree>
    <p:extLst>
      <p:ext uri="{BB962C8B-B14F-4D97-AF65-F5344CB8AC3E}">
        <p14:creationId xmlns:p14="http://schemas.microsoft.com/office/powerpoint/2010/main" val="1346382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BEBD2C-D8D4-4F1D-8B6C-DD2CCF9FF113}"/>
              </a:ext>
            </a:extLst>
          </p:cNvPr>
          <p:cNvSpPr>
            <a:spLocks noGrp="1"/>
          </p:cNvSpPr>
          <p:nvPr>
            <p:ph sz="quarter" idx="12"/>
          </p:nvPr>
        </p:nvSpPr>
        <p:spPr>
          <a:xfrm>
            <a:off x="524544" y="1219183"/>
            <a:ext cx="10982251" cy="4802028"/>
          </a:xfrm>
        </p:spPr>
        <p:txBody>
          <a:bodyPr>
            <a:normAutofit/>
          </a:bodyPr>
          <a:lstStyle/>
          <a:p>
            <a:r>
              <a:rPr lang="es-US" sz="2800" dirty="0"/>
              <a:t>Deducibles del seguro</a:t>
            </a:r>
          </a:p>
          <a:p>
            <a:r>
              <a:rPr lang="es-US" sz="2800" dirty="0"/>
              <a:t>Copagos y coseguro hasta que alcance el máximo de gastos de bolsillo del plan médico.</a:t>
            </a:r>
          </a:p>
          <a:p>
            <a:r>
              <a:rPr lang="es-US" sz="2800" dirty="0"/>
              <a:t>Gastos médicos, de farmacia, dentales y de visión calificados en los que incurran ahora y durante su retiro usted y sus dependientes en materia de impuestos.</a:t>
            </a:r>
          </a:p>
          <a:p>
            <a:r>
              <a:rPr lang="es-US" sz="2800" dirty="0"/>
              <a:t>Otros gastos calificados, según la definición del IRS.</a:t>
            </a:r>
          </a:p>
          <a:p>
            <a:pPr lvl="1"/>
            <a:r>
              <a:rPr lang="es-US" sz="2000" dirty="0"/>
              <a:t>Véalos en el sitio web de HealthEquity en </a:t>
            </a:r>
            <a:r>
              <a:rPr lang="es-US" sz="2000" dirty="0">
                <a:hlinkClick r:id="rId3"/>
              </a:rPr>
              <a:t>www.healthequity.com</a:t>
            </a:r>
          </a:p>
          <a:p>
            <a:pPr lvl="1"/>
            <a:r>
              <a:rPr lang="es-US" sz="2000" dirty="0"/>
              <a:t>Llame a atención al cliente: 866-212-4721</a:t>
            </a:r>
          </a:p>
          <a:p>
            <a:pPr lvl="1"/>
            <a:endParaRPr lang="en-US" sz="2000" dirty="0"/>
          </a:p>
          <a:p>
            <a:pPr lvl="1"/>
            <a:endParaRPr lang="en-US" sz="2800" dirty="0"/>
          </a:p>
        </p:txBody>
      </p:sp>
      <p:sp>
        <p:nvSpPr>
          <p:cNvPr id="3" name="Title 2">
            <a:extLst>
              <a:ext uri="{FF2B5EF4-FFF2-40B4-BE49-F238E27FC236}">
                <a16:creationId xmlns:a16="http://schemas.microsoft.com/office/drawing/2014/main" id="{092D89A4-C5BA-4108-96BB-D55545D4094A}"/>
              </a:ext>
            </a:extLst>
          </p:cNvPr>
          <p:cNvSpPr>
            <a:spLocks noGrp="1"/>
          </p:cNvSpPr>
          <p:nvPr>
            <p:ph type="title"/>
          </p:nvPr>
        </p:nvSpPr>
        <p:spPr>
          <a:xfrm>
            <a:off x="479387" y="393119"/>
            <a:ext cx="12073857" cy="664875"/>
          </a:xfrm>
        </p:spPr>
        <p:txBody>
          <a:bodyPr/>
          <a:lstStyle/>
          <a:p>
            <a:r>
              <a:rPr lang="es-US" sz="3200" dirty="0"/>
              <a:t>Use su HSA sin pagar impuestos para cubrir gastos calificados</a:t>
            </a:r>
          </a:p>
        </p:txBody>
      </p:sp>
      <p:sp>
        <p:nvSpPr>
          <p:cNvPr id="4" name="Footer Placeholder 3">
            <a:extLst>
              <a:ext uri="{FF2B5EF4-FFF2-40B4-BE49-F238E27FC236}">
                <a16:creationId xmlns:a16="http://schemas.microsoft.com/office/drawing/2014/main" id="{FFA3A69D-4029-44E4-B6E6-ADC13FE23BAE}"/>
              </a:ext>
            </a:extLst>
          </p:cNvPr>
          <p:cNvSpPr>
            <a:spLocks noGrp="1"/>
          </p:cNvSpPr>
          <p:nvPr>
            <p:ph type="ftr" sz="quarter" idx="3"/>
          </p:nvPr>
        </p:nvSpPr>
        <p:spPr/>
        <p:txBody>
          <a:bodyPr/>
          <a:lstStyle/>
          <a:p>
            <a:r>
              <a:rPr lang="es-US" dirty="0"/>
              <a:t>©2020 Trinity Health</a:t>
            </a:r>
          </a:p>
        </p:txBody>
      </p:sp>
      <p:sp>
        <p:nvSpPr>
          <p:cNvPr id="5" name="Slide Number Placeholder 4">
            <a:extLst>
              <a:ext uri="{FF2B5EF4-FFF2-40B4-BE49-F238E27FC236}">
                <a16:creationId xmlns:a16="http://schemas.microsoft.com/office/drawing/2014/main" id="{B0D58304-11FA-4FF9-9626-6832153EC844}"/>
              </a:ext>
            </a:extLst>
          </p:cNvPr>
          <p:cNvSpPr>
            <a:spLocks noGrp="1"/>
          </p:cNvSpPr>
          <p:nvPr>
            <p:ph type="sldNum" sz="quarter" idx="4"/>
          </p:nvPr>
        </p:nvSpPr>
        <p:spPr/>
        <p:txBody>
          <a:bodyPr/>
          <a:lstStyle/>
          <a:p>
            <a:fld id="{489F9553-C816-6842-8939-EE75ECF7EB2B}" type="slidenum">
              <a:rPr lang="en-US" smtClean="0"/>
              <a:pPr/>
              <a:t>6</a:t>
            </a:fld>
            <a:endParaRPr lang="en-US"/>
          </a:p>
        </p:txBody>
      </p:sp>
    </p:spTree>
    <p:extLst>
      <p:ext uri="{BB962C8B-B14F-4D97-AF65-F5344CB8AC3E}">
        <p14:creationId xmlns:p14="http://schemas.microsoft.com/office/powerpoint/2010/main" val="2173985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2"/>
          </p:nvPr>
        </p:nvSpPr>
        <p:spPr/>
        <p:txBody>
          <a:bodyPr>
            <a:normAutofit fontScale="32500" lnSpcReduction="20000"/>
          </a:bodyPr>
          <a:lstStyle/>
          <a:p>
            <a:r>
              <a:rPr lang="es-US" sz="9600" dirty="0"/>
              <a:t>Maneras de pagar gastos de atención médica calificados</a:t>
            </a:r>
          </a:p>
          <a:p>
            <a:pPr lvl="1"/>
            <a:r>
              <a:rPr lang="es-US" sz="7466" dirty="0"/>
              <a:t>Use la tarjeta de débito de la HSA de HealthEquity para el pago. </a:t>
            </a:r>
          </a:p>
          <a:p>
            <a:pPr lvl="1"/>
            <a:r>
              <a:rPr lang="es-US" sz="7466" dirty="0"/>
              <a:t>Haga un pago en línea a través del sitio web o de la aplicación móvil para teléfonos inteligentes.</a:t>
            </a:r>
          </a:p>
          <a:p>
            <a:pPr lvl="1"/>
            <a:r>
              <a:rPr lang="es-US" sz="7466" dirty="0"/>
              <a:t>Haga un pago mediante transferencia electrónica de fondos a su cuenta bancaria personal.</a:t>
            </a:r>
          </a:p>
          <a:p>
            <a:pPr lvl="1"/>
            <a:r>
              <a:rPr lang="es-US" sz="7466" dirty="0"/>
              <a:t>Envíese a usted mismo un cheque en línea (se aplica una tarifa).</a:t>
            </a:r>
          </a:p>
          <a:p>
            <a:r>
              <a:rPr lang="es-US" sz="9600" dirty="0"/>
              <a:t>Conserve los recibos y los registros de pago.</a:t>
            </a:r>
          </a:p>
          <a:p>
            <a:r>
              <a:rPr lang="es-US" sz="9600" dirty="0"/>
              <a:t>Asegúrese de usar la cuenta para gastos calificados (consulte el sitio web de HealthEquity para obtener una lista de los gastos calificados).</a:t>
            </a:r>
          </a:p>
          <a:p>
            <a:pPr marL="459306" lvl="1" indent="0">
              <a:buNone/>
            </a:pPr>
            <a:r>
              <a:rPr lang="es-US" dirty="0"/>
              <a:t> </a:t>
            </a:r>
          </a:p>
          <a:p>
            <a:endParaRPr lang="en-US" dirty="0"/>
          </a:p>
        </p:txBody>
      </p:sp>
      <p:sp>
        <p:nvSpPr>
          <p:cNvPr id="2" name="Title 1"/>
          <p:cNvSpPr>
            <a:spLocks noGrp="1"/>
          </p:cNvSpPr>
          <p:nvPr>
            <p:ph type="title"/>
          </p:nvPr>
        </p:nvSpPr>
        <p:spPr/>
        <p:txBody>
          <a:bodyPr/>
          <a:lstStyle/>
          <a:p>
            <a:r>
              <a:rPr lang="es-US"/>
              <a:t>HSA: Cómo pagar gastos calificados</a:t>
            </a:r>
          </a:p>
        </p:txBody>
      </p:sp>
      <p:sp>
        <p:nvSpPr>
          <p:cNvPr id="3" name="Footer Placeholder 2"/>
          <p:cNvSpPr>
            <a:spLocks noGrp="1"/>
          </p:cNvSpPr>
          <p:nvPr>
            <p:ph type="ftr" sz="quarter" idx="3"/>
          </p:nvPr>
        </p:nvSpPr>
        <p:spPr/>
        <p:txBody>
          <a:bodyPr/>
          <a:lstStyle/>
          <a:p>
            <a:pPr defTabSz="609585"/>
            <a:r>
              <a:rPr lang="es-US" dirty="0">
                <a:solidFill>
                  <a:srgbClr val="000000">
                    <a:lumMod val="60000"/>
                    <a:lumOff val="40000"/>
                  </a:srgbClr>
                </a:solidFill>
                <a:latin typeface="Arial"/>
              </a:rPr>
              <a:t>©2014 Trinity Health - Livonia, MI</a:t>
            </a:r>
          </a:p>
        </p:txBody>
      </p:sp>
      <p:sp>
        <p:nvSpPr>
          <p:cNvPr id="4" name="Slide Number Placeholder 3"/>
          <p:cNvSpPr>
            <a:spLocks noGrp="1"/>
          </p:cNvSpPr>
          <p:nvPr>
            <p:ph type="sldNum" sz="quarter" idx="4"/>
          </p:nvPr>
        </p:nvSpPr>
        <p:spPr/>
        <p:txBody>
          <a:bodyPr/>
          <a:lstStyle/>
          <a:p>
            <a:pPr defTabSz="609585"/>
            <a:fld id="{489F9553-C816-6842-8939-EE75ECF7EB2B}" type="slidenum">
              <a:rPr lang="en-US">
                <a:solidFill>
                  <a:srgbClr val="000000">
                    <a:lumMod val="60000"/>
                    <a:lumOff val="40000"/>
                  </a:srgbClr>
                </a:solidFill>
                <a:latin typeface="Arial"/>
              </a:rPr>
              <a:pPr defTabSz="609585"/>
              <a:t>7</a:t>
            </a:fld>
            <a:endParaRPr lang="en-US">
              <a:solidFill>
                <a:srgbClr val="000000">
                  <a:lumMod val="60000"/>
                  <a:lumOff val="40000"/>
                </a:srgbClr>
              </a:solidFill>
              <a:latin typeface="Arial"/>
            </a:endParaRPr>
          </a:p>
        </p:txBody>
      </p:sp>
    </p:spTree>
    <p:extLst>
      <p:ext uri="{BB962C8B-B14F-4D97-AF65-F5344CB8AC3E}">
        <p14:creationId xmlns:p14="http://schemas.microsoft.com/office/powerpoint/2010/main" val="147097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6A79AEC-1C08-4CC4-934E-25A2B212B6A4}"/>
              </a:ext>
            </a:extLst>
          </p:cNvPr>
          <p:cNvSpPr>
            <a:spLocks noGrp="1"/>
          </p:cNvSpPr>
          <p:nvPr>
            <p:ph sz="quarter" idx="12"/>
          </p:nvPr>
        </p:nvSpPr>
        <p:spPr/>
        <p:txBody>
          <a:bodyPr>
            <a:noAutofit/>
          </a:bodyPr>
          <a:lstStyle/>
          <a:p>
            <a:r>
              <a:rPr lang="es-US" sz="2800" dirty="0"/>
              <a:t>Para inscribirse en una HSA:</a:t>
            </a:r>
          </a:p>
          <a:p>
            <a:pPr lvl="1"/>
            <a:r>
              <a:rPr lang="es-US" sz="2400" dirty="0"/>
              <a:t>Debe estar inscrito en un plan de salud con deducible alto calificado.</a:t>
            </a:r>
          </a:p>
          <a:p>
            <a:pPr lvl="1"/>
            <a:r>
              <a:rPr lang="es-US" sz="2400" dirty="0"/>
              <a:t>No puede tener cobertura de otro seguro médico que no califique para </a:t>
            </a:r>
            <a:br>
              <a:rPr lang="es-US" sz="2400" dirty="0"/>
            </a:br>
            <a:r>
              <a:rPr lang="es-US" sz="2400" dirty="0"/>
              <a:t>una HSA.</a:t>
            </a:r>
          </a:p>
          <a:p>
            <a:pPr lvl="1"/>
            <a:r>
              <a:rPr lang="es-US" sz="2400" dirty="0"/>
              <a:t>No puede figurar como dependiente en la declaración impositiva de </a:t>
            </a:r>
            <a:br>
              <a:rPr lang="es-US" sz="2400" dirty="0"/>
            </a:br>
            <a:r>
              <a:rPr lang="es-US" sz="2400" dirty="0"/>
              <a:t>otra persona.</a:t>
            </a:r>
          </a:p>
          <a:p>
            <a:pPr lvl="1"/>
            <a:r>
              <a:rPr lang="es-US" sz="2400" dirty="0"/>
              <a:t>No puede estar inscrito en Medicare, Medicaid ni TRICARE </a:t>
            </a:r>
            <a:br>
              <a:rPr lang="es-US" sz="2400" dirty="0"/>
            </a:br>
            <a:r>
              <a:rPr lang="es-US" sz="2400" dirty="0"/>
              <a:t>(seguro militar).</a:t>
            </a:r>
          </a:p>
          <a:p>
            <a:pPr lvl="1"/>
            <a:r>
              <a:rPr lang="es-US" sz="2400" dirty="0"/>
              <a:t>Estas reglas se aplican exclusivamente al titular de la cuenta (colega); no se aplican a los dependientes.</a:t>
            </a:r>
          </a:p>
          <a:p>
            <a:pPr lvl="1"/>
            <a:endParaRPr lang="en-US" sz="2400" dirty="0"/>
          </a:p>
        </p:txBody>
      </p:sp>
      <p:sp>
        <p:nvSpPr>
          <p:cNvPr id="3" name="Title 2">
            <a:extLst>
              <a:ext uri="{FF2B5EF4-FFF2-40B4-BE49-F238E27FC236}">
                <a16:creationId xmlns:a16="http://schemas.microsoft.com/office/drawing/2014/main" id="{11BC32D3-D7DF-4094-A9C6-C121C9F800E3}"/>
              </a:ext>
            </a:extLst>
          </p:cNvPr>
          <p:cNvSpPr>
            <a:spLocks noGrp="1"/>
          </p:cNvSpPr>
          <p:nvPr>
            <p:ph type="title"/>
          </p:nvPr>
        </p:nvSpPr>
        <p:spPr/>
        <p:txBody>
          <a:bodyPr/>
          <a:lstStyle/>
          <a:p>
            <a:r>
              <a:rPr lang="es-US" dirty="0"/>
              <a:t>HSA: ¿Quiénes pueden inscribirse?</a:t>
            </a:r>
          </a:p>
        </p:txBody>
      </p:sp>
      <p:sp>
        <p:nvSpPr>
          <p:cNvPr id="4" name="Footer Placeholder 3">
            <a:extLst>
              <a:ext uri="{FF2B5EF4-FFF2-40B4-BE49-F238E27FC236}">
                <a16:creationId xmlns:a16="http://schemas.microsoft.com/office/drawing/2014/main" id="{BA3AA9A9-F715-4F0E-A6D7-82447BFD56D5}"/>
              </a:ext>
            </a:extLst>
          </p:cNvPr>
          <p:cNvSpPr>
            <a:spLocks noGrp="1"/>
          </p:cNvSpPr>
          <p:nvPr>
            <p:ph type="ftr" sz="quarter" idx="3"/>
          </p:nvPr>
        </p:nvSpPr>
        <p:spPr/>
        <p:txBody>
          <a:bodyPr/>
          <a:lstStyle/>
          <a:p>
            <a:pPr defTabSz="609585"/>
            <a:r>
              <a:rPr lang="es-US" dirty="0">
                <a:solidFill>
                  <a:srgbClr val="000000">
                    <a:lumMod val="60000"/>
                    <a:lumOff val="40000"/>
                  </a:srgbClr>
                </a:solidFill>
                <a:latin typeface="Arial"/>
              </a:rPr>
              <a:t>©2020 Trinity Health</a:t>
            </a:r>
          </a:p>
        </p:txBody>
      </p:sp>
      <p:sp>
        <p:nvSpPr>
          <p:cNvPr id="5" name="Slide Number Placeholder 4">
            <a:extLst>
              <a:ext uri="{FF2B5EF4-FFF2-40B4-BE49-F238E27FC236}">
                <a16:creationId xmlns:a16="http://schemas.microsoft.com/office/drawing/2014/main" id="{9F012E74-ECE3-48A9-B270-D447F6A1DDB0}"/>
              </a:ext>
            </a:extLst>
          </p:cNvPr>
          <p:cNvSpPr>
            <a:spLocks noGrp="1"/>
          </p:cNvSpPr>
          <p:nvPr>
            <p:ph type="sldNum" sz="quarter" idx="4"/>
          </p:nvPr>
        </p:nvSpPr>
        <p:spPr/>
        <p:txBody>
          <a:bodyPr/>
          <a:lstStyle/>
          <a:p>
            <a:pPr defTabSz="609585"/>
            <a:fld id="{489F9553-C816-6842-8939-EE75ECF7EB2B}" type="slidenum">
              <a:rPr lang="en-US">
                <a:solidFill>
                  <a:srgbClr val="000000">
                    <a:lumMod val="60000"/>
                    <a:lumOff val="40000"/>
                  </a:srgbClr>
                </a:solidFill>
                <a:latin typeface="Arial"/>
              </a:rPr>
              <a:pPr defTabSz="609585"/>
              <a:t>8</a:t>
            </a:fld>
            <a:endParaRPr lang="en-US">
              <a:solidFill>
                <a:srgbClr val="000000">
                  <a:lumMod val="60000"/>
                  <a:lumOff val="40000"/>
                </a:srgbClr>
              </a:solidFill>
              <a:latin typeface="Arial"/>
            </a:endParaRPr>
          </a:p>
        </p:txBody>
      </p:sp>
    </p:spTree>
    <p:extLst>
      <p:ext uri="{BB962C8B-B14F-4D97-AF65-F5344CB8AC3E}">
        <p14:creationId xmlns:p14="http://schemas.microsoft.com/office/powerpoint/2010/main" val="3641891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US" sz="4267"/>
              <a:t>HSA: ¿Quiénes pueden usar la cuenta?</a:t>
            </a:r>
          </a:p>
        </p:txBody>
      </p:sp>
      <p:sp>
        <p:nvSpPr>
          <p:cNvPr id="3" name="Content Placeholder 2"/>
          <p:cNvSpPr>
            <a:spLocks noGrp="1"/>
          </p:cNvSpPr>
          <p:nvPr>
            <p:ph idx="1"/>
          </p:nvPr>
        </p:nvSpPr>
        <p:spPr>
          <a:xfrm>
            <a:off x="524544" y="1125728"/>
            <a:ext cx="11341056" cy="4954840"/>
          </a:xfrm>
        </p:spPr>
        <p:txBody>
          <a:bodyPr>
            <a:normAutofit/>
          </a:bodyPr>
          <a:lstStyle/>
          <a:p>
            <a:pPr lvl="1">
              <a:lnSpc>
                <a:spcPct val="110000"/>
              </a:lnSpc>
              <a:buFont typeface="Arial" panose="020B0604020202020204" pitchFamily="34" charset="0"/>
              <a:buChar char="•"/>
            </a:pPr>
            <a:r>
              <a:rPr lang="es-US" dirty="0"/>
              <a:t>Colegas inscritos en la HSA.</a:t>
            </a:r>
          </a:p>
          <a:p>
            <a:pPr lvl="1">
              <a:lnSpc>
                <a:spcPct val="110000"/>
              </a:lnSpc>
              <a:buFont typeface="Arial" panose="020B0604020202020204" pitchFamily="34" charset="0"/>
              <a:buChar char="•"/>
            </a:pPr>
            <a:r>
              <a:rPr lang="es-US" dirty="0"/>
              <a:t>Cónyuge, adulto elegible e hijos dependientes que no figuren en la declaración impositiva de otra persona.</a:t>
            </a:r>
          </a:p>
          <a:p>
            <a:pPr lvl="1">
              <a:lnSpc>
                <a:spcPct val="110000"/>
              </a:lnSpc>
              <a:buFont typeface="Arial" panose="020B0604020202020204" pitchFamily="34" charset="0"/>
              <a:buChar char="•"/>
            </a:pPr>
            <a:r>
              <a:rPr lang="es-US" dirty="0"/>
              <a:t>Nota: El cónyuge, el adulto elegible y los hijos dependientes no necesitan inscribirse en el Plan médico de ahorro para gastos médicos para usar los fondos de </a:t>
            </a:r>
            <a:br>
              <a:rPr lang="es-US" dirty="0"/>
            </a:br>
            <a:r>
              <a:rPr lang="es-US" dirty="0"/>
              <a:t>la HSA.</a:t>
            </a:r>
          </a:p>
          <a:p>
            <a:pPr marL="0" indent="0">
              <a:lnSpc>
                <a:spcPct val="110000"/>
              </a:lnSpc>
              <a:buNone/>
            </a:pPr>
            <a:endParaRPr lang="en-US" dirty="0"/>
          </a:p>
        </p:txBody>
      </p:sp>
      <p:sp>
        <p:nvSpPr>
          <p:cNvPr id="4" name="Slide Number Placeholder 3"/>
          <p:cNvSpPr>
            <a:spLocks noGrp="1"/>
          </p:cNvSpPr>
          <p:nvPr>
            <p:ph type="sldNum" sz="quarter" idx="12"/>
          </p:nvPr>
        </p:nvSpPr>
        <p:spPr/>
        <p:txBody>
          <a:bodyPr/>
          <a:lstStyle/>
          <a:p>
            <a:pPr defTabSz="457189">
              <a:defRPr/>
            </a:pPr>
            <a:fld id="{B88CE9CF-E1BB-7740-A63D-5F8D9A25525B}" type="slidenum">
              <a:rPr lang="en-US" sz="700">
                <a:solidFill>
                  <a:srgbClr val="4D4F53">
                    <a:lumMod val="60000"/>
                    <a:lumOff val="40000"/>
                  </a:srgbClr>
                </a:solidFill>
                <a:latin typeface="Calibri"/>
              </a:rPr>
              <a:pPr defTabSz="457189">
                <a:defRPr/>
              </a:pPr>
              <a:t>9</a:t>
            </a:fld>
            <a:endParaRPr lang="en-US" sz="700">
              <a:solidFill>
                <a:srgbClr val="4D4F53">
                  <a:lumMod val="60000"/>
                  <a:lumOff val="40000"/>
                </a:srgbClr>
              </a:solidFill>
              <a:latin typeface="Calibri"/>
            </a:endParaRPr>
          </a:p>
        </p:txBody>
      </p:sp>
      <p:sp>
        <p:nvSpPr>
          <p:cNvPr id="5" name="Footer Placeholder 4"/>
          <p:cNvSpPr>
            <a:spLocks noGrp="1"/>
          </p:cNvSpPr>
          <p:nvPr>
            <p:ph type="ftr" sz="quarter" idx="3"/>
          </p:nvPr>
        </p:nvSpPr>
        <p:spPr>
          <a:xfrm>
            <a:off x="7815042" y="6478714"/>
            <a:ext cx="2485697" cy="213820"/>
          </a:xfrm>
        </p:spPr>
        <p:txBody>
          <a:bodyPr/>
          <a:lstStyle/>
          <a:p>
            <a:pPr algn="r" defTabSz="609585"/>
            <a:r>
              <a:rPr lang="es-US" dirty="0">
                <a:solidFill>
                  <a:srgbClr val="000000">
                    <a:tint val="75000"/>
                  </a:srgbClr>
                </a:solidFill>
              </a:rPr>
              <a:t>©2018 Trinity Health - Livonia, MI</a:t>
            </a:r>
          </a:p>
        </p:txBody>
      </p:sp>
    </p:spTree>
    <p:extLst>
      <p:ext uri="{BB962C8B-B14F-4D97-AF65-F5344CB8AC3E}">
        <p14:creationId xmlns:p14="http://schemas.microsoft.com/office/powerpoint/2010/main" val="2788557701"/>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1_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606</TotalTime>
  <Words>3009</Words>
  <Application>Microsoft Office PowerPoint</Application>
  <PresentationFormat>Widescreen</PresentationFormat>
  <Paragraphs>245</Paragraphs>
  <Slides>14</Slides>
  <Notes>14</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14</vt:i4>
      </vt:variant>
    </vt:vector>
  </HeadingPairs>
  <TitlesOfParts>
    <vt:vector size="18" baseType="lpstr">
      <vt:lpstr>Arial</vt:lpstr>
      <vt:lpstr>Calibri</vt:lpstr>
      <vt:lpstr>Main Content Slide Layout</vt:lpstr>
      <vt:lpstr>1_Main Content Slide Layout</vt:lpstr>
      <vt:lpstr>Orientación sobre beneficios</vt:lpstr>
      <vt:lpstr>Cuenta de ahorro para gastos médicos</vt:lpstr>
      <vt:lpstr>Cuenta de ahorro para gastos médicos (HSA): Información clave</vt:lpstr>
      <vt:lpstr>Cuenta de ahorro para gastos médicos (HSA): Información clave (continuación)</vt:lpstr>
      <vt:lpstr>HSA: Cómo se financia</vt:lpstr>
      <vt:lpstr>Use su HSA sin pagar impuestos para cubrir gastos calificados</vt:lpstr>
      <vt:lpstr>HSA: Cómo pagar gastos calificados</vt:lpstr>
      <vt:lpstr>HSA: ¿Quiénes pueden inscribirse?</vt:lpstr>
      <vt:lpstr>HSA: ¿Quiénes pueden usar la cuenta?</vt:lpstr>
      <vt:lpstr>Cómo funciona la HSA con su plan médico</vt:lpstr>
      <vt:lpstr>Recursos de la HSA para ayudarlo a tomar una decisión informada</vt:lpstr>
      <vt:lpstr>Mire todos los episodios de la serie de videos</vt:lpstr>
      <vt:lpstr>Información importante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Benefits Orientation</dc:title>
  <dc:creator>Ellen M. Downey</dc:creator>
  <cp:lastModifiedBy>Michelle Mottin</cp:lastModifiedBy>
  <cp:revision>54</cp:revision>
  <dcterms:created xsi:type="dcterms:W3CDTF">2020-06-10T19:55:37Z</dcterms:created>
  <dcterms:modified xsi:type="dcterms:W3CDTF">2021-07-27T15:07:02Z</dcterms:modified>
</cp:coreProperties>
</file>