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9"/>
  </p:notesMasterIdLst>
  <p:handoutMasterIdLst>
    <p:handoutMasterId r:id="rId20"/>
  </p:handoutMasterIdLst>
  <p:sldIdLst>
    <p:sldId id="306" r:id="rId7"/>
    <p:sldId id="316" r:id="rId8"/>
    <p:sldId id="383" r:id="rId9"/>
    <p:sldId id="345" r:id="rId10"/>
    <p:sldId id="366" r:id="rId11"/>
    <p:sldId id="387" r:id="rId12"/>
    <p:sldId id="384" r:id="rId13"/>
    <p:sldId id="386" r:id="rId14"/>
    <p:sldId id="385" r:id="rId15"/>
    <p:sldId id="423" r:id="rId16"/>
    <p:sldId id="424" r:id="rId17"/>
    <p:sldId id="422" r:id="rId1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7" clrIdx="0">
    <p:extLst>
      <p:ext uri="{19B8F6BF-5375-455C-9EA6-DF929625EA0E}">
        <p15:presenceInfo xmlns:p15="http://schemas.microsoft.com/office/powerpoint/2012/main" userId="S::tolasuz@trinity-health.org::13a69b62-492e-47ac-bdfa-d669fbf05bf3" providerId="AD"/>
      </p:ext>
    </p:extLst>
  </p:cmAuthor>
  <p:cmAuthor id="2" name="Brandi Bonney" initials="BB" lastIdx="4" clrIdx="1">
    <p:extLst>
      <p:ext uri="{19B8F6BF-5375-455C-9EA6-DF929625EA0E}">
        <p15:presenceInfo xmlns:p15="http://schemas.microsoft.com/office/powerpoint/2012/main" userId="S::Brandi.Bonney@trinity-health.org::0ec9ea29-772f-4ef7-8fa0-966b54ddb480" providerId="AD"/>
      </p:ext>
    </p:extLst>
  </p:cmAuthor>
  <p:cmAuthor id="3" name="Ellen M. Downey" initials="EMD" lastIdx="1" clrIdx="2">
    <p:extLst>
      <p:ext uri="{19B8F6BF-5375-455C-9EA6-DF929625EA0E}">
        <p15:presenceInfo xmlns:p15="http://schemas.microsoft.com/office/powerpoint/2012/main" userId="S::downeye@trinity-health.org::48128f91-47bd-48fd-9831-ac95a663a4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55709" autoAdjust="0"/>
  </p:normalViewPr>
  <p:slideViewPr>
    <p:cSldViewPr snapToGrid="0" snapToObjects="1" showGuides="1">
      <p:cViewPr varScale="1">
        <p:scale>
          <a:sx n="63" d="100"/>
          <a:sy n="63" d="100"/>
        </p:scale>
        <p:origin x="2179" y="53"/>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7 minutes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In this episode we covered a lot of high-level information about how the medical plans work. For a more in-depth look at each of the medical plans, be sure to watch the next episode in the video series, Medical and Pharmacy Plans Part 2. Or review your new hire information. </a:t>
            </a:r>
          </a:p>
          <a:p>
            <a:endParaRPr lang="en-US" dirty="0"/>
          </a:p>
          <a:p>
            <a:r>
              <a:rPr lang="en-US" dirty="0"/>
              <a:t>And be sure to check out all the episodes in the video series so you can make an informed decision about the benefits that are right for you and your family. </a:t>
            </a:r>
          </a:p>
          <a:p>
            <a:endParaRPr lang="en-US" dirty="0"/>
          </a:p>
          <a:p>
            <a:endParaRPr lang="en-US" dirty="0"/>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episode we’ll take a high-level look at the standard medical plans that are available to you. We’ll also review some key features of the plans including</a:t>
            </a:r>
          </a:p>
          <a:p>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Clinically Integrated Network</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Three tiers of medical benefits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And out-of-pocket medical costs, including premiums, deductibles, coinsurance and copays</a:t>
            </a:r>
          </a:p>
          <a:p>
            <a:pPr marL="0" indent="0">
              <a:buFont typeface="Arial" panose="020B0604020202020204" pitchFamily="34" charset="0"/>
              <a:buNone/>
            </a:pPr>
            <a:endParaRPr lang="en-US" dirty="0"/>
          </a:p>
          <a:p>
            <a:endParaRPr lang="en-US" dirty="0"/>
          </a:p>
          <a:p>
            <a:endParaRPr lang="en-US" dirty="0"/>
          </a:p>
          <a:p>
            <a:endParaRPr lang="en-US" dirty="0"/>
          </a:p>
          <a:p>
            <a:r>
              <a:rPr lang="en-US" dirty="0"/>
              <a:t>23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First let’s take a look at the medical plan offerings. </a:t>
            </a:r>
          </a:p>
          <a:p>
            <a:endParaRPr lang="en-US" baseline="0" dirty="0"/>
          </a:p>
          <a:p>
            <a:r>
              <a:rPr lang="en-US" baseline="0" dirty="0"/>
              <a:t>Everyone’s needs are different. That’s why Trinity Health offers three standard medical plans to colleagues across the country.  You can choose from:</a:t>
            </a:r>
          </a:p>
          <a:p>
            <a:endParaRPr lang="en-US" baseline="0" dirty="0"/>
          </a:p>
          <a:p>
            <a:pPr marL="171450" indent="-171450">
              <a:buFont typeface="Arial" panose="020B0604020202020204" pitchFamily="34" charset="0"/>
              <a:buChar char="•"/>
            </a:pPr>
            <a:r>
              <a:rPr lang="en-US" baseline="0" dirty="0"/>
              <a:t>The Traditional Plan</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The Health Savings Plan</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And the Essential Plan</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It’s important to note that Trinity Health is self-insured and has contracted with a Third Party Administrator, also known as a T-P-A, to administer the medical plans.  Depending on your ministry, your T-P-A may be Blue Cross of Michigan, Aetna or another T-P-A.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All three standard medical plans include pharmacy coverage administered by OptumRx.</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The T-P-A performs certain administrative functions, such as processing claims, customer service and medical policy. </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55 seconds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155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Now let’s take a brief look at each of the three standard medical plans.</a:t>
            </a:r>
          </a:p>
          <a:p>
            <a:endParaRPr lang="en-US" baseline="0" dirty="0"/>
          </a:p>
          <a:p>
            <a:r>
              <a:rPr lang="en-US" baseline="0" dirty="0"/>
              <a:t>There are two ways we as colleagues pay for medical insurance. Through payroll deductions and also at time of service through copays, deductibles, etc.</a:t>
            </a:r>
          </a:p>
          <a:p>
            <a:endParaRPr lang="en-US" baseline="0" dirty="0"/>
          </a:p>
          <a:p>
            <a:r>
              <a:rPr lang="en-US" baseline="0" dirty="0"/>
              <a:t>With the Traditional Plan, you pay more each paycheck, but less at the time of service.  You may want to choose this plan if you are interested in lower costs at the time you use your insurance.</a:t>
            </a:r>
          </a:p>
          <a:p>
            <a:endParaRPr lang="en-US" baseline="0" dirty="0"/>
          </a:p>
          <a:p>
            <a:r>
              <a:rPr lang="en-US" baseline="0" dirty="0"/>
              <a:t>The Health Savings Plan is a high-deductible health plan. With this plan you pay less premium each paycheck, but more at the time of service until you meet your deductible. </a:t>
            </a:r>
          </a:p>
          <a:p>
            <a:endParaRPr lang="en-US" baseline="0" dirty="0"/>
          </a:p>
          <a:p>
            <a:r>
              <a:rPr lang="en-US" baseline="0" dirty="0"/>
              <a:t>If you enroll in the Health Savings Plan, you automatically have a Health Savings Account, or H-S-A, to help you pay for current or future health care costs. Trinity Health will make a contribution to your H-S-A based on the coverage level you elect.</a:t>
            </a:r>
          </a:p>
          <a:p>
            <a:endParaRPr lang="en-US" baseline="0" dirty="0"/>
          </a:p>
          <a:p>
            <a:r>
              <a:rPr lang="en-US" baseline="0" dirty="0"/>
              <a:t>You may want to choose the Health Savings Plan to contribute to the H-S-A and maximize your tax advantage as you save for current and future health care expenses.</a:t>
            </a:r>
          </a:p>
          <a:p>
            <a:endParaRPr lang="en-US" baseline="0" dirty="0"/>
          </a:p>
          <a:p>
            <a:r>
              <a:rPr lang="en-US" baseline="0" dirty="0"/>
              <a:t>With the Essential Plan you’ll pay the least amount each paycheck, but more at the time of service. You may want to choose this plan if you are interested in lower payroll contributions. </a:t>
            </a:r>
          </a:p>
          <a:p>
            <a:endParaRPr lang="en-US" baseline="0" dirty="0"/>
          </a:p>
          <a:p>
            <a:r>
              <a:rPr lang="en-US" baseline="0" dirty="0"/>
              <a:t>Colleagues who meet certain income requirements may qualify for the Essential Assist plan, which includes a Trinity Health-funded Health Reimbursement Account, or H-R-A, to help pay for medical expenses. </a:t>
            </a:r>
          </a:p>
          <a:p>
            <a:endParaRPr lang="en-US" baseline="0" dirty="0"/>
          </a:p>
          <a:p>
            <a:endParaRPr lang="en-US" baseline="0" dirty="0"/>
          </a:p>
          <a:p>
            <a:endParaRPr lang="en-US" baseline="0" dirty="0"/>
          </a:p>
          <a:p>
            <a:endParaRPr lang="en-US" baseline="0" dirty="0"/>
          </a:p>
          <a:p>
            <a:r>
              <a:rPr lang="en-US" baseline="0" dirty="0"/>
              <a:t>90 seconds</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389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key feature of all of the Trinity Health standard plans is that they include medical network tiers.</a:t>
            </a:r>
          </a:p>
          <a:p>
            <a:endParaRPr lang="en-US" dirty="0"/>
          </a:p>
          <a:p>
            <a:r>
              <a:rPr lang="en-US" dirty="0"/>
              <a:t>Each tier offers choice in where to receive care.</a:t>
            </a:r>
          </a:p>
          <a:p>
            <a:endParaRPr lang="en-US" dirty="0"/>
          </a:p>
          <a:p>
            <a:r>
              <a:rPr lang="en-US" dirty="0"/>
              <a:t>You receive the highest level of benefits when you use the Tier 1 network, which includes Trinity Health network facilities and aligned providers who are part of a Clinically Integrated Network. When you see Tier 1 providers you will have the lowest deductibles and copays. </a:t>
            </a:r>
          </a:p>
          <a:p>
            <a:endParaRPr lang="en-US" dirty="0"/>
          </a:p>
          <a:p>
            <a:r>
              <a:rPr lang="en-US" dirty="0"/>
              <a:t>Tier 2 includes in-network providers for Trinity Health’s applicable Third Party Administrator, such as Blue Cross Blue Shield or Aetna.</a:t>
            </a:r>
          </a:p>
          <a:p>
            <a:endParaRPr lang="en-US" dirty="0"/>
          </a:p>
          <a:p>
            <a:r>
              <a:rPr lang="en-US" dirty="0"/>
              <a:t>Tier 3 includes all other out-of-network providers. You will have the highest deductibles and copays when you see Tier 3 providers.</a:t>
            </a:r>
          </a:p>
          <a:p>
            <a:endParaRPr lang="en-US" dirty="0"/>
          </a:p>
          <a:p>
            <a:endParaRPr lang="en-US" dirty="0"/>
          </a:p>
          <a:p>
            <a:r>
              <a:rPr lang="en-US" dirty="0"/>
              <a:t>53 seconds</a:t>
            </a: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3076393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easy to search for medical providers. Detailed instructions are available on the H-R-4-U colleague portal.</a:t>
            </a:r>
          </a:p>
          <a:p>
            <a:endParaRPr lang="en-US" dirty="0"/>
          </a:p>
          <a:p>
            <a:r>
              <a:rPr lang="en-US" dirty="0"/>
              <a:t>To start your search, simply visit the website of the T-P-A for your medical plan or you can call their customer service team. </a:t>
            </a:r>
          </a:p>
          <a:p>
            <a:endParaRPr lang="en-US" dirty="0"/>
          </a:p>
          <a:p>
            <a:r>
              <a:rPr lang="en-US" dirty="0"/>
              <a:t>In-network providers will be designated as Tier One or Tier Two on the medical plan’s website. </a:t>
            </a:r>
          </a:p>
          <a:p>
            <a:endParaRPr lang="en-US" dirty="0"/>
          </a:p>
          <a:p>
            <a:r>
              <a:rPr lang="en-US" dirty="0"/>
              <a:t>Other providers that are not displayed are considered Tier Three, or out-of-network. As mentioned previously, you can see Tier Three providers, but you will pay the highest deductibles and copays when you do. </a:t>
            </a:r>
          </a:p>
          <a:p>
            <a:endParaRPr lang="en-US" dirty="0"/>
          </a:p>
          <a:p>
            <a:r>
              <a:rPr lang="en-US" dirty="0"/>
              <a:t>Finally, there are some providers that are not covered under any Tier, including Cancer Treatment Centers of America. </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1610775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All Trinity Health standard medical plans encourage use of Clinically Integrated Network providers. These facilities and physicians have partnered with our Health Ministries to improve the health of our colleagues and the communities in which they live and work. </a:t>
            </a:r>
          </a:p>
          <a:p>
            <a:endParaRPr lang="en-US" dirty="0"/>
          </a:p>
          <a:p>
            <a:r>
              <a:rPr lang="en-US" dirty="0"/>
              <a:t>Seeking care within the Clinically Integrated Network can help you and your physician make health care decisions that ensure that you are accessing the right care, at the right time, in the right setting.</a:t>
            </a:r>
          </a:p>
          <a:p>
            <a:endParaRPr lang="en-US" dirty="0"/>
          </a:p>
          <a:p>
            <a:r>
              <a:rPr lang="en-US" dirty="0"/>
              <a:t>In addition, by using our Clinically Integrated Network you will pay </a:t>
            </a:r>
            <a:r>
              <a:rPr lang="en-US" strike="noStrike" dirty="0"/>
              <a:t>the lowest copays, deductibles, etc., </a:t>
            </a:r>
            <a:r>
              <a:rPr lang="en-US" dirty="0"/>
              <a:t>for the care you receive as these providers are part of the Tier 1 network. </a:t>
            </a:r>
          </a:p>
          <a:p>
            <a:endParaRPr lang="en-US" dirty="0"/>
          </a:p>
          <a:p>
            <a:endParaRPr lang="en-US" dirty="0"/>
          </a:p>
          <a:p>
            <a:endParaRPr lang="en-US" dirty="0"/>
          </a:p>
          <a:p>
            <a:endParaRPr lang="en-US" dirty="0"/>
          </a:p>
          <a:p>
            <a:r>
              <a:rPr lang="en-US" dirty="0"/>
              <a:t>41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438993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we’ve reviewed the medical plan basics, let’s talk about the cost. </a:t>
            </a:r>
          </a:p>
          <a:p>
            <a:endParaRPr lang="en-US" dirty="0"/>
          </a:p>
          <a:p>
            <a:r>
              <a:rPr lang="en-US" dirty="0"/>
              <a:t>The graphic on this slide shows how you and Trinity Health share the cost for both premiums and coverage. Keep in mind that your costs will vary depending on the plan you select and the network you access at the time of service. </a:t>
            </a:r>
          </a:p>
          <a:p>
            <a:endParaRPr lang="en-US" dirty="0"/>
          </a:p>
          <a:p>
            <a:r>
              <a:rPr lang="en-US" dirty="0"/>
              <a:t>As shown on the top stripe, Trinity Health and you pay for your medical and pharmacy premiums throughout the year.  Your share of premiums for coverage are deducted from each paycheck. </a:t>
            </a:r>
          </a:p>
          <a:p>
            <a:endParaRPr lang="en-US" dirty="0"/>
          </a:p>
          <a:p>
            <a:r>
              <a:rPr lang="en-US" dirty="0"/>
              <a:t>The bottom stripe shows how Trinity Health and you pay costs as you receive care throughout the year. Your costs include deductibles, coinsurance and copays. Once you meet your annual out-of-pocket maximum, Trinity Health pays 100 percent of your medical costs.  </a:t>
            </a:r>
          </a:p>
          <a:p>
            <a:endParaRPr lang="en-US" dirty="0"/>
          </a:p>
          <a:p>
            <a:r>
              <a:rPr lang="en-US" dirty="0"/>
              <a:t>Surveys show that these insurance terms are confusing to a lot of people.  So let’s take a minute to review some of the key terms you should know so that you can make an informed decision about the medical plan that is best for you and your family. </a:t>
            </a:r>
          </a:p>
          <a:p>
            <a:endParaRPr lang="en-US" dirty="0"/>
          </a:p>
          <a:p>
            <a:endParaRPr lang="en-US" dirty="0"/>
          </a:p>
          <a:p>
            <a:r>
              <a:rPr lang="en-US" dirty="0"/>
              <a:t>65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500605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First is the premium, which is the amount that must be paid for your medical plan. Trinity Health and you share this cost, and your premiums are deducted from each of your paychecks. </a:t>
            </a:r>
          </a:p>
          <a:p>
            <a:endParaRPr lang="en-US" dirty="0"/>
          </a:p>
          <a:p>
            <a:r>
              <a:rPr lang="en-US" dirty="0"/>
              <a:t>Deductible is the amount you pay for covered health care services before your medical plan starts to pay. With a $1,000 deductible, for example, you pay the first $1,000 of covered services yourself. After you pay your deductible, you usually pay only a copayment or coinsurance for covered services. Your medical plan pays the rest.</a:t>
            </a:r>
          </a:p>
          <a:p>
            <a:endParaRPr lang="en-US" dirty="0"/>
          </a:p>
          <a:p>
            <a:r>
              <a:rPr lang="en-US" dirty="0"/>
              <a:t>Coinsurance is the percentage of costs of a covered health care service you pay after you've paid your deductible. For example, if the medical plan’s allowed amount for an office visit is $100 and you’ve met your deductible, your coinsurance payment of 20% would be $20. The medical plan pays the rest of the allowed amount.</a:t>
            </a:r>
          </a:p>
          <a:p>
            <a:endParaRPr lang="en-US" dirty="0"/>
          </a:p>
          <a:p>
            <a:r>
              <a:rPr lang="en-US" dirty="0"/>
              <a:t>Copayment, or copay, is a fixed amount you pay for a covered health care service. Copays can vary for different services within the same plan, like prescription drugs, lab tests, and visits to primary care physicians and specialists.</a:t>
            </a:r>
          </a:p>
          <a:p>
            <a:endParaRPr lang="en-US" dirty="0"/>
          </a:p>
          <a:p>
            <a:r>
              <a:rPr lang="en-US" dirty="0"/>
              <a:t>Finally, the out-of-pocket maximum is the most you pay during a plan year before your medical plan starts to pay 100 percent for covered health benefits.</a:t>
            </a:r>
          </a:p>
          <a:p>
            <a:endParaRPr lang="en-US" dirty="0"/>
          </a:p>
          <a:p>
            <a:endParaRPr lang="en-US" dirty="0"/>
          </a:p>
          <a:p>
            <a:r>
              <a:rPr lang="en-US" dirty="0"/>
              <a:t>90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39805750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3271475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Medical and Pharmacy Benefits: Part 1</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highlight>
                  <a:srgbClr val="FFFF00"/>
                </a:highlight>
              </a:rPr>
              <a:t>Medical and pharmacy, Part 2</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10</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11</a:t>
            </a:fld>
            <a:endParaRPr lang="en-US" dirty="0"/>
          </a:p>
        </p:txBody>
      </p:sp>
    </p:spTree>
    <p:extLst>
      <p:ext uri="{BB962C8B-B14F-4D97-AF65-F5344CB8AC3E}">
        <p14:creationId xmlns:p14="http://schemas.microsoft.com/office/powerpoint/2010/main" val="3200801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a:xfrm>
            <a:off x="731677" y="852334"/>
            <a:ext cx="4142954" cy="1009604"/>
          </a:xfrm>
        </p:spPr>
        <p:txBody>
          <a:bodyPr/>
          <a:lstStyle/>
          <a:p>
            <a:r>
              <a:rPr lang="en-US" dirty="0"/>
              <a:t>Medical and Pharmacy Benefits: Part 1</a:t>
            </a:r>
            <a:br>
              <a:rPr lang="en-US" dirty="0"/>
            </a:br>
            <a:r>
              <a:rPr lang="en-US" dirty="0"/>
              <a:t>- </a:t>
            </a:r>
            <a:r>
              <a:rPr lang="en-US" sz="2000" dirty="0"/>
              <a:t>Clinically Integrated Networks</a:t>
            </a:r>
            <a:br>
              <a:rPr lang="en-US" sz="2000" dirty="0"/>
            </a:br>
            <a:r>
              <a:rPr lang="en-US" sz="2000" dirty="0"/>
              <a:t>-  Three Tiers of Medical Benefits</a:t>
            </a:r>
            <a:br>
              <a:rPr lang="en-US" sz="2000" dirty="0"/>
            </a:br>
            <a:r>
              <a:rPr lang="en-US" sz="2000" dirty="0"/>
              <a:t>-  Out-of-Pocket Medical Costs</a:t>
            </a:r>
            <a:br>
              <a:rPr lang="en-US" sz="2000" dirty="0"/>
            </a:br>
            <a:br>
              <a:rPr lang="en-US" dirty="0"/>
            </a:br>
            <a:endParaRPr lang="en-US" dirty="0"/>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n-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defTabSz="342900"/>
            <a:fld id="{489F9553-C816-6842-8939-EE75ECF7EB2B}" type="slidenum">
              <a:rPr lang="en-US">
                <a:solidFill>
                  <a:srgbClr val="4D4F53">
                    <a:lumMod val="60000"/>
                    <a:lumOff val="40000"/>
                  </a:srgbClr>
                </a:solidFill>
                <a:latin typeface="Calibri"/>
              </a:rPr>
              <a:pPr defTabSz="342900"/>
              <a:t>3</a:t>
            </a:fld>
            <a:endParaRPr lang="en-US" dirty="0">
              <a:solidFill>
                <a:srgbClr val="4D4F53">
                  <a:lumMod val="60000"/>
                  <a:lumOff val="40000"/>
                </a:srgbClr>
              </a:solidFill>
              <a:latin typeface="Calibri"/>
            </a:endParaRPr>
          </a:p>
        </p:txBody>
      </p:sp>
      <p:sp>
        <p:nvSpPr>
          <p:cNvPr id="4" name="Footer Placeholder 3"/>
          <p:cNvSpPr>
            <a:spLocks noGrp="1"/>
          </p:cNvSpPr>
          <p:nvPr>
            <p:ph type="ftr" sz="quarter" idx="3"/>
          </p:nvPr>
        </p:nvSpPr>
        <p:spPr/>
        <p:txBody>
          <a:bodyPr/>
          <a:lstStyle/>
          <a:p>
            <a:pPr defTabSz="342900"/>
            <a:r>
              <a:rPr lang="en-US" dirty="0">
                <a:solidFill>
                  <a:srgbClr val="4D4F53">
                    <a:lumMod val="60000"/>
                    <a:lumOff val="40000"/>
                  </a:srgbClr>
                </a:solidFill>
                <a:latin typeface="Calibri"/>
              </a:rPr>
              <a:t>©2020 Trinity Health</a:t>
            </a:r>
          </a:p>
        </p:txBody>
      </p:sp>
      <p:sp>
        <p:nvSpPr>
          <p:cNvPr id="22" name="Title 4"/>
          <p:cNvSpPr>
            <a:spLocks noGrp="1"/>
          </p:cNvSpPr>
          <p:nvPr>
            <p:ph type="title"/>
          </p:nvPr>
        </p:nvSpPr>
        <p:spPr>
          <a:xfrm>
            <a:off x="756773" y="269440"/>
            <a:ext cx="6853483" cy="500634"/>
          </a:xfrm>
        </p:spPr>
        <p:txBody>
          <a:bodyPr/>
          <a:lstStyle/>
          <a:p>
            <a:r>
              <a:rPr lang="en-US" sz="3200" dirty="0">
                <a:latin typeface="Arial" panose="020B0604020202020204" pitchFamily="34" charset="0"/>
                <a:cs typeface="Arial" panose="020B0604020202020204" pitchFamily="34" charset="0"/>
              </a:rPr>
              <a:t>Trinity Health benefits: medical plans</a:t>
            </a:r>
          </a:p>
        </p:txBody>
      </p:sp>
      <p:sp>
        <p:nvSpPr>
          <p:cNvPr id="26" name="Rectangle 7"/>
          <p:cNvSpPr>
            <a:spLocks noChangeArrowheads="1"/>
          </p:cNvSpPr>
          <p:nvPr/>
        </p:nvSpPr>
        <p:spPr bwMode="auto">
          <a:xfrm>
            <a:off x="872240" y="2218538"/>
            <a:ext cx="19888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000" b="1" dirty="0">
                <a:solidFill>
                  <a:srgbClr val="4D4F53"/>
                </a:solidFill>
                <a:cs typeface="Arial" panose="020B0604020202020204" pitchFamily="34" charset="0"/>
              </a:rPr>
              <a:t>Traditional Plan</a:t>
            </a:r>
            <a:endParaRPr lang="en-US" altLang="en-US" sz="2000" dirty="0">
              <a:solidFill>
                <a:srgbClr val="4D4F53"/>
              </a:solidFill>
              <a:cs typeface="Arial" panose="020B0604020202020204" pitchFamily="34" charset="0"/>
            </a:endParaRPr>
          </a:p>
        </p:txBody>
      </p:sp>
      <p:grpSp>
        <p:nvGrpSpPr>
          <p:cNvPr id="27" name="Group 26"/>
          <p:cNvGrpSpPr/>
          <p:nvPr/>
        </p:nvGrpSpPr>
        <p:grpSpPr>
          <a:xfrm>
            <a:off x="1626620" y="1204878"/>
            <a:ext cx="480060" cy="816930"/>
            <a:chOff x="1255708" y="2083981"/>
            <a:chExt cx="640080" cy="1089240"/>
          </a:xfrm>
        </p:grpSpPr>
        <p:grpSp>
          <p:nvGrpSpPr>
            <p:cNvPr id="28" name="Group 17"/>
            <p:cNvGrpSpPr>
              <a:grpSpLocks/>
            </p:cNvGrpSpPr>
            <p:nvPr/>
          </p:nvGrpSpPr>
          <p:grpSpPr bwMode="auto">
            <a:xfrm>
              <a:off x="1255708" y="2533141"/>
              <a:ext cx="640080" cy="640080"/>
              <a:chOff x="1398494" y="2541494"/>
              <a:chExt cx="870697" cy="870697"/>
            </a:xfrm>
          </p:grpSpPr>
          <p:sp>
            <p:nvSpPr>
              <p:cNvPr id="30" name="Oval 29"/>
              <p:cNvSpPr/>
              <p:nvPr/>
            </p:nvSpPr>
            <p:spPr>
              <a:xfrm>
                <a:off x="1398494" y="2541494"/>
                <a:ext cx="870697" cy="870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31" name="Picture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99773"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4"/>
            <p:cNvSpPr txBox="1">
              <a:spLocks noChangeArrowheads="1"/>
            </p:cNvSpPr>
            <p:nvPr/>
          </p:nvSpPr>
          <p:spPr bwMode="auto">
            <a:xfrm>
              <a:off x="1353252"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100" b="1" dirty="0">
                  <a:solidFill>
                    <a:schemeClr val="accent4"/>
                  </a:solidFill>
                </a:rPr>
                <a:t>1</a:t>
              </a:r>
            </a:p>
          </p:txBody>
        </p:sp>
      </p:grpSp>
      <p:grpSp>
        <p:nvGrpSpPr>
          <p:cNvPr id="32" name="Group 31"/>
          <p:cNvGrpSpPr/>
          <p:nvPr/>
        </p:nvGrpSpPr>
        <p:grpSpPr>
          <a:xfrm>
            <a:off x="3881209" y="1211911"/>
            <a:ext cx="480060" cy="816930"/>
            <a:chOff x="4138714" y="2083981"/>
            <a:chExt cx="640080" cy="1089240"/>
          </a:xfrm>
        </p:grpSpPr>
        <p:grpSp>
          <p:nvGrpSpPr>
            <p:cNvPr id="33" name="Group 20"/>
            <p:cNvGrpSpPr>
              <a:grpSpLocks/>
            </p:cNvGrpSpPr>
            <p:nvPr/>
          </p:nvGrpSpPr>
          <p:grpSpPr bwMode="auto">
            <a:xfrm>
              <a:off x="4138714" y="2533141"/>
              <a:ext cx="640080" cy="640080"/>
              <a:chOff x="4074458" y="2541494"/>
              <a:chExt cx="870697" cy="870697"/>
            </a:xfrm>
          </p:grpSpPr>
          <p:sp>
            <p:nvSpPr>
              <p:cNvPr id="35" name="Oval 34"/>
              <p:cNvSpPr/>
              <p:nvPr/>
            </p:nvSpPr>
            <p:spPr>
              <a:xfrm>
                <a:off x="4074458" y="2541494"/>
                <a:ext cx="870697" cy="870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36" name="Picture 2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75737"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33"/>
            <p:cNvSpPr txBox="1"/>
            <p:nvPr/>
          </p:nvSpPr>
          <p:spPr>
            <a:xfrm>
              <a:off x="4236258" y="2083981"/>
              <a:ext cx="444995" cy="553997"/>
            </a:xfrm>
            <a:prstGeom prst="rect">
              <a:avLst/>
            </a:prstGeom>
            <a:noFill/>
          </p:spPr>
          <p:txBody>
            <a:bodyPr wrap="none">
              <a:spAutoFit/>
            </a:bodyPr>
            <a:lstStyle/>
            <a:p>
              <a:pPr algn="ctr" defTabSz="342900">
                <a:defRPr/>
              </a:pPr>
              <a:r>
                <a:rPr lang="en-US" sz="2100" b="1" dirty="0">
                  <a:solidFill>
                    <a:srgbClr val="84CEC2"/>
                  </a:solidFill>
                  <a:latin typeface="Arial" charset="0"/>
                </a:rPr>
                <a:t>2</a:t>
              </a:r>
            </a:p>
          </p:txBody>
        </p:sp>
      </p:grpSp>
      <p:sp>
        <p:nvSpPr>
          <p:cNvPr id="37" name="Rectangle 7"/>
          <p:cNvSpPr>
            <a:spLocks noChangeArrowheads="1"/>
          </p:cNvSpPr>
          <p:nvPr/>
        </p:nvSpPr>
        <p:spPr bwMode="auto">
          <a:xfrm>
            <a:off x="3126829" y="2218538"/>
            <a:ext cx="19888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000" b="1" dirty="0">
                <a:solidFill>
                  <a:srgbClr val="4D4F53"/>
                </a:solidFill>
                <a:cs typeface="Arial" panose="020B0604020202020204" pitchFamily="34" charset="0"/>
              </a:rPr>
              <a:t>Health Savings Plan</a:t>
            </a:r>
            <a:endParaRPr lang="en-US" altLang="en-US" sz="2000" dirty="0">
              <a:solidFill>
                <a:srgbClr val="4D4F53"/>
              </a:solidFill>
              <a:cs typeface="Arial" panose="020B0604020202020204" pitchFamily="34" charset="0"/>
            </a:endParaRPr>
          </a:p>
          <a:p>
            <a:pPr algn="ctr" defTabSz="342900">
              <a:spcBef>
                <a:spcPct val="0"/>
              </a:spcBef>
              <a:buNone/>
            </a:pPr>
            <a:endParaRPr lang="en-US" altLang="en-US" sz="1600" dirty="0">
              <a:solidFill>
                <a:srgbClr val="4D4F53"/>
              </a:solidFill>
              <a:cs typeface="Arial" panose="020B0604020202020204" pitchFamily="34" charset="0"/>
            </a:endParaRPr>
          </a:p>
        </p:txBody>
      </p:sp>
      <p:grpSp>
        <p:nvGrpSpPr>
          <p:cNvPr id="38" name="Group 37"/>
          <p:cNvGrpSpPr/>
          <p:nvPr/>
        </p:nvGrpSpPr>
        <p:grpSpPr>
          <a:xfrm>
            <a:off x="6265394" y="1218944"/>
            <a:ext cx="480060" cy="816930"/>
            <a:chOff x="7070956" y="2083981"/>
            <a:chExt cx="640080" cy="1089240"/>
          </a:xfrm>
        </p:grpSpPr>
        <p:grpSp>
          <p:nvGrpSpPr>
            <p:cNvPr id="39" name="Group 23"/>
            <p:cNvGrpSpPr>
              <a:grpSpLocks/>
            </p:cNvGrpSpPr>
            <p:nvPr/>
          </p:nvGrpSpPr>
          <p:grpSpPr bwMode="auto">
            <a:xfrm>
              <a:off x="7070956" y="2533141"/>
              <a:ext cx="640080" cy="640080"/>
              <a:chOff x="6874810" y="2541495"/>
              <a:chExt cx="870697" cy="870697"/>
            </a:xfrm>
          </p:grpSpPr>
          <p:sp>
            <p:nvSpPr>
              <p:cNvPr id="41" name="Oval 40"/>
              <p:cNvSpPr/>
              <p:nvPr/>
            </p:nvSpPr>
            <p:spPr>
              <a:xfrm>
                <a:off x="6874810" y="2541495"/>
                <a:ext cx="870697" cy="8706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42" name="Picture 2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76089" y="2742774"/>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TextBox 28"/>
            <p:cNvSpPr txBox="1">
              <a:spLocks noChangeArrowheads="1"/>
            </p:cNvSpPr>
            <p:nvPr/>
          </p:nvSpPr>
          <p:spPr bwMode="auto">
            <a:xfrm>
              <a:off x="7168500"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100" b="1" dirty="0">
                  <a:solidFill>
                    <a:srgbClr val="A84069"/>
                  </a:solidFill>
                </a:rPr>
                <a:t>3</a:t>
              </a:r>
            </a:p>
          </p:txBody>
        </p:sp>
      </p:grpSp>
      <p:sp>
        <p:nvSpPr>
          <p:cNvPr id="43" name="Rectangle 7"/>
          <p:cNvSpPr>
            <a:spLocks noChangeArrowheads="1"/>
          </p:cNvSpPr>
          <p:nvPr/>
        </p:nvSpPr>
        <p:spPr bwMode="auto">
          <a:xfrm>
            <a:off x="5442663" y="2263060"/>
            <a:ext cx="23836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000" b="1" dirty="0">
                <a:solidFill>
                  <a:srgbClr val="4D4F53"/>
                </a:solidFill>
                <a:latin typeface="+mj-lt"/>
              </a:rPr>
              <a:t>Essential Plan</a:t>
            </a:r>
          </a:p>
        </p:txBody>
      </p:sp>
      <p:sp>
        <p:nvSpPr>
          <p:cNvPr id="5" name="Rectangle 4">
            <a:extLst>
              <a:ext uri="{FF2B5EF4-FFF2-40B4-BE49-F238E27FC236}">
                <a16:creationId xmlns:a16="http://schemas.microsoft.com/office/drawing/2014/main" id="{969ED807-4AD1-4E34-9995-3EC406F10DAF}"/>
              </a:ext>
            </a:extLst>
          </p:cNvPr>
          <p:cNvSpPr/>
          <p:nvPr/>
        </p:nvSpPr>
        <p:spPr>
          <a:xfrm>
            <a:off x="741332" y="720311"/>
            <a:ext cx="7968685" cy="369332"/>
          </a:xfrm>
          <a:prstGeom prst="rect">
            <a:avLst/>
          </a:prstGeom>
        </p:spPr>
        <p:txBody>
          <a:bodyPr wrap="square">
            <a:spAutoFit/>
          </a:bodyPr>
          <a:lstStyle/>
          <a:p>
            <a:pPr defTabSz="342900"/>
            <a:r>
              <a:rPr lang="en-US" dirty="0">
                <a:solidFill>
                  <a:srgbClr val="312C2B"/>
                </a:solidFill>
                <a:latin typeface="Arial" panose="020B0604020202020204" pitchFamily="34" charset="0"/>
                <a:cs typeface="Arial" panose="020B0604020202020204" pitchFamily="34" charset="0"/>
              </a:rPr>
              <a:t>Three medical plans* give colleagues options to meet your diverse needs</a:t>
            </a:r>
          </a:p>
        </p:txBody>
      </p:sp>
      <p:sp>
        <p:nvSpPr>
          <p:cNvPr id="6" name="Rectangle 5">
            <a:extLst>
              <a:ext uri="{FF2B5EF4-FFF2-40B4-BE49-F238E27FC236}">
                <a16:creationId xmlns:a16="http://schemas.microsoft.com/office/drawing/2014/main" id="{B58CE83B-984C-46EF-A1C4-2812B7ED9821}"/>
              </a:ext>
            </a:extLst>
          </p:cNvPr>
          <p:cNvSpPr/>
          <p:nvPr/>
        </p:nvSpPr>
        <p:spPr>
          <a:xfrm>
            <a:off x="557066" y="3095474"/>
            <a:ext cx="8337215" cy="1862048"/>
          </a:xfrm>
          <a:prstGeom prst="rect">
            <a:avLst/>
          </a:prstGeom>
        </p:spPr>
        <p:txBody>
          <a:bodyPr wrap="square">
            <a:spAutoFit/>
          </a:bodyPr>
          <a:lstStyle/>
          <a:p>
            <a:pPr marL="285750" indent="-285750">
              <a:lnSpc>
                <a:spcPts val="2100"/>
              </a:lnSpc>
              <a:spcAft>
                <a:spcPts val="600"/>
              </a:spcAft>
              <a:buFont typeface="Arial" panose="020B0604020202020204" pitchFamily="34" charset="0"/>
              <a:buChar char="•"/>
            </a:pPr>
            <a:r>
              <a:rPr lang="en-US" dirty="0">
                <a:solidFill>
                  <a:srgbClr val="443D3E"/>
                </a:solidFill>
              </a:rPr>
              <a:t>Trinity Health is self-insured. All three medical plans are administered by a Third Party Administrator (i.e., Blue Cross/Aetna/etc.) and include pharmacy through OptumRx.</a:t>
            </a:r>
          </a:p>
          <a:p>
            <a:pPr marL="285750" indent="-285750">
              <a:lnSpc>
                <a:spcPts val="2100"/>
              </a:lnSpc>
              <a:spcAft>
                <a:spcPts val="600"/>
              </a:spcAft>
              <a:buFont typeface="Arial" panose="020B0604020202020204" pitchFamily="34" charset="0"/>
              <a:buChar char="•"/>
            </a:pPr>
            <a:r>
              <a:rPr lang="en-US" dirty="0">
                <a:solidFill>
                  <a:srgbClr val="443D3E"/>
                </a:solidFill>
              </a:rPr>
              <a:t>The TPA performs certain administrative services, such as processing claims and customer service.</a:t>
            </a:r>
          </a:p>
          <a:p>
            <a:pPr marL="285750" indent="-285750">
              <a:lnSpc>
                <a:spcPts val="2100"/>
              </a:lnSpc>
              <a:spcAft>
                <a:spcPts val="600"/>
              </a:spcAft>
              <a:buFont typeface="Arial" panose="020B0604020202020204" pitchFamily="34" charset="0"/>
              <a:buChar char="•"/>
            </a:pPr>
            <a:endParaRPr lang="en-US" dirty="0">
              <a:solidFill>
                <a:srgbClr val="443D3E"/>
              </a:solidFill>
            </a:endParaRPr>
          </a:p>
        </p:txBody>
      </p:sp>
      <p:sp>
        <p:nvSpPr>
          <p:cNvPr id="2" name="TextBox 1">
            <a:extLst>
              <a:ext uri="{FF2B5EF4-FFF2-40B4-BE49-F238E27FC236}">
                <a16:creationId xmlns:a16="http://schemas.microsoft.com/office/drawing/2014/main" id="{D0F3BB14-D1C7-41FD-888F-46607B55B894}"/>
              </a:ext>
            </a:extLst>
          </p:cNvPr>
          <p:cNvSpPr txBox="1"/>
          <p:nvPr/>
        </p:nvSpPr>
        <p:spPr>
          <a:xfrm>
            <a:off x="3621401" y="4505783"/>
            <a:ext cx="9154799" cy="326436"/>
          </a:xfrm>
          <a:prstGeom prst="rect">
            <a:avLst/>
          </a:prstGeom>
          <a:noFill/>
        </p:spPr>
        <p:txBody>
          <a:bodyPr wrap="square" rtlCol="0">
            <a:spAutoFit/>
          </a:bodyPr>
          <a:lstStyle/>
          <a:p>
            <a:pPr>
              <a:lnSpc>
                <a:spcPts val="2100"/>
              </a:lnSpc>
              <a:spcAft>
                <a:spcPts val="600"/>
              </a:spcAft>
            </a:pPr>
            <a:r>
              <a:rPr lang="en-US" sz="1100" dirty="0">
                <a:solidFill>
                  <a:srgbClr val="443D3E"/>
                </a:solidFill>
              </a:rPr>
              <a:t>* Your ministry may offer other options. See your new hire information.</a:t>
            </a:r>
            <a:endParaRPr lang="en-US" sz="1600" dirty="0">
              <a:solidFill>
                <a:srgbClr val="443D3E"/>
              </a:solidFill>
            </a:endParaRPr>
          </a:p>
        </p:txBody>
      </p:sp>
    </p:spTree>
    <p:extLst>
      <p:ext uri="{BB962C8B-B14F-4D97-AF65-F5344CB8AC3E}">
        <p14:creationId xmlns:p14="http://schemas.microsoft.com/office/powerpoint/2010/main" val="1431568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defTabSz="342900"/>
            <a:fld id="{489F9553-C816-6842-8939-EE75ECF7EB2B}" type="slidenum">
              <a:rPr lang="en-US">
                <a:solidFill>
                  <a:srgbClr val="4D4F53">
                    <a:lumMod val="60000"/>
                    <a:lumOff val="40000"/>
                  </a:srgbClr>
                </a:solidFill>
                <a:latin typeface="Calibri"/>
              </a:rPr>
              <a:pPr defTabSz="342900"/>
              <a:t>4</a:t>
            </a:fld>
            <a:endParaRPr lang="en-US" dirty="0">
              <a:solidFill>
                <a:srgbClr val="4D4F53">
                  <a:lumMod val="60000"/>
                  <a:lumOff val="40000"/>
                </a:srgbClr>
              </a:solidFill>
              <a:latin typeface="Calibri"/>
            </a:endParaRPr>
          </a:p>
        </p:txBody>
      </p:sp>
      <p:sp>
        <p:nvSpPr>
          <p:cNvPr id="4" name="Footer Placeholder 3"/>
          <p:cNvSpPr>
            <a:spLocks noGrp="1"/>
          </p:cNvSpPr>
          <p:nvPr>
            <p:ph type="ftr" sz="quarter" idx="3"/>
          </p:nvPr>
        </p:nvSpPr>
        <p:spPr/>
        <p:txBody>
          <a:bodyPr/>
          <a:lstStyle/>
          <a:p>
            <a:pPr defTabSz="342900"/>
            <a:r>
              <a:rPr lang="en-US" dirty="0">
                <a:solidFill>
                  <a:srgbClr val="4D4F53">
                    <a:lumMod val="60000"/>
                    <a:lumOff val="40000"/>
                  </a:srgbClr>
                </a:solidFill>
                <a:latin typeface="Calibri"/>
              </a:rPr>
              <a:t>©2020 Trinity Health</a:t>
            </a:r>
          </a:p>
        </p:txBody>
      </p:sp>
      <p:sp>
        <p:nvSpPr>
          <p:cNvPr id="22" name="Title 4"/>
          <p:cNvSpPr>
            <a:spLocks noGrp="1"/>
          </p:cNvSpPr>
          <p:nvPr>
            <p:ph type="title"/>
          </p:nvPr>
        </p:nvSpPr>
        <p:spPr>
          <a:xfrm>
            <a:off x="756773" y="269440"/>
            <a:ext cx="6853483" cy="500634"/>
          </a:xfrm>
        </p:spPr>
        <p:txBody>
          <a:bodyPr>
            <a:noAutofit/>
          </a:bodyPr>
          <a:lstStyle/>
          <a:p>
            <a:r>
              <a:rPr lang="en-US" sz="3200" dirty="0">
                <a:latin typeface="Arial" panose="020B0604020202020204" pitchFamily="34" charset="0"/>
                <a:cs typeface="Arial" panose="020B0604020202020204" pitchFamily="34" charset="0"/>
              </a:rPr>
              <a:t>Trinity Health benefits: medical </a:t>
            </a:r>
            <a:r>
              <a:rPr lang="en-US" sz="3200" dirty="0"/>
              <a:t>p</a:t>
            </a:r>
            <a:r>
              <a:rPr lang="en-US" sz="3200" dirty="0">
                <a:latin typeface="Arial" panose="020B0604020202020204" pitchFamily="34" charset="0"/>
                <a:cs typeface="Arial" panose="020B0604020202020204" pitchFamily="34" charset="0"/>
              </a:rPr>
              <a:t>lans</a:t>
            </a:r>
          </a:p>
        </p:txBody>
      </p:sp>
      <p:sp>
        <p:nvSpPr>
          <p:cNvPr id="7" name="Rectangle 7"/>
          <p:cNvSpPr>
            <a:spLocks noChangeArrowheads="1"/>
          </p:cNvSpPr>
          <p:nvPr/>
        </p:nvSpPr>
        <p:spPr bwMode="auto">
          <a:xfrm>
            <a:off x="964567" y="2108467"/>
            <a:ext cx="1988820"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Pay more each paycheck, but less at the time of service</a:t>
            </a:r>
          </a:p>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Choose this plan if you are interested in lower costs at the time you use the insurance</a:t>
            </a:r>
          </a:p>
        </p:txBody>
      </p:sp>
      <p:sp>
        <p:nvSpPr>
          <p:cNvPr id="23" name="Rectangle 7"/>
          <p:cNvSpPr>
            <a:spLocks noChangeArrowheads="1"/>
          </p:cNvSpPr>
          <p:nvPr/>
        </p:nvSpPr>
        <p:spPr bwMode="auto">
          <a:xfrm>
            <a:off x="3271827" y="2152976"/>
            <a:ext cx="2057400"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26206" indent="-126206" defTabSz="342900">
              <a:spcBef>
                <a:spcPct val="0"/>
              </a:spcBef>
              <a:buFont typeface="Arial" panose="020B0604020202020204" pitchFamily="34" charset="0"/>
              <a:buChar char="•"/>
            </a:pPr>
            <a:endParaRPr lang="en-US" altLang="en-US" sz="1200" dirty="0">
              <a:solidFill>
                <a:srgbClr val="312C2B"/>
              </a:solidFill>
              <a:cs typeface="Arial" panose="020B0604020202020204" pitchFamily="34" charset="0"/>
            </a:endParaRPr>
          </a:p>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Pay less each paycheck, but more at the time of service until you meet your deductible</a:t>
            </a:r>
          </a:p>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Trinity Health makes annual contribution to HSA based on coverage level you elect</a:t>
            </a:r>
          </a:p>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Choose this plan to contribute to the HSA, and maximize your tax advantage as you save for current and future health care expenses</a:t>
            </a:r>
          </a:p>
          <a:p>
            <a:pPr marL="126206" indent="-126206" defTabSz="342900">
              <a:spcBef>
                <a:spcPct val="0"/>
              </a:spcBef>
              <a:buFont typeface="Arial" panose="020B0604020202020204" pitchFamily="34" charset="0"/>
              <a:buChar char="•"/>
            </a:pPr>
            <a:endParaRPr lang="en-US" altLang="en-US" sz="1350" dirty="0">
              <a:solidFill>
                <a:srgbClr val="4D4F53"/>
              </a:solidFill>
              <a:latin typeface="Calibri"/>
            </a:endParaRPr>
          </a:p>
        </p:txBody>
      </p:sp>
      <p:sp>
        <p:nvSpPr>
          <p:cNvPr id="26" name="Rectangle 7"/>
          <p:cNvSpPr>
            <a:spLocks noChangeArrowheads="1"/>
          </p:cNvSpPr>
          <p:nvPr/>
        </p:nvSpPr>
        <p:spPr bwMode="auto">
          <a:xfrm>
            <a:off x="970507" y="1646803"/>
            <a:ext cx="19888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1200" b="1" dirty="0">
                <a:solidFill>
                  <a:srgbClr val="4D4F53"/>
                </a:solidFill>
                <a:cs typeface="Arial" panose="020B0604020202020204" pitchFamily="34" charset="0"/>
              </a:rPr>
              <a:t>Traditional Plan</a:t>
            </a:r>
            <a:endParaRPr lang="en-US" altLang="en-US" sz="1050" dirty="0">
              <a:solidFill>
                <a:srgbClr val="4D4F53"/>
              </a:solidFill>
              <a:cs typeface="Arial" panose="020B0604020202020204" pitchFamily="34" charset="0"/>
            </a:endParaRPr>
          </a:p>
        </p:txBody>
      </p:sp>
      <p:grpSp>
        <p:nvGrpSpPr>
          <p:cNvPr id="27" name="Group 26"/>
          <p:cNvGrpSpPr/>
          <p:nvPr/>
        </p:nvGrpSpPr>
        <p:grpSpPr>
          <a:xfrm>
            <a:off x="1724887" y="820116"/>
            <a:ext cx="480060" cy="816930"/>
            <a:chOff x="1255708" y="2083981"/>
            <a:chExt cx="640080" cy="1089240"/>
          </a:xfrm>
        </p:grpSpPr>
        <p:grpSp>
          <p:nvGrpSpPr>
            <p:cNvPr id="28" name="Group 17"/>
            <p:cNvGrpSpPr>
              <a:grpSpLocks/>
            </p:cNvGrpSpPr>
            <p:nvPr/>
          </p:nvGrpSpPr>
          <p:grpSpPr bwMode="auto">
            <a:xfrm>
              <a:off x="1255708" y="2533141"/>
              <a:ext cx="640080" cy="640080"/>
              <a:chOff x="1398494" y="2541494"/>
              <a:chExt cx="870697" cy="870697"/>
            </a:xfrm>
          </p:grpSpPr>
          <p:sp>
            <p:nvSpPr>
              <p:cNvPr id="30" name="Oval 29"/>
              <p:cNvSpPr/>
              <p:nvPr/>
            </p:nvSpPr>
            <p:spPr>
              <a:xfrm>
                <a:off x="1398494" y="2541494"/>
                <a:ext cx="870697" cy="870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31" name="Picture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99773"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4"/>
            <p:cNvSpPr txBox="1">
              <a:spLocks noChangeArrowheads="1"/>
            </p:cNvSpPr>
            <p:nvPr/>
          </p:nvSpPr>
          <p:spPr bwMode="auto">
            <a:xfrm>
              <a:off x="1353252"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100" b="1" dirty="0">
                  <a:solidFill>
                    <a:schemeClr val="accent4"/>
                  </a:solidFill>
                </a:rPr>
                <a:t>1</a:t>
              </a:r>
            </a:p>
          </p:txBody>
        </p:sp>
      </p:grpSp>
      <p:grpSp>
        <p:nvGrpSpPr>
          <p:cNvPr id="32" name="Group 31"/>
          <p:cNvGrpSpPr/>
          <p:nvPr/>
        </p:nvGrpSpPr>
        <p:grpSpPr>
          <a:xfrm>
            <a:off x="3886331" y="820116"/>
            <a:ext cx="480060" cy="816930"/>
            <a:chOff x="4138714" y="2083981"/>
            <a:chExt cx="640080" cy="1089240"/>
          </a:xfrm>
        </p:grpSpPr>
        <p:grpSp>
          <p:nvGrpSpPr>
            <p:cNvPr id="33" name="Group 20"/>
            <p:cNvGrpSpPr>
              <a:grpSpLocks/>
            </p:cNvGrpSpPr>
            <p:nvPr/>
          </p:nvGrpSpPr>
          <p:grpSpPr bwMode="auto">
            <a:xfrm>
              <a:off x="4138714" y="2533141"/>
              <a:ext cx="640080" cy="640080"/>
              <a:chOff x="4074458" y="2541494"/>
              <a:chExt cx="870697" cy="870697"/>
            </a:xfrm>
          </p:grpSpPr>
          <p:sp>
            <p:nvSpPr>
              <p:cNvPr id="35" name="Oval 34"/>
              <p:cNvSpPr/>
              <p:nvPr/>
            </p:nvSpPr>
            <p:spPr>
              <a:xfrm>
                <a:off x="4074458" y="2541494"/>
                <a:ext cx="870697" cy="870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36" name="Picture 2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75737"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33"/>
            <p:cNvSpPr txBox="1"/>
            <p:nvPr/>
          </p:nvSpPr>
          <p:spPr>
            <a:xfrm>
              <a:off x="4236258" y="2083981"/>
              <a:ext cx="444995" cy="553997"/>
            </a:xfrm>
            <a:prstGeom prst="rect">
              <a:avLst/>
            </a:prstGeom>
            <a:noFill/>
          </p:spPr>
          <p:txBody>
            <a:bodyPr wrap="none">
              <a:spAutoFit/>
            </a:bodyPr>
            <a:lstStyle/>
            <a:p>
              <a:pPr algn="ctr" defTabSz="342900">
                <a:defRPr/>
              </a:pPr>
              <a:r>
                <a:rPr lang="en-US" sz="2100" b="1" dirty="0">
                  <a:solidFill>
                    <a:srgbClr val="84CEC2"/>
                  </a:solidFill>
                  <a:latin typeface="Arial" charset="0"/>
                </a:rPr>
                <a:t>2</a:t>
              </a:r>
            </a:p>
          </p:txBody>
        </p:sp>
      </p:grpSp>
      <p:sp>
        <p:nvSpPr>
          <p:cNvPr id="37" name="Rectangle 7"/>
          <p:cNvSpPr>
            <a:spLocks noChangeArrowheads="1"/>
          </p:cNvSpPr>
          <p:nvPr/>
        </p:nvSpPr>
        <p:spPr bwMode="auto">
          <a:xfrm>
            <a:off x="3218937" y="1595922"/>
            <a:ext cx="198882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1200" b="1" dirty="0">
                <a:solidFill>
                  <a:srgbClr val="4D4F53"/>
                </a:solidFill>
                <a:cs typeface="Arial" panose="020B0604020202020204" pitchFamily="34" charset="0"/>
              </a:rPr>
              <a:t>Health Savings Plan</a:t>
            </a:r>
            <a:endParaRPr lang="en-US" altLang="en-US" sz="1200" dirty="0">
              <a:solidFill>
                <a:srgbClr val="4D4F53"/>
              </a:solidFill>
              <a:cs typeface="Arial" panose="020B0604020202020204" pitchFamily="34" charset="0"/>
            </a:endParaRPr>
          </a:p>
          <a:p>
            <a:pPr algn="ctr" defTabSz="342900">
              <a:spcBef>
                <a:spcPct val="0"/>
              </a:spcBef>
              <a:buNone/>
            </a:pPr>
            <a:r>
              <a:rPr lang="en-US" altLang="en-US" sz="1050" dirty="0">
                <a:solidFill>
                  <a:srgbClr val="4D4F53"/>
                </a:solidFill>
                <a:cs typeface="Arial" panose="020B0604020202020204" pitchFamily="34" charset="0"/>
              </a:rPr>
              <a:t>(High Deductible Health Plan with Health Savings Account)</a:t>
            </a:r>
          </a:p>
        </p:txBody>
      </p:sp>
      <p:grpSp>
        <p:nvGrpSpPr>
          <p:cNvPr id="6" name="Group 5">
            <a:extLst>
              <a:ext uri="{FF2B5EF4-FFF2-40B4-BE49-F238E27FC236}">
                <a16:creationId xmlns:a16="http://schemas.microsoft.com/office/drawing/2014/main" id="{D076D59A-6D9D-4404-B175-E65CA0763FBE}"/>
              </a:ext>
            </a:extLst>
          </p:cNvPr>
          <p:cNvGrpSpPr/>
          <p:nvPr/>
        </p:nvGrpSpPr>
        <p:grpSpPr>
          <a:xfrm>
            <a:off x="5394469" y="828190"/>
            <a:ext cx="2610704" cy="3650574"/>
            <a:chOff x="5456819" y="820116"/>
            <a:chExt cx="2610704" cy="3650574"/>
          </a:xfrm>
        </p:grpSpPr>
        <p:sp>
          <p:nvSpPr>
            <p:cNvPr id="24" name="Rectangle 7"/>
            <p:cNvSpPr>
              <a:spLocks noChangeArrowheads="1"/>
            </p:cNvSpPr>
            <p:nvPr/>
          </p:nvSpPr>
          <p:spPr bwMode="auto">
            <a:xfrm>
              <a:off x="5719482" y="2241719"/>
              <a:ext cx="2122305" cy="2228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Pay the least amount each paycheck, but more at the time of service</a:t>
              </a:r>
            </a:p>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Choose this plan if you are interested in lower payroll contributions</a:t>
              </a:r>
            </a:p>
            <a:p>
              <a:pPr marL="126206" indent="-126206" defTabSz="342900">
                <a:spcBef>
                  <a:spcPct val="0"/>
                </a:spcBef>
                <a:buFont typeface="Arial" panose="020B0604020202020204" pitchFamily="34" charset="0"/>
                <a:buChar char="•"/>
              </a:pPr>
              <a:r>
                <a:rPr lang="en-US" altLang="en-US" sz="1200" dirty="0">
                  <a:solidFill>
                    <a:srgbClr val="312C2B"/>
                  </a:solidFill>
                  <a:cs typeface="Arial" panose="020B0604020202020204" pitchFamily="34" charset="0"/>
                </a:rPr>
                <a:t>Essential Assist plan, including Trinity Health annual contribution to HRA  based on coverage level. Available for colleagues who meet certain income requirements</a:t>
              </a:r>
            </a:p>
          </p:txBody>
        </p:sp>
        <p:grpSp>
          <p:nvGrpSpPr>
            <p:cNvPr id="38" name="Group 37"/>
            <p:cNvGrpSpPr/>
            <p:nvPr/>
          </p:nvGrpSpPr>
          <p:grpSpPr>
            <a:xfrm>
              <a:off x="6408605" y="820116"/>
              <a:ext cx="480060" cy="816930"/>
              <a:chOff x="7070956" y="2083981"/>
              <a:chExt cx="640080" cy="1089240"/>
            </a:xfrm>
          </p:grpSpPr>
          <p:grpSp>
            <p:nvGrpSpPr>
              <p:cNvPr id="39" name="Group 23"/>
              <p:cNvGrpSpPr>
                <a:grpSpLocks/>
              </p:cNvGrpSpPr>
              <p:nvPr/>
            </p:nvGrpSpPr>
            <p:grpSpPr bwMode="auto">
              <a:xfrm>
                <a:off x="7070956" y="2533141"/>
                <a:ext cx="640080" cy="640080"/>
                <a:chOff x="6874810" y="2541495"/>
                <a:chExt cx="870697" cy="870697"/>
              </a:xfrm>
            </p:grpSpPr>
            <p:sp>
              <p:nvSpPr>
                <p:cNvPr id="41" name="Oval 40"/>
                <p:cNvSpPr/>
                <p:nvPr/>
              </p:nvSpPr>
              <p:spPr>
                <a:xfrm>
                  <a:off x="6874810" y="2541495"/>
                  <a:ext cx="870697" cy="8706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350" dirty="0">
                    <a:solidFill>
                      <a:prstClr val="white"/>
                    </a:solidFill>
                    <a:latin typeface="Calibri"/>
                  </a:endParaRPr>
                </a:p>
              </p:txBody>
            </p:sp>
            <p:pic>
              <p:nvPicPr>
                <p:cNvPr id="42" name="Picture 2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76089" y="2742774"/>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TextBox 28"/>
              <p:cNvSpPr txBox="1">
                <a:spLocks noChangeArrowheads="1"/>
              </p:cNvSpPr>
              <p:nvPr/>
            </p:nvSpPr>
            <p:spPr bwMode="auto">
              <a:xfrm>
                <a:off x="7168500"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2100" b="1" dirty="0">
                    <a:solidFill>
                      <a:srgbClr val="A84069"/>
                    </a:solidFill>
                  </a:rPr>
                  <a:t>3</a:t>
                </a:r>
              </a:p>
            </p:txBody>
          </p:sp>
        </p:grpSp>
        <p:sp>
          <p:nvSpPr>
            <p:cNvPr id="43" name="Rectangle 7"/>
            <p:cNvSpPr>
              <a:spLocks noChangeArrowheads="1"/>
            </p:cNvSpPr>
            <p:nvPr/>
          </p:nvSpPr>
          <p:spPr bwMode="auto">
            <a:xfrm>
              <a:off x="5456819" y="1646802"/>
              <a:ext cx="261070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n-US" altLang="en-US" sz="1200" b="1" dirty="0">
                  <a:solidFill>
                    <a:srgbClr val="4D4F53"/>
                  </a:solidFill>
                  <a:cs typeface="Arial" panose="020B0604020202020204" pitchFamily="34" charset="0"/>
                </a:rPr>
                <a:t>Essential Plan</a:t>
              </a:r>
            </a:p>
            <a:p>
              <a:pPr algn="ctr" defTabSz="342900">
                <a:spcBef>
                  <a:spcPct val="0"/>
                </a:spcBef>
                <a:buNone/>
              </a:pPr>
              <a:r>
                <a:rPr lang="en-US" altLang="en-US" sz="1050" dirty="0">
                  <a:solidFill>
                    <a:srgbClr val="4D4F53"/>
                  </a:solidFill>
                  <a:cs typeface="Arial" panose="020B0604020202020204" pitchFamily="34" charset="0"/>
                </a:rPr>
                <a:t>(Assist plan with Health Reimbursement Account if you qualify)</a:t>
              </a:r>
            </a:p>
          </p:txBody>
        </p:sp>
      </p:grpSp>
      <p:cxnSp>
        <p:nvCxnSpPr>
          <p:cNvPr id="44" name="Straight Connector 43"/>
          <p:cNvCxnSpPr/>
          <p:nvPr/>
        </p:nvCxnSpPr>
        <p:spPr>
          <a:xfrm>
            <a:off x="1016314" y="1948462"/>
            <a:ext cx="1805142"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a:cxnSpLocks/>
          </p:cNvCxnSpPr>
          <p:nvPr/>
        </p:nvCxnSpPr>
        <p:spPr>
          <a:xfrm>
            <a:off x="3244912" y="2196086"/>
            <a:ext cx="1962845" cy="0"/>
          </a:xfrm>
          <a:prstGeom prst="line">
            <a:avLst/>
          </a:prstGeom>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V="1">
            <a:off x="5588215" y="2244830"/>
            <a:ext cx="2125980" cy="9926"/>
          </a:xfrm>
          <a:prstGeom prst="line">
            <a:avLst/>
          </a:prstGeom>
          <a:ln>
            <a:solidFill>
              <a:schemeClr val="accent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6182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2"/>
            <p:extLst>
              <p:ext uri="{D42A27DB-BD31-4B8C-83A1-F6EECF244321}">
                <p14:modId xmlns:p14="http://schemas.microsoft.com/office/powerpoint/2010/main" val="1343275790"/>
              </p:ext>
            </p:extLst>
          </p:nvPr>
        </p:nvGraphicFramePr>
        <p:xfrm>
          <a:off x="547138" y="1835235"/>
          <a:ext cx="8229600" cy="2602020"/>
        </p:xfrm>
        <a:graphic>
          <a:graphicData uri="http://schemas.openxmlformats.org/drawingml/2006/table">
            <a:tbl>
              <a:tblPr firstRow="1" bandRow="1">
                <a:tableStyleId>{5C22544A-7EE6-4342-B048-85BDC9FD1C3A}</a:tableStyleId>
              </a:tblPr>
              <a:tblGrid>
                <a:gridCol w="2718353">
                  <a:extLst>
                    <a:ext uri="{9D8B030D-6E8A-4147-A177-3AD203B41FA5}">
                      <a16:colId xmlns:a16="http://schemas.microsoft.com/office/drawing/2014/main" val="2283070190"/>
                    </a:ext>
                  </a:extLst>
                </a:gridCol>
                <a:gridCol w="5511247">
                  <a:extLst>
                    <a:ext uri="{9D8B030D-6E8A-4147-A177-3AD203B41FA5}">
                      <a16:colId xmlns:a16="http://schemas.microsoft.com/office/drawing/2014/main" val="414720759"/>
                    </a:ext>
                  </a:extLst>
                </a:gridCol>
              </a:tblGrid>
              <a:tr h="56748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solidFill>
                      <a:schemeClr val="bg1"/>
                    </a:solidFill>
                  </a:tcPr>
                </a:tc>
                <a:extLst>
                  <a:ext uri="{0D108BD9-81ED-4DB2-BD59-A6C34878D82A}">
                    <a16:rowId xmlns:a16="http://schemas.microsoft.com/office/drawing/2014/main" val="3476993365"/>
                  </a:ext>
                </a:extLst>
              </a:tr>
              <a:tr h="674288">
                <a:tc>
                  <a:txBody>
                    <a:bodyPr/>
                    <a:lstStyle/>
                    <a:p>
                      <a:pPr algn="ctr"/>
                      <a:endParaRPr lang="en-US" sz="1400" b="1" dirty="0">
                        <a:solidFill>
                          <a:schemeClr val="tx1"/>
                        </a:solidFill>
                        <a:latin typeface="Arial" panose="020B0604020202020204" pitchFamily="34" charset="0"/>
                        <a:cs typeface="Arial" panose="020B0604020202020204" pitchFamily="34" charset="0"/>
                      </a:endParaRPr>
                    </a:p>
                  </a:txBody>
                  <a:tcPr marL="68580" marR="68580" marT="34290" marB="34290" anchor="ctr">
                    <a:lnT w="38100" cmpd="sng">
                      <a:noFill/>
                    </a:lnT>
                    <a:solidFill>
                      <a:schemeClr val="bg1">
                        <a:lumMod val="85000"/>
                      </a:schemeClr>
                    </a:solidFill>
                  </a:tcPr>
                </a:tc>
                <a:tc>
                  <a:txBody>
                    <a:bodyPr/>
                    <a:lstStyle/>
                    <a:p>
                      <a:r>
                        <a:rPr lang="en-US" sz="2000" b="0" dirty="0">
                          <a:solidFill>
                            <a:schemeClr val="tx1"/>
                          </a:solidFill>
                          <a:latin typeface="Arial" panose="020B0604020202020204" pitchFamily="34" charset="0"/>
                          <a:cs typeface="Arial" panose="020B0604020202020204" pitchFamily="34" charset="0"/>
                        </a:rPr>
                        <a:t>Trinity Health</a:t>
                      </a:r>
                      <a:r>
                        <a:rPr lang="en-US" sz="2000" b="0" baseline="0" dirty="0">
                          <a:solidFill>
                            <a:schemeClr val="tx1"/>
                          </a:solidFill>
                          <a:latin typeface="Arial" panose="020B0604020202020204" pitchFamily="34" charset="0"/>
                          <a:cs typeface="Arial" panose="020B0604020202020204" pitchFamily="34" charset="0"/>
                        </a:rPr>
                        <a:t> network facilities and aligned providers — </a:t>
                      </a:r>
                      <a:r>
                        <a:rPr lang="en-US" sz="2000" b="0" i="1" baseline="0" dirty="0">
                          <a:solidFill>
                            <a:schemeClr val="tx1"/>
                          </a:solidFill>
                          <a:latin typeface="Arial" panose="020B0604020202020204" pitchFamily="34" charset="0"/>
                          <a:cs typeface="Arial" panose="020B0604020202020204" pitchFamily="34" charset="0"/>
                        </a:rPr>
                        <a:t>lowest </a:t>
                      </a:r>
                      <a:r>
                        <a:rPr lang="en-US" sz="2000" b="0" i="0" baseline="0" dirty="0">
                          <a:solidFill>
                            <a:schemeClr val="tx1"/>
                          </a:solidFill>
                          <a:latin typeface="Arial" panose="020B0604020202020204" pitchFamily="34" charset="0"/>
                          <a:cs typeface="Arial" panose="020B0604020202020204" pitchFamily="34" charset="0"/>
                        </a:rPr>
                        <a:t>deductibles, copays</a:t>
                      </a:r>
                      <a:endParaRPr lang="en-US" sz="2000" b="0" i="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chemeClr val="bg1">
                        <a:lumMod val="85000"/>
                      </a:schemeClr>
                    </a:solidFill>
                  </a:tcPr>
                </a:tc>
                <a:extLst>
                  <a:ext uri="{0D108BD9-81ED-4DB2-BD59-A6C34878D82A}">
                    <a16:rowId xmlns:a16="http://schemas.microsoft.com/office/drawing/2014/main" val="2737774774"/>
                  </a:ext>
                </a:extLst>
              </a:tr>
              <a:tr h="674288">
                <a:tc>
                  <a:txBody>
                    <a:bodyPr/>
                    <a:lstStyle/>
                    <a:p>
                      <a:pPr algn="ctr"/>
                      <a:endParaRPr lang="en-US" sz="1400" b="1" dirty="0">
                        <a:solidFill>
                          <a:schemeClr val="tx1"/>
                        </a:solidFill>
                        <a:latin typeface="Arial" panose="020B0604020202020204" pitchFamily="34" charset="0"/>
                        <a:cs typeface="Arial" panose="020B0604020202020204" pitchFamily="34" charset="0"/>
                      </a:endParaRPr>
                    </a:p>
                  </a:txBody>
                  <a:tcPr marL="68580" marR="68580" marT="34290" marB="34290" anchor="ctr">
                    <a:solidFill>
                      <a:schemeClr val="bg1">
                        <a:lumMod val="95000"/>
                      </a:schemeClr>
                    </a:solidFill>
                  </a:tcPr>
                </a:tc>
                <a:tc>
                  <a:txBody>
                    <a:bodyPr/>
                    <a:lstStyle/>
                    <a:p>
                      <a:r>
                        <a:rPr lang="en-US" sz="2000" b="0" baseline="0" dirty="0">
                          <a:solidFill>
                            <a:schemeClr val="tx1"/>
                          </a:solidFill>
                          <a:latin typeface="Arial" panose="020B0604020202020204" pitchFamily="34" charset="0"/>
                          <a:cs typeface="Arial" panose="020B0604020202020204" pitchFamily="34" charset="0"/>
                        </a:rPr>
                        <a:t>In-network providers for applicable Third Party Administrator (i.e., BCBS /Aetna/etc.)</a:t>
                      </a:r>
                    </a:p>
                  </a:txBody>
                  <a:tcPr marL="68580" marR="68580" marT="34290" marB="34290" anchor="ctr">
                    <a:solidFill>
                      <a:schemeClr val="bg1">
                        <a:lumMod val="95000"/>
                      </a:schemeClr>
                    </a:solidFill>
                  </a:tcPr>
                </a:tc>
                <a:extLst>
                  <a:ext uri="{0D108BD9-81ED-4DB2-BD59-A6C34878D82A}">
                    <a16:rowId xmlns:a16="http://schemas.microsoft.com/office/drawing/2014/main" val="3151806950"/>
                  </a:ext>
                </a:extLst>
              </a:tr>
              <a:tr h="674288">
                <a:tc>
                  <a:txBody>
                    <a:bodyPr/>
                    <a:lstStyle/>
                    <a:p>
                      <a:pPr algn="ctr"/>
                      <a:endParaRPr lang="en-US" sz="1400" b="1" dirty="0">
                        <a:latin typeface="Arial" panose="020B0604020202020204" pitchFamily="34" charset="0"/>
                        <a:cs typeface="Arial" panose="020B0604020202020204" pitchFamily="34" charset="0"/>
                      </a:endParaRPr>
                    </a:p>
                  </a:txBody>
                  <a:tcPr marL="68580" marR="68580" marT="34290" marB="34290" anchor="ctr">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0" dirty="0">
                          <a:latin typeface="Arial" panose="020B0604020202020204" pitchFamily="34" charset="0"/>
                          <a:cs typeface="Arial" panose="020B0604020202020204" pitchFamily="34" charset="0"/>
                        </a:rPr>
                        <a:t>All other providers (out-of-network)</a:t>
                      </a:r>
                      <a:r>
                        <a:rPr lang="en-US" sz="2000" b="0" baseline="0" dirty="0">
                          <a:solidFill>
                            <a:schemeClr val="tx1"/>
                          </a:solidFill>
                          <a:latin typeface="Arial" panose="020B0604020202020204" pitchFamily="34" charset="0"/>
                          <a:cs typeface="Arial" panose="020B0604020202020204" pitchFamily="34" charset="0"/>
                        </a:rPr>
                        <a:t> </a:t>
                      </a:r>
                      <a:br>
                        <a:rPr lang="en-US" sz="2000" b="0" baseline="0" dirty="0">
                          <a:solidFill>
                            <a:schemeClr val="tx1"/>
                          </a:solidFill>
                          <a:latin typeface="Arial" panose="020B0604020202020204" pitchFamily="34" charset="0"/>
                          <a:cs typeface="Arial" panose="020B0604020202020204" pitchFamily="34" charset="0"/>
                        </a:rPr>
                      </a:br>
                      <a:r>
                        <a:rPr lang="en-US" sz="2000" b="0" baseline="0" dirty="0">
                          <a:solidFill>
                            <a:schemeClr val="tx1"/>
                          </a:solidFill>
                          <a:latin typeface="Arial" panose="020B0604020202020204" pitchFamily="34" charset="0"/>
                          <a:cs typeface="Arial" panose="020B0604020202020204" pitchFamily="34" charset="0"/>
                        </a:rPr>
                        <a:t>— </a:t>
                      </a:r>
                      <a:r>
                        <a:rPr lang="en-US" sz="2000" b="0" i="1" baseline="0" dirty="0">
                          <a:solidFill>
                            <a:schemeClr val="tx1"/>
                          </a:solidFill>
                          <a:latin typeface="Arial" panose="020B0604020202020204" pitchFamily="34" charset="0"/>
                          <a:cs typeface="Arial" panose="020B0604020202020204" pitchFamily="34" charset="0"/>
                        </a:rPr>
                        <a:t>highest </a:t>
                      </a:r>
                      <a:r>
                        <a:rPr lang="en-US" sz="2000" b="0" i="0" baseline="0" dirty="0">
                          <a:solidFill>
                            <a:schemeClr val="tx1"/>
                          </a:solidFill>
                          <a:latin typeface="Arial" panose="020B0604020202020204" pitchFamily="34" charset="0"/>
                          <a:cs typeface="Arial" panose="020B0604020202020204" pitchFamily="34" charset="0"/>
                        </a:rPr>
                        <a:t>deductibles, copays</a:t>
                      </a:r>
                      <a:endParaRPr lang="en-US" sz="2000" b="0" i="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chemeClr val="bg1">
                        <a:lumMod val="85000"/>
                      </a:schemeClr>
                    </a:solidFill>
                  </a:tcPr>
                </a:tc>
                <a:extLst>
                  <a:ext uri="{0D108BD9-81ED-4DB2-BD59-A6C34878D82A}">
                    <a16:rowId xmlns:a16="http://schemas.microsoft.com/office/drawing/2014/main" val="2190790099"/>
                  </a:ext>
                </a:extLst>
              </a:tr>
            </a:tbl>
          </a:graphicData>
        </a:graphic>
      </p:graphicFrame>
      <p:sp>
        <p:nvSpPr>
          <p:cNvPr id="3" name="Title 2"/>
          <p:cNvSpPr>
            <a:spLocks noGrp="1"/>
          </p:cNvSpPr>
          <p:nvPr>
            <p:ph type="title"/>
          </p:nvPr>
        </p:nvSpPr>
        <p:spPr/>
        <p:txBody>
          <a:bodyPr/>
          <a:lstStyle/>
          <a:p>
            <a:r>
              <a:rPr lang="en-US" sz="2600" dirty="0">
                <a:solidFill>
                  <a:srgbClr val="6E2585"/>
                </a:solidFill>
              </a:rPr>
              <a:t>Medical network tiers offer choice where to receive care</a:t>
            </a:r>
            <a:endParaRPr lang="en-US" sz="2600" dirty="0"/>
          </a:p>
        </p:txBody>
      </p:sp>
      <p:sp>
        <p:nvSpPr>
          <p:cNvPr id="4" name="Footer Placeholder 3"/>
          <p:cNvSpPr>
            <a:spLocks noGrp="1"/>
          </p:cNvSpPr>
          <p:nvPr>
            <p:ph type="ftr" sz="quarter" idx="3"/>
          </p:nvPr>
        </p:nvSpPr>
        <p:spPr>
          <a:xfrm>
            <a:off x="4874631" y="4919271"/>
            <a:ext cx="3835387" cy="186901"/>
          </a:xfrm>
        </p:spPr>
        <p:txBody>
          <a:bodyPr/>
          <a:lstStyle/>
          <a:p>
            <a:r>
              <a:rPr lang="en-US" dirty="0"/>
              <a:t>©2020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5</a:t>
            </a:fld>
            <a:endParaRPr lang="en-US" dirty="0"/>
          </a:p>
        </p:txBody>
      </p:sp>
      <p:sp>
        <p:nvSpPr>
          <p:cNvPr id="6" name="Rectangle 5"/>
          <p:cNvSpPr/>
          <p:nvPr/>
        </p:nvSpPr>
        <p:spPr>
          <a:xfrm>
            <a:off x="1458697" y="1065279"/>
            <a:ext cx="6099021" cy="1061829"/>
          </a:xfrm>
          <a:prstGeom prst="rect">
            <a:avLst/>
          </a:prstGeom>
          <a:solidFill>
            <a:sysClr val="window" lastClr="FFFFFF"/>
          </a:solidFill>
          <a:ln w="25400" cap="flat" cmpd="sng" algn="ctr">
            <a:solidFill>
              <a:srgbClr val="69BE28"/>
            </a:solidFill>
            <a:prstDash val="solid"/>
          </a:ln>
          <a:effectLst/>
        </p:spPr>
        <p:txBody>
          <a:bodyPr wrap="square" lIns="137160" tIns="68580" rIns="137160" bIns="68580" anchor="ctr" anchorCtr="0">
            <a:spAutoFit/>
          </a:bodyPr>
          <a:lstStyle/>
          <a:p>
            <a:pPr marR="0" lvl="0" defTabSz="342900" eaLnBrk="1" fontAlgn="auto" latinLnBrk="0" hangingPunct="1">
              <a:lnSpc>
                <a:spcPct val="100000"/>
              </a:lnSpc>
              <a:spcBef>
                <a:spcPts val="0"/>
              </a:spcBef>
              <a:spcAft>
                <a:spcPts val="0"/>
              </a:spcAft>
              <a:buClrTx/>
              <a:buSzTx/>
              <a:tabLst/>
              <a:defRPr/>
            </a:pPr>
            <a:r>
              <a:rPr kumimoji="0" lang="en-US" sz="2000" b="0" i="0" u="none" strike="noStrike" kern="0" cap="none" spc="0" normalizeH="0" baseline="0" noProof="0" dirty="0">
                <a:ln>
                  <a:noFill/>
                </a:ln>
                <a:effectLst/>
                <a:uLnTx/>
                <a:uFillTx/>
                <a:ea typeface="+mn-ea"/>
                <a:cs typeface="Arial" panose="020B0604020202020204" pitchFamily="34" charset="0"/>
              </a:rPr>
              <a:t>You receive the highest level of benefits when you use the Tier 1 network and the lowest level benefits when you use the Tier 3 network</a:t>
            </a:r>
          </a:p>
        </p:txBody>
      </p:sp>
      <p:grpSp>
        <p:nvGrpSpPr>
          <p:cNvPr id="8" name="Group 7"/>
          <p:cNvGrpSpPr/>
          <p:nvPr/>
        </p:nvGrpSpPr>
        <p:grpSpPr>
          <a:xfrm>
            <a:off x="1769993" y="2535808"/>
            <a:ext cx="769763" cy="722512"/>
            <a:chOff x="1320800" y="3312946"/>
            <a:chExt cx="1026350" cy="563892"/>
          </a:xfrm>
        </p:grpSpPr>
        <p:sp>
          <p:nvSpPr>
            <p:cNvPr id="9" name="TextBox 8"/>
            <p:cNvSpPr txBox="1"/>
            <p:nvPr/>
          </p:nvSpPr>
          <p:spPr>
            <a:xfrm>
              <a:off x="1320800" y="3312946"/>
              <a:ext cx="1026350" cy="274536"/>
            </a:xfrm>
            <a:prstGeom prst="rect">
              <a:avLst/>
            </a:prstGeom>
            <a:noFill/>
          </p:spPr>
          <p:txBody>
            <a:bodyPr wrap="square" rtlCol="0">
              <a:spAutoFit/>
            </a:bodyPr>
            <a:lstStyle/>
            <a:p>
              <a:pPr defTabSz="342900">
                <a:lnSpc>
                  <a:spcPts val="1575"/>
                </a:lnSpc>
                <a:spcAft>
                  <a:spcPts val="450"/>
                </a:spcAft>
              </a:pPr>
              <a:r>
                <a:rPr lang="en-US" sz="2000" b="1" dirty="0">
                  <a:solidFill>
                    <a:srgbClr val="6E2585"/>
                  </a:solidFill>
                  <a:cs typeface="Arial" panose="020B0604020202020204" pitchFamily="34" charset="0"/>
                </a:rPr>
                <a:t>TIER</a:t>
              </a:r>
            </a:p>
          </p:txBody>
        </p:sp>
        <p:sp>
          <p:nvSpPr>
            <p:cNvPr id="10" name="TextBox 9"/>
            <p:cNvSpPr txBox="1"/>
            <p:nvPr/>
          </p:nvSpPr>
          <p:spPr>
            <a:xfrm>
              <a:off x="1542016" y="3516038"/>
              <a:ext cx="453544" cy="360800"/>
            </a:xfrm>
            <a:prstGeom prst="rect">
              <a:avLst/>
            </a:prstGeom>
            <a:noFill/>
          </p:spPr>
          <p:txBody>
            <a:bodyPr wrap="square" rtlCol="0">
              <a:spAutoFit/>
            </a:bodyPr>
            <a:lstStyle/>
            <a:p>
              <a:pPr defTabSz="342900">
                <a:lnSpc>
                  <a:spcPts val="1575"/>
                </a:lnSpc>
                <a:spcAft>
                  <a:spcPts val="450"/>
                </a:spcAft>
              </a:pPr>
              <a:r>
                <a:rPr lang="en-US" sz="2400" b="1" dirty="0">
                  <a:solidFill>
                    <a:srgbClr val="6E2585"/>
                  </a:solidFill>
                  <a:latin typeface="Calibri"/>
                </a:rPr>
                <a:t>1</a:t>
              </a:r>
            </a:p>
          </p:txBody>
        </p:sp>
      </p:grpSp>
      <p:grpSp>
        <p:nvGrpSpPr>
          <p:cNvPr id="14" name="Group 13"/>
          <p:cNvGrpSpPr/>
          <p:nvPr/>
        </p:nvGrpSpPr>
        <p:grpSpPr>
          <a:xfrm>
            <a:off x="1769993" y="3205737"/>
            <a:ext cx="798617" cy="671871"/>
            <a:chOff x="1346638" y="3110429"/>
            <a:chExt cx="1064820" cy="762651"/>
          </a:xfrm>
        </p:grpSpPr>
        <p:sp>
          <p:nvSpPr>
            <p:cNvPr id="15" name="TextBox 14"/>
            <p:cNvSpPr txBox="1"/>
            <p:nvPr/>
          </p:nvSpPr>
          <p:spPr>
            <a:xfrm>
              <a:off x="1346638" y="3110429"/>
              <a:ext cx="1064820" cy="410028"/>
            </a:xfrm>
            <a:prstGeom prst="rect">
              <a:avLst/>
            </a:prstGeom>
            <a:noFill/>
          </p:spPr>
          <p:txBody>
            <a:bodyPr wrap="none" rtlCol="0">
              <a:spAutoFit/>
            </a:bodyPr>
            <a:lstStyle/>
            <a:p>
              <a:pPr defTabSz="342900">
                <a:lnSpc>
                  <a:spcPts val="1575"/>
                </a:lnSpc>
                <a:spcAft>
                  <a:spcPts val="450"/>
                </a:spcAft>
              </a:pPr>
              <a:r>
                <a:rPr lang="en-US" sz="2000" b="1" dirty="0">
                  <a:solidFill>
                    <a:srgbClr val="E98300"/>
                  </a:solidFill>
                  <a:cs typeface="Arial" panose="020B0604020202020204" pitchFamily="34" charset="0"/>
                </a:rPr>
                <a:t>TIER</a:t>
              </a:r>
            </a:p>
          </p:txBody>
        </p:sp>
        <p:sp>
          <p:nvSpPr>
            <p:cNvPr id="16" name="TextBox 15"/>
            <p:cNvSpPr txBox="1"/>
            <p:nvPr/>
          </p:nvSpPr>
          <p:spPr>
            <a:xfrm>
              <a:off x="1558517" y="3476391"/>
              <a:ext cx="453543" cy="396689"/>
            </a:xfrm>
            <a:prstGeom prst="rect">
              <a:avLst/>
            </a:prstGeom>
            <a:noFill/>
          </p:spPr>
          <p:txBody>
            <a:bodyPr wrap="none" rtlCol="0">
              <a:spAutoFit/>
            </a:bodyPr>
            <a:lstStyle/>
            <a:p>
              <a:pPr defTabSz="342900">
                <a:lnSpc>
                  <a:spcPts val="1575"/>
                </a:lnSpc>
                <a:spcAft>
                  <a:spcPts val="450"/>
                </a:spcAft>
              </a:pPr>
              <a:r>
                <a:rPr lang="en-US" sz="2400" b="1" dirty="0">
                  <a:solidFill>
                    <a:srgbClr val="E98300"/>
                  </a:solidFill>
                  <a:latin typeface="Calibri"/>
                </a:rPr>
                <a:t>2</a:t>
              </a:r>
            </a:p>
          </p:txBody>
        </p:sp>
      </p:grpSp>
      <p:grpSp>
        <p:nvGrpSpPr>
          <p:cNvPr id="17" name="Group 16"/>
          <p:cNvGrpSpPr/>
          <p:nvPr/>
        </p:nvGrpSpPr>
        <p:grpSpPr>
          <a:xfrm rot="10800000" flipV="1">
            <a:off x="1750612" y="3903310"/>
            <a:ext cx="798617" cy="745028"/>
            <a:chOff x="1320799" y="3084890"/>
            <a:chExt cx="1064820" cy="766426"/>
          </a:xfrm>
        </p:grpSpPr>
        <p:sp>
          <p:nvSpPr>
            <p:cNvPr id="18" name="TextBox 17"/>
            <p:cNvSpPr txBox="1"/>
            <p:nvPr/>
          </p:nvSpPr>
          <p:spPr>
            <a:xfrm>
              <a:off x="1320799" y="3084890"/>
              <a:ext cx="1064820" cy="410027"/>
            </a:xfrm>
            <a:prstGeom prst="rect">
              <a:avLst/>
            </a:prstGeom>
            <a:noFill/>
          </p:spPr>
          <p:txBody>
            <a:bodyPr wrap="none" rtlCol="0">
              <a:spAutoFit/>
            </a:bodyPr>
            <a:lstStyle/>
            <a:p>
              <a:pPr defTabSz="342900">
                <a:lnSpc>
                  <a:spcPts val="1575"/>
                </a:lnSpc>
                <a:spcAft>
                  <a:spcPts val="450"/>
                </a:spcAft>
              </a:pPr>
              <a:r>
                <a:rPr lang="en-US" sz="2000" b="1" dirty="0">
                  <a:solidFill>
                    <a:srgbClr val="69BE28"/>
                  </a:solidFill>
                  <a:cs typeface="Arial" panose="020B0604020202020204" pitchFamily="34" charset="0"/>
                </a:rPr>
                <a:t>TIER</a:t>
              </a:r>
            </a:p>
          </p:txBody>
        </p:sp>
        <p:sp>
          <p:nvSpPr>
            <p:cNvPr id="19" name="TextBox 18"/>
            <p:cNvSpPr txBox="1"/>
            <p:nvPr/>
          </p:nvSpPr>
          <p:spPr>
            <a:xfrm>
              <a:off x="1525509" y="3362458"/>
              <a:ext cx="622388" cy="488858"/>
            </a:xfrm>
            <a:prstGeom prst="rect">
              <a:avLst/>
            </a:prstGeom>
            <a:noFill/>
          </p:spPr>
          <p:txBody>
            <a:bodyPr wrap="square" rtlCol="0">
              <a:spAutoFit/>
            </a:bodyPr>
            <a:lstStyle/>
            <a:p>
              <a:pPr defTabSz="342900">
                <a:lnSpc>
                  <a:spcPts val="1575"/>
                </a:lnSpc>
                <a:spcAft>
                  <a:spcPts val="450"/>
                </a:spcAft>
              </a:pPr>
              <a:r>
                <a:rPr lang="en-US" sz="2400" b="1" dirty="0">
                  <a:solidFill>
                    <a:srgbClr val="69BE28"/>
                  </a:solidFill>
                  <a:latin typeface="Calibri"/>
                </a:rPr>
                <a:t>3</a:t>
              </a:r>
            </a:p>
          </p:txBody>
        </p:sp>
      </p:grpSp>
    </p:spTree>
    <p:extLst>
      <p:ext uri="{BB962C8B-B14F-4D97-AF65-F5344CB8AC3E}">
        <p14:creationId xmlns:p14="http://schemas.microsoft.com/office/powerpoint/2010/main" val="3989077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2B4AF7-31BC-4284-907E-3A67882E9D50}"/>
              </a:ext>
            </a:extLst>
          </p:cNvPr>
          <p:cNvSpPr>
            <a:spLocks noGrp="1"/>
          </p:cNvSpPr>
          <p:nvPr>
            <p:ph sz="quarter" idx="12"/>
          </p:nvPr>
        </p:nvSpPr>
        <p:spPr/>
        <p:txBody>
          <a:bodyPr>
            <a:normAutofit lnSpcReduction="10000"/>
          </a:bodyPr>
          <a:lstStyle/>
          <a:p>
            <a:r>
              <a:rPr lang="en-US" dirty="0"/>
              <a:t>Detailed instructions are available on HR4U colleague portal – </a:t>
            </a:r>
            <a:r>
              <a:rPr lang="en-US" dirty="0">
                <a:hlinkClick r:id="rId3"/>
              </a:rPr>
              <a:t>https://hr4u.trinity-health.org</a:t>
            </a:r>
            <a:endParaRPr lang="en-US" dirty="0"/>
          </a:p>
          <a:p>
            <a:r>
              <a:rPr lang="en-US" dirty="0"/>
              <a:t>Visit the TPA’s website (i.e., Aetna/Blue Cross Blue Shield of Michigan/etc.) or contact TPA’s customer service team</a:t>
            </a:r>
          </a:p>
          <a:p>
            <a:r>
              <a:rPr lang="en-US" dirty="0"/>
              <a:t>In-network providers will be designated as Tier 1 or Tier 2. Other providers are considered Tier 3 (out-of-network)</a:t>
            </a:r>
          </a:p>
          <a:p>
            <a:pPr lvl="1"/>
            <a:r>
              <a:rPr lang="en-US" sz="2000" dirty="0"/>
              <a:t>Note: Mayo Clinic is considered a Tier 3 provider.</a:t>
            </a:r>
          </a:p>
          <a:p>
            <a:r>
              <a:rPr lang="en-US" dirty="0"/>
              <a:t>Cancer Treatment Centers of America and affiliated hospitals are not covered providers under any Tier.</a:t>
            </a:r>
          </a:p>
          <a:p>
            <a:pPr marL="344488" lvl="1" indent="0">
              <a:buNone/>
            </a:pPr>
            <a:endParaRPr lang="en-US" dirty="0"/>
          </a:p>
        </p:txBody>
      </p:sp>
      <p:sp>
        <p:nvSpPr>
          <p:cNvPr id="3" name="Title 2">
            <a:extLst>
              <a:ext uri="{FF2B5EF4-FFF2-40B4-BE49-F238E27FC236}">
                <a16:creationId xmlns:a16="http://schemas.microsoft.com/office/drawing/2014/main" id="{5B9BA37F-8388-48EC-B809-76471F06D307}"/>
              </a:ext>
            </a:extLst>
          </p:cNvPr>
          <p:cNvSpPr>
            <a:spLocks noGrp="1"/>
          </p:cNvSpPr>
          <p:nvPr>
            <p:ph type="title"/>
          </p:nvPr>
        </p:nvSpPr>
        <p:spPr/>
        <p:txBody>
          <a:bodyPr/>
          <a:lstStyle/>
          <a:p>
            <a:r>
              <a:rPr lang="en-US" dirty="0"/>
              <a:t>How to search for providers</a:t>
            </a:r>
          </a:p>
        </p:txBody>
      </p:sp>
      <p:sp>
        <p:nvSpPr>
          <p:cNvPr id="4" name="Footer Placeholder 3">
            <a:extLst>
              <a:ext uri="{FF2B5EF4-FFF2-40B4-BE49-F238E27FC236}">
                <a16:creationId xmlns:a16="http://schemas.microsoft.com/office/drawing/2014/main" id="{A9C2E87A-65CD-41C1-AEE3-3AE3207CCEA3}"/>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3B436C84-01A9-4381-B644-E051D9B055EE}"/>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3107781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464D3E-0409-468A-9A9D-2F55BEB62BE8}"/>
              </a:ext>
            </a:extLst>
          </p:cNvPr>
          <p:cNvSpPr>
            <a:spLocks noGrp="1"/>
          </p:cNvSpPr>
          <p:nvPr>
            <p:ph sz="quarter" idx="12"/>
          </p:nvPr>
        </p:nvSpPr>
        <p:spPr>
          <a:xfrm>
            <a:off x="393408" y="1243948"/>
            <a:ext cx="8236688" cy="3601521"/>
          </a:xfrm>
        </p:spPr>
        <p:txBody>
          <a:bodyPr>
            <a:normAutofit/>
          </a:bodyPr>
          <a:lstStyle/>
          <a:p>
            <a:r>
              <a:rPr lang="en-US" dirty="0"/>
              <a:t>Includes local physicians and health care providers that have partnered with Trinity Health’s Regional Health Ministries to deliver services </a:t>
            </a:r>
          </a:p>
          <a:p>
            <a:r>
              <a:rPr lang="en-US" dirty="0"/>
              <a:t>Focused on helping you access the right care, at the right time, in the right setting</a:t>
            </a:r>
          </a:p>
          <a:p>
            <a:r>
              <a:rPr lang="en-US" dirty="0"/>
              <a:t>All providers are part of the Tier 1 network, so you pay the lowest deductibles, copays, etc.</a:t>
            </a:r>
          </a:p>
        </p:txBody>
      </p:sp>
      <p:sp>
        <p:nvSpPr>
          <p:cNvPr id="3" name="Title 2">
            <a:extLst>
              <a:ext uri="{FF2B5EF4-FFF2-40B4-BE49-F238E27FC236}">
                <a16:creationId xmlns:a16="http://schemas.microsoft.com/office/drawing/2014/main" id="{7613BF66-75CE-40D6-BB36-B3B0CDA8E95F}"/>
              </a:ext>
            </a:extLst>
          </p:cNvPr>
          <p:cNvSpPr>
            <a:spLocks noGrp="1"/>
          </p:cNvSpPr>
          <p:nvPr>
            <p:ph type="title"/>
          </p:nvPr>
        </p:nvSpPr>
        <p:spPr/>
        <p:txBody>
          <a:bodyPr/>
          <a:lstStyle/>
          <a:p>
            <a:r>
              <a:rPr lang="en-US" dirty="0"/>
              <a:t>Clinically Integrated Network provides access to high-quality and cost-efficient care</a:t>
            </a:r>
          </a:p>
        </p:txBody>
      </p:sp>
      <p:sp>
        <p:nvSpPr>
          <p:cNvPr id="4" name="Footer Placeholder 3">
            <a:extLst>
              <a:ext uri="{FF2B5EF4-FFF2-40B4-BE49-F238E27FC236}">
                <a16:creationId xmlns:a16="http://schemas.microsoft.com/office/drawing/2014/main" id="{1317E0F0-1666-4E99-A663-B55973CF5626}"/>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B3143D31-4C4C-4309-AD8F-FE060C79CC0E}"/>
              </a:ext>
            </a:extLst>
          </p:cNvPr>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136313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7FE218-BAE9-4527-BB38-D00649293F0F}"/>
              </a:ext>
            </a:extLst>
          </p:cNvPr>
          <p:cNvSpPr>
            <a:spLocks noGrp="1"/>
          </p:cNvSpPr>
          <p:nvPr>
            <p:ph type="title"/>
          </p:nvPr>
        </p:nvSpPr>
        <p:spPr/>
        <p:txBody>
          <a:bodyPr/>
          <a:lstStyle/>
          <a:p>
            <a:r>
              <a:rPr lang="en-US" sz="2400" dirty="0"/>
              <a:t>You and Trinity Health share medical and pharmacy costs </a:t>
            </a:r>
          </a:p>
        </p:txBody>
      </p:sp>
      <p:sp>
        <p:nvSpPr>
          <p:cNvPr id="4" name="Footer Placeholder 3">
            <a:extLst>
              <a:ext uri="{FF2B5EF4-FFF2-40B4-BE49-F238E27FC236}">
                <a16:creationId xmlns:a16="http://schemas.microsoft.com/office/drawing/2014/main" id="{595FA476-F73D-4501-ADE1-67E654685EBD}"/>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44BC4CE0-BC54-4253-99F2-AEBA8E3A07D1}"/>
              </a:ext>
            </a:extLst>
          </p:cNvPr>
          <p:cNvSpPr>
            <a:spLocks noGrp="1"/>
          </p:cNvSpPr>
          <p:nvPr>
            <p:ph type="sldNum" sz="quarter" idx="4"/>
          </p:nvPr>
        </p:nvSpPr>
        <p:spPr/>
        <p:txBody>
          <a:bodyPr/>
          <a:lstStyle/>
          <a:p>
            <a:fld id="{489F9553-C816-6842-8939-EE75ECF7EB2B}" type="slidenum">
              <a:rPr lang="en-US" smtClean="0"/>
              <a:pPr/>
              <a:t>8</a:t>
            </a:fld>
            <a:endParaRPr lang="en-US" dirty="0"/>
          </a:p>
        </p:txBody>
      </p:sp>
      <p:pic>
        <p:nvPicPr>
          <p:cNvPr id="8" name="Content Placeholder 7">
            <a:extLst>
              <a:ext uri="{FF2B5EF4-FFF2-40B4-BE49-F238E27FC236}">
                <a16:creationId xmlns:a16="http://schemas.microsoft.com/office/drawing/2014/main" id="{A3BF1AD7-ADA9-4FE4-B755-8135294F4D63}"/>
              </a:ext>
            </a:extLst>
          </p:cNvPr>
          <p:cNvPicPr>
            <a:picLocks noGrp="1" noChangeAspect="1"/>
          </p:cNvPicPr>
          <p:nvPr>
            <p:ph sz="quarter" idx="12"/>
          </p:nvPr>
        </p:nvPicPr>
        <p:blipFill>
          <a:blip r:embed="rId3"/>
          <a:stretch>
            <a:fillRect/>
          </a:stretch>
        </p:blipFill>
        <p:spPr>
          <a:xfrm>
            <a:off x="520992" y="831993"/>
            <a:ext cx="7905414" cy="3837543"/>
          </a:xfrm>
        </p:spPr>
      </p:pic>
    </p:spTree>
    <p:extLst>
      <p:ext uri="{BB962C8B-B14F-4D97-AF65-F5344CB8AC3E}">
        <p14:creationId xmlns:p14="http://schemas.microsoft.com/office/powerpoint/2010/main" val="421679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21C374-1BCB-4B1B-BC9D-15FA7AD33B0C}"/>
              </a:ext>
            </a:extLst>
          </p:cNvPr>
          <p:cNvSpPr>
            <a:spLocks noGrp="1"/>
          </p:cNvSpPr>
          <p:nvPr>
            <p:ph sz="quarter" idx="12"/>
          </p:nvPr>
        </p:nvSpPr>
        <p:spPr/>
        <p:txBody>
          <a:bodyPr>
            <a:normAutofit fontScale="92500" lnSpcReduction="20000"/>
          </a:bodyPr>
          <a:lstStyle/>
          <a:p>
            <a:r>
              <a:rPr lang="en-US" b="1" dirty="0"/>
              <a:t>Premium: </a:t>
            </a:r>
            <a:r>
              <a:rPr lang="en-US" dirty="0"/>
              <a:t>amount paid for your medical plan. This is a shared cost.</a:t>
            </a:r>
          </a:p>
          <a:p>
            <a:r>
              <a:rPr lang="en-US" b="1" dirty="0"/>
              <a:t>Deductible: </a:t>
            </a:r>
            <a:r>
              <a:rPr lang="en-US" dirty="0"/>
              <a:t>amount you pay for covered health care services before your medical plan starts to pay</a:t>
            </a:r>
          </a:p>
          <a:p>
            <a:r>
              <a:rPr lang="en-US" b="1" dirty="0"/>
              <a:t>Coinsurance: </a:t>
            </a:r>
            <a:r>
              <a:rPr lang="en-US" dirty="0"/>
              <a:t>percentage of costs of a covered health care service you pay after you've paid your deductible</a:t>
            </a:r>
          </a:p>
          <a:p>
            <a:r>
              <a:rPr lang="en-US" b="1" dirty="0"/>
              <a:t>Copay: </a:t>
            </a:r>
            <a:r>
              <a:rPr lang="en-US" dirty="0"/>
              <a:t>a fixed amount you pay for a covered health care service</a:t>
            </a:r>
          </a:p>
          <a:p>
            <a:r>
              <a:rPr lang="en-US" b="1" dirty="0"/>
              <a:t>Out-of-Pocket Maximum: </a:t>
            </a:r>
            <a:r>
              <a:rPr lang="en-US" dirty="0"/>
              <a:t>the most you pay during a plan year before your medical plan starts to pay 100 percent for covered health benefits</a:t>
            </a:r>
          </a:p>
        </p:txBody>
      </p:sp>
      <p:sp>
        <p:nvSpPr>
          <p:cNvPr id="3" name="Title 2">
            <a:extLst>
              <a:ext uri="{FF2B5EF4-FFF2-40B4-BE49-F238E27FC236}">
                <a16:creationId xmlns:a16="http://schemas.microsoft.com/office/drawing/2014/main" id="{621000E3-0069-4F94-941E-7CC92E1050CE}"/>
              </a:ext>
            </a:extLst>
          </p:cNvPr>
          <p:cNvSpPr>
            <a:spLocks noGrp="1"/>
          </p:cNvSpPr>
          <p:nvPr>
            <p:ph type="title"/>
          </p:nvPr>
        </p:nvSpPr>
        <p:spPr/>
        <p:txBody>
          <a:bodyPr/>
          <a:lstStyle/>
          <a:p>
            <a:r>
              <a:rPr lang="en-US" dirty="0"/>
              <a:t>Key terms to know</a:t>
            </a:r>
          </a:p>
        </p:txBody>
      </p:sp>
      <p:sp>
        <p:nvSpPr>
          <p:cNvPr id="4" name="Footer Placeholder 3">
            <a:extLst>
              <a:ext uri="{FF2B5EF4-FFF2-40B4-BE49-F238E27FC236}">
                <a16:creationId xmlns:a16="http://schemas.microsoft.com/office/drawing/2014/main" id="{16C9C5E4-F244-4A5D-94D4-935F211A0529}"/>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A7F30679-8E85-4BD4-9C0F-BCC052B68379}"/>
              </a:ext>
            </a:extLst>
          </p:cNvPr>
          <p:cNvSpPr>
            <a:spLocks noGrp="1"/>
          </p:cNvSpPr>
          <p:nvPr>
            <p:ph type="sldNum" sz="quarter" idx="4"/>
          </p:nvPr>
        </p:nvSpPr>
        <p:spPr/>
        <p:txBody>
          <a:bodyPr/>
          <a:lstStyle/>
          <a:p>
            <a:fld id="{489F9553-C816-6842-8939-EE75ECF7EB2B}" type="slidenum">
              <a:rPr lang="en-US" smtClean="0"/>
              <a:pPr/>
              <a:t>9</a:t>
            </a:fld>
            <a:endParaRPr lang="en-US" dirty="0"/>
          </a:p>
        </p:txBody>
      </p:sp>
    </p:spTree>
    <p:extLst>
      <p:ext uri="{BB962C8B-B14F-4D97-AF65-F5344CB8AC3E}">
        <p14:creationId xmlns:p14="http://schemas.microsoft.com/office/powerpoint/2010/main" val="99479142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purl.org/dc/dcmitype/"/>
    <ds:schemaRef ds:uri="http://schemas.microsoft.com/office/2006/documentManagement/types"/>
    <ds:schemaRef ds:uri="http://schemas.microsoft.com/office/2006/metadata/properties"/>
    <ds:schemaRef ds:uri="http://schemas.microsoft.com/office/infopath/2007/PartnerControls"/>
    <ds:schemaRef ds:uri="http://purl.org/dc/terms/"/>
    <ds:schemaRef ds:uri="http://purl.org/dc/elements/1.1/"/>
    <ds:schemaRef ds:uri="http://www.w3.org/XML/1998/namespace"/>
    <ds:schemaRef ds:uri="http://schemas.openxmlformats.org/package/2006/metadata/core-properties"/>
    <ds:schemaRef ds:uri="4b91531d-a4f7-47e3-8687-1e7e838a3343"/>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14768</TotalTime>
  <Words>2622</Words>
  <Application>Microsoft Office PowerPoint</Application>
  <PresentationFormat>On-screen Show (16:9)</PresentationFormat>
  <Paragraphs>230</Paragraphs>
  <Slides>12</Slides>
  <Notes>12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Main Content Slide Layout</vt:lpstr>
      <vt:lpstr>1_Main Content Slide Layout</vt:lpstr>
      <vt:lpstr>Benefits Orientation</vt:lpstr>
      <vt:lpstr>Medical and Pharmacy Benefits: Part 1 - Clinically Integrated Networks -  Three Tiers of Medical Benefits -  Out-of-Pocket Medical Costs  </vt:lpstr>
      <vt:lpstr>Trinity Health benefits: medical plans</vt:lpstr>
      <vt:lpstr>Trinity Health benefits: medical plans</vt:lpstr>
      <vt:lpstr>Medical network tiers offer choice where to receive care</vt:lpstr>
      <vt:lpstr>How to search for providers</vt:lpstr>
      <vt:lpstr>Clinically Integrated Network provides access to high-quality and cost-efficient care</vt:lpstr>
      <vt:lpstr>You and Trinity Health share medical and pharmacy costs </vt:lpstr>
      <vt:lpstr>Key terms to know</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383</cp:revision>
  <cp:lastPrinted>2015-03-20T16:41:08Z</cp:lastPrinted>
  <dcterms:created xsi:type="dcterms:W3CDTF">2015-06-01T18:54:58Z</dcterms:created>
  <dcterms:modified xsi:type="dcterms:W3CDTF">2020-07-21T18:48:12Z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