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6/9/2020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6/9/2020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9</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422403379"/>
              </p:ext>
            </p:extLst>
          </p:nvPr>
        </p:nvGraphicFramePr>
        <p:xfrm>
          <a:off x="159834" y="810515"/>
          <a:ext cx="8824332" cy="4083759"/>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71688">
                <a:tc>
                  <a:txBody>
                    <a:bodyPr/>
                    <a:lstStyle/>
                    <a:p>
                      <a:r>
                        <a:rPr lang="en-US" sz="1000" kern="1200" dirty="0">
                          <a:solidFill>
                            <a:schemeClr val="tx1"/>
                          </a:solidFill>
                          <a:effectLst/>
                          <a:latin typeface="+mn-lt"/>
                          <a:ea typeface="+mn-ea"/>
                          <a:cs typeface="+mn-cs"/>
                        </a:rPr>
                        <a:t>Trinity Health has developed a COVID-19 projection model that combines data from the incident command daily statistics, county-level confirmed cases and other hospital specific data. This modeling supports the movement of supplies, bed capacity planning, efforts to re-open hospitals for elective procedures, and policy updates pertaining to COVID-19. </a:t>
                      </a:r>
                    </a:p>
                    <a:p>
                      <a:r>
                        <a:rPr lang="en-US" sz="1000" kern="1200" dirty="0">
                          <a:solidFill>
                            <a:schemeClr val="tx1"/>
                          </a:solidFill>
                          <a:effectLst/>
                          <a:latin typeface="+mn-lt"/>
                          <a:ea typeface="+mn-ea"/>
                          <a:cs typeface="+mn-cs"/>
                        </a:rPr>
                        <a:t>The Trinity Health COVID-19 Model assesses the rate of spread of the virus through Susceptible, Infected, and Removed (recovered and expired) populations accounting for social distancing efforts. It focuses on the next 30 days and is updated daily for monitoring disease spread and efforts in ensuring preparedness. </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lvl="0"/>
                      <a:r>
                        <a:rPr lang="en-US" sz="1000" b="1" i="0" kern="1200" dirty="0">
                          <a:solidFill>
                            <a:schemeClr val="tx1"/>
                          </a:solidFill>
                          <a:effectLst/>
                          <a:latin typeface="+mn-lt"/>
                          <a:ea typeface="+mn-ea"/>
                          <a:cs typeface="+mn-cs"/>
                        </a:rPr>
                        <a:t>Stress Management – Five Ways to Get Started</a:t>
                      </a:r>
                    </a:p>
                    <a:p>
                      <a:pPr marL="274320" marR="0" lvl="0" indent="-228600">
                        <a:lnSpc>
                          <a:spcPct val="100000"/>
                        </a:lnSpc>
                        <a:spcBef>
                          <a:spcPts val="0"/>
                        </a:spcBef>
                        <a:spcAft>
                          <a:spcPts val="0"/>
                        </a:spcAft>
                        <a:buFont typeface="+mj-lt"/>
                        <a:buAutoNum type="arabicPeriod"/>
                      </a:pPr>
                      <a:r>
                        <a:rPr lang="en-US" sz="1000" b="0" i="0" kern="1200" dirty="0">
                          <a:solidFill>
                            <a:schemeClr val="tx1"/>
                          </a:solidFill>
                          <a:effectLst/>
                          <a:latin typeface="+mn-lt"/>
                          <a:ea typeface="+mn-ea"/>
                          <a:cs typeface="+mn-cs"/>
                        </a:rPr>
                        <a:t>Breathe deeply. When you’re stressed, try taking deep, cleansing breaths. It helps you slow down.</a:t>
                      </a:r>
                    </a:p>
                    <a:p>
                      <a:pPr marL="274320" marR="0" lvl="0" indent="-228600">
                        <a:lnSpc>
                          <a:spcPct val="100000"/>
                        </a:lnSpc>
                        <a:spcBef>
                          <a:spcPts val="0"/>
                        </a:spcBef>
                        <a:spcAft>
                          <a:spcPts val="0"/>
                        </a:spcAft>
                        <a:buFont typeface="+mj-lt"/>
                        <a:buAutoNum type="arabicPeriod"/>
                      </a:pPr>
                      <a:r>
                        <a:rPr lang="en-US" sz="1000" b="0" i="0" kern="1200" dirty="0">
                          <a:solidFill>
                            <a:schemeClr val="tx1"/>
                          </a:solidFill>
                          <a:effectLst/>
                          <a:latin typeface="+mn-lt"/>
                          <a:ea typeface="+mn-ea"/>
                          <a:cs typeface="+mn-cs"/>
                        </a:rPr>
                        <a:t>Get social. Turn to someone who listens, understands or has ideas to help. Life’s stressors can feel a lot lighter with support from others.</a:t>
                      </a:r>
                    </a:p>
                    <a:p>
                      <a:pPr marL="274320" marR="0" lvl="0" indent="-228600">
                        <a:lnSpc>
                          <a:spcPct val="100000"/>
                        </a:lnSpc>
                        <a:spcBef>
                          <a:spcPts val="0"/>
                        </a:spcBef>
                        <a:spcAft>
                          <a:spcPts val="0"/>
                        </a:spcAft>
                        <a:buFont typeface="+mj-lt"/>
                        <a:buAutoNum type="arabicPeriod"/>
                      </a:pPr>
                      <a:r>
                        <a:rPr lang="en-US" sz="1000" b="0" i="0" kern="1200" dirty="0">
                          <a:solidFill>
                            <a:schemeClr val="tx1"/>
                          </a:solidFill>
                          <a:effectLst/>
                          <a:latin typeface="+mn-lt"/>
                          <a:ea typeface="+mn-ea"/>
                          <a:cs typeface="+mn-cs"/>
                        </a:rPr>
                        <a:t>Walk away. Take a break from a stressful situation with a five-minute walk to clear your head. Sounds simple, but it can work.</a:t>
                      </a:r>
                    </a:p>
                    <a:p>
                      <a:pPr marL="274320" marR="0" lvl="0" indent="-228600">
                        <a:lnSpc>
                          <a:spcPct val="100000"/>
                        </a:lnSpc>
                        <a:spcBef>
                          <a:spcPts val="0"/>
                        </a:spcBef>
                        <a:spcAft>
                          <a:spcPts val="0"/>
                        </a:spcAft>
                        <a:buFont typeface="+mj-lt"/>
                        <a:buAutoNum type="arabicPeriod"/>
                      </a:pPr>
                      <a:r>
                        <a:rPr lang="en-US" sz="1000" b="0" i="0" kern="1200" dirty="0">
                          <a:solidFill>
                            <a:schemeClr val="tx1"/>
                          </a:solidFill>
                          <a:effectLst/>
                          <a:latin typeface="+mn-lt"/>
                          <a:ea typeface="+mn-ea"/>
                          <a:cs typeface="+mn-cs"/>
                        </a:rPr>
                        <a:t>Write it down. Keep a pen and paper by your bed to write down your zooming thoughts when they keep you up at night. It can help you sleep.</a:t>
                      </a:r>
                    </a:p>
                    <a:p>
                      <a:pPr marL="274320" marR="0" lvl="0" indent="-228600">
                        <a:lnSpc>
                          <a:spcPct val="100000"/>
                        </a:lnSpc>
                        <a:spcBef>
                          <a:spcPts val="0"/>
                        </a:spcBef>
                        <a:spcAft>
                          <a:spcPts val="0"/>
                        </a:spcAft>
                        <a:buFont typeface="+mj-lt"/>
                        <a:buAutoNum type="arabicPeriod"/>
                      </a:pPr>
                      <a:r>
                        <a:rPr lang="en-US" sz="1000" b="0" i="0" kern="1200" dirty="0">
                          <a:solidFill>
                            <a:schemeClr val="tx1"/>
                          </a:solidFill>
                          <a:effectLst/>
                          <a:latin typeface="+mn-lt"/>
                          <a:ea typeface="+mn-ea"/>
                          <a:cs typeface="+mn-cs"/>
                        </a:rPr>
                        <a:t>Schedule worry time. When stress interferes with your life, try a 10-minute worry session. Then let the worries go for the rest of the day.</a:t>
                      </a:r>
                    </a:p>
                  </a:txBody>
                  <a:tcPr marL="7620" marR="7620" marT="76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2f9963b4-3c35-4578-b1ba-a166f880c2d2"/>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purl.org/dc/terms/"/>
    <ds:schemaRef ds:uri="http://purl.org/dc/dcmitype/"/>
    <ds:schemaRef ds:uri="e6ab4244-9723-42db-8dd8-af501f8ebc00"/>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23DC0009-3B2E-4CA2-B53E-8DA54B72B442}"/>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1881</TotalTime>
  <Words>350</Words>
  <Application>Microsoft Office PowerPoint</Application>
  <PresentationFormat>On-screen Show (16:9)</PresentationFormat>
  <Paragraphs>33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175</cp:revision>
  <cp:lastPrinted>2015-03-20T16:41:08Z</cp:lastPrinted>
  <dcterms:created xsi:type="dcterms:W3CDTF">2015-06-01T18:54:58Z</dcterms:created>
  <dcterms:modified xsi:type="dcterms:W3CDTF">2020-06-09T13:36:18Z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