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9/9/2020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9/9/2020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trinity.perkspot.com/login"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September 9,</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716809716"/>
              </p:ext>
            </p:extLst>
          </p:nvPr>
        </p:nvGraphicFramePr>
        <p:xfrm>
          <a:off x="110617" y="799108"/>
          <a:ext cx="8937521" cy="3340492"/>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pPr algn="l" fontAlgn="ctr"/>
                      <a:r>
                        <a:rPr lang="en-US" sz="1000" b="1" i="0" u="none" strike="noStrike" dirty="0" err="1">
                          <a:solidFill>
                            <a:srgbClr val="000000"/>
                          </a:solidFill>
                          <a:effectLst/>
                          <a:latin typeface="+mn-lt"/>
                        </a:rPr>
                        <a:t>PerkSpot</a:t>
                      </a:r>
                      <a:r>
                        <a:rPr lang="en-US" sz="1000" b="1" i="0" u="none" strike="noStrike" dirty="0">
                          <a:solidFill>
                            <a:srgbClr val="000000"/>
                          </a:solidFill>
                          <a:effectLst/>
                          <a:latin typeface="+mn-lt"/>
                        </a:rPr>
                        <a:t> Offers Child Care Services Discounts</a:t>
                      </a:r>
                      <a:endParaRPr lang="en-US" sz="1000" b="0" i="0" u="none" strike="noStrike" dirty="0">
                        <a:solidFill>
                          <a:srgbClr val="000000"/>
                        </a:solidFill>
                        <a:effectLst/>
                        <a:latin typeface="+mn-lt"/>
                      </a:endParaRPr>
                    </a:p>
                    <a:p>
                      <a:r>
                        <a:rPr lang="en-US" sz="1000" b="0" kern="1200" dirty="0" err="1">
                          <a:solidFill>
                            <a:schemeClr val="tx1"/>
                          </a:solidFill>
                          <a:effectLst/>
                          <a:latin typeface="+mn-lt"/>
                          <a:ea typeface="+mn-ea"/>
                          <a:cs typeface="+mn-cs"/>
                        </a:rPr>
                        <a:t>PerkSpot</a:t>
                      </a:r>
                      <a:r>
                        <a:rPr lang="en-US" sz="1000" b="0" kern="1200" dirty="0">
                          <a:solidFill>
                            <a:schemeClr val="tx1"/>
                          </a:solidFill>
                          <a:effectLst/>
                          <a:latin typeface="+mn-lt"/>
                          <a:ea typeface="+mn-ea"/>
                          <a:cs typeface="+mn-cs"/>
                        </a:rPr>
                        <a:t>, </a:t>
                      </a:r>
                      <a:r>
                        <a:rPr lang="en-US" sz="1000" kern="1200" dirty="0">
                          <a:solidFill>
                            <a:schemeClr val="tx1"/>
                          </a:solidFill>
                          <a:effectLst/>
                          <a:latin typeface="+mn-lt"/>
                          <a:ea typeface="+mn-ea"/>
                          <a:cs typeface="+mn-cs"/>
                        </a:rPr>
                        <a:t>Trinity Health’s discounts portal for colleagues, has added more local, regional and national discounts </a:t>
                      </a:r>
                      <a:r>
                        <a:rPr lang="en-US" sz="1000" u="none" kern="1200" dirty="0">
                          <a:solidFill>
                            <a:schemeClr val="tx1"/>
                          </a:solidFill>
                          <a:effectLst/>
                          <a:latin typeface="+mn-lt"/>
                          <a:ea typeface="+mn-ea"/>
                          <a:cs typeface="+mn-cs"/>
                        </a:rPr>
                        <a:t>for child care services (e.g. KinderCare, YMCA), tutoring services, educational resources and school supplies. </a:t>
                      </a:r>
                      <a:r>
                        <a:rPr lang="en-US" sz="1000" kern="1200" dirty="0">
                          <a:solidFill>
                            <a:schemeClr val="tx1"/>
                          </a:solidFill>
                          <a:effectLst/>
                          <a:latin typeface="+mn-lt"/>
                          <a:ea typeface="+mn-ea"/>
                          <a:cs typeface="+mn-cs"/>
                        </a:rPr>
                        <a:t>Browse available discounts by visiting the </a:t>
                      </a:r>
                      <a:r>
                        <a:rPr lang="en-US" sz="1000" kern="1200" dirty="0" err="1">
                          <a:solidFill>
                            <a:schemeClr val="tx1"/>
                          </a:solidFill>
                          <a:effectLst/>
                          <a:latin typeface="+mn-lt"/>
                          <a:ea typeface="+mn-ea"/>
                          <a:cs typeface="+mn-cs"/>
                        </a:rPr>
                        <a:t>PerkSpot</a:t>
                      </a:r>
                      <a:r>
                        <a:rPr lang="en-US" sz="1000" kern="1200" dirty="0">
                          <a:solidFill>
                            <a:schemeClr val="tx1"/>
                          </a:solidFill>
                          <a:effectLst/>
                          <a:latin typeface="+mn-lt"/>
                          <a:ea typeface="+mn-ea"/>
                          <a:cs typeface="+mn-cs"/>
                        </a:rPr>
                        <a:t> Discounts Portal at: </a:t>
                      </a:r>
                    </a:p>
                    <a:p>
                      <a:r>
                        <a:rPr lang="en-US" sz="1000" kern="1200" dirty="0">
                          <a:solidFill>
                            <a:schemeClr val="tx1"/>
                          </a:solidFill>
                          <a:effectLst/>
                          <a:latin typeface="+mn-lt"/>
                          <a:ea typeface="+mn-ea"/>
                          <a:cs typeface="+mn-cs"/>
                          <a:hlinkClick r:id="rId2"/>
                        </a:rPr>
                        <a:t>https://trinity.perkspot.com/login</a:t>
                      </a:r>
                      <a:r>
                        <a:rPr lang="en-US" sz="1000" kern="1200" dirty="0">
                          <a:solidFill>
                            <a:schemeClr val="tx1"/>
                          </a:solidFill>
                          <a:effectLst/>
                          <a:latin typeface="+mn-lt"/>
                          <a:ea typeface="+mn-ea"/>
                          <a:cs typeface="+mn-cs"/>
                        </a:rPr>
                        <a:t> </a:t>
                      </a:r>
                    </a:p>
                    <a:p>
                      <a:endParaRPr lang="en-US" sz="1000" kern="1200" dirty="0">
                        <a:solidFill>
                          <a:schemeClr val="tx1"/>
                        </a:solidFill>
                        <a:effectLst/>
                        <a:highlight>
                          <a:srgbClr val="FFFF00"/>
                        </a:highlight>
                        <a:latin typeface="+mn-lt"/>
                        <a:ea typeface="+mn-ea"/>
                        <a:cs typeface="+mn-cs"/>
                      </a:endParaRPr>
                    </a:p>
                  </a:txBody>
                  <a:tcPr marL="7620" marR="7620" marT="76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Be Alert When Something Doesn’t Seem Right </a:t>
                      </a:r>
                    </a:p>
                    <a:p>
                      <a:r>
                        <a:rPr lang="en-US" sz="1000" b="0" i="0" kern="1200" dirty="0">
                          <a:solidFill>
                            <a:schemeClr val="tx1"/>
                          </a:solidFill>
                          <a:effectLst/>
                          <a:latin typeface="+mn-lt"/>
                          <a:ea typeface="+mn-ea"/>
                          <a:cs typeface="+mn-cs"/>
                        </a:rPr>
                        <a:t>We must always be diligent in our awareness, in both the physical and mental areas of safety. Approaching any task in health care requires a clear mind, using critical thinking and always anticipating what could go wrong. Always be on alert to detect if something does not seem right and stop if it does not. It is a two-part process: First question it, second, speak up to correct or improve it. If it does not seem right, do not proceed. </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3D92450B-A8AE-45DB-B62E-191F149EF401}"/>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e6ab4244-9723-42db-8dd8-af501f8ebc00"/>
    <ds:schemaRef ds:uri="http://purl.org/dc/terms/"/>
    <ds:schemaRef ds:uri="http://purl.org/dc/elements/1.1/"/>
    <ds:schemaRef ds:uri="http://schemas.microsoft.com/office/2006/metadata/properties"/>
    <ds:schemaRef ds:uri="http://schemas.microsoft.com/office/infopath/2007/PartnerControls"/>
    <ds:schemaRef ds:uri="http://purl.org/dc/dcmitype/"/>
    <ds:schemaRef ds:uri="http://www.w3.org/XML/1998/namespace"/>
    <ds:schemaRef ds:uri="http://schemas.openxmlformats.org/package/2006/metadata/core-properties"/>
    <ds:schemaRef ds:uri="2f9963b4-3c35-4578-b1ba-a166f880c2d2"/>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4258</TotalTime>
  <Words>254</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427</cp:revision>
  <cp:lastPrinted>2015-03-20T16:41:08Z</cp:lastPrinted>
  <dcterms:created xsi:type="dcterms:W3CDTF">2015-06-01T18:54:58Z</dcterms:created>
  <dcterms:modified xsi:type="dcterms:W3CDTF">2020-09-09T14:13:50Z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