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rinity.perkspot.com/login"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18</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439715851"/>
              </p:ext>
            </p:extLst>
          </p:nvPr>
        </p:nvGraphicFramePr>
        <p:xfrm>
          <a:off x="159834" y="810515"/>
          <a:ext cx="8824332" cy="384834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Trinity Health Discount Program</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Trinity Health's </a:t>
                      </a:r>
                      <a:r>
                        <a:rPr lang="en-US" sz="1000" kern="1200" dirty="0" err="1">
                          <a:solidFill>
                            <a:schemeClr val="tx1"/>
                          </a:solidFill>
                          <a:effectLst/>
                          <a:latin typeface="+mn-lt"/>
                          <a:ea typeface="+mn-ea"/>
                          <a:cs typeface="+mn-cs"/>
                        </a:rPr>
                        <a:t>PerkSpot</a:t>
                      </a:r>
                      <a:r>
                        <a:rPr lang="en-US" sz="1000" kern="1200" dirty="0">
                          <a:solidFill>
                            <a:schemeClr val="tx1"/>
                          </a:solidFill>
                          <a:effectLst/>
                          <a:latin typeface="+mn-lt"/>
                          <a:ea typeface="+mn-ea"/>
                          <a:cs typeface="+mn-cs"/>
                        </a:rPr>
                        <a:t> program gives access to many discounts that can help ease some of the financial burden you may be experiencing as a result of COVID-19. Whether you’re seeking savings on groceries, a way to keep children entertained and educated or something else, visit the </a:t>
                      </a:r>
                      <a:r>
                        <a:rPr lang="en-US" sz="1000" u="none" kern="1200" dirty="0" err="1">
                          <a:solidFill>
                            <a:schemeClr val="tx1"/>
                          </a:solidFill>
                          <a:effectLst/>
                          <a:latin typeface="+mn-lt"/>
                          <a:ea typeface="+mn-ea"/>
                          <a:cs typeface="+mn-cs"/>
                        </a:rPr>
                        <a:t>PerkSpot</a:t>
                      </a:r>
                      <a:r>
                        <a:rPr lang="en-US" sz="1000" u="none" kern="1200" dirty="0">
                          <a:solidFill>
                            <a:schemeClr val="tx1"/>
                          </a:solidFill>
                          <a:effectLst/>
                          <a:latin typeface="+mn-lt"/>
                          <a:ea typeface="+mn-ea"/>
                          <a:cs typeface="+mn-cs"/>
                        </a:rPr>
                        <a:t> Discounts Portal</a:t>
                      </a:r>
                      <a:r>
                        <a:rPr lang="en-US" sz="1000" kern="1200" dirty="0">
                          <a:solidFill>
                            <a:schemeClr val="tx1"/>
                          </a:solidFill>
                          <a:effectLst/>
                          <a:latin typeface="+mn-lt"/>
                          <a:ea typeface="+mn-ea"/>
                          <a:cs typeface="+mn-cs"/>
                        </a:rPr>
                        <a:t> at </a:t>
                      </a:r>
                      <a:r>
                        <a:rPr lang="en-US" sz="1000" kern="1200" dirty="0">
                          <a:solidFill>
                            <a:schemeClr val="tx1"/>
                          </a:solidFill>
                          <a:effectLst/>
                          <a:latin typeface="+mn-lt"/>
                          <a:ea typeface="+mn-ea"/>
                          <a:cs typeface="+mn-cs"/>
                          <a:hlinkClick r:id="rId2"/>
                        </a:rPr>
                        <a:t>https://trinity.perkspot.com/login</a:t>
                      </a:r>
                      <a:r>
                        <a:rPr lang="en-US" sz="1000" kern="1200">
                          <a:solidFill>
                            <a:schemeClr val="tx1"/>
                          </a:solidFill>
                          <a:effectLst/>
                          <a:latin typeface="+mn-lt"/>
                          <a:ea typeface="+mn-ea"/>
                          <a:cs typeface="+mn-cs"/>
                        </a:rPr>
                        <a:t>. You </a:t>
                      </a:r>
                      <a:r>
                        <a:rPr lang="en-US" sz="1000" kern="1200" dirty="0">
                          <a:solidFill>
                            <a:schemeClr val="tx1"/>
                          </a:solidFill>
                          <a:effectLst/>
                          <a:latin typeface="+mn-lt"/>
                          <a:ea typeface="+mn-ea"/>
                          <a:cs typeface="+mn-cs"/>
                        </a:rPr>
                        <a:t>can browse through the tens of thousands of local and national discounts available to you.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Self-Care Related to Burnout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The COVID-19 pandemic has intensified the already present challenges of practicing medicine. At times, colleagues can find themselves grasping to still find meaning in their work and experiencing increasing fatigue, irritability, cynicism and desires to escape the demands of the day. Left unchecked, these symptoms can escalate and create physical and emotional consequences associated with burnout. If you are experiencing these symptoms, please reach out to </a:t>
                      </a:r>
                      <a:r>
                        <a:rPr lang="en-US" sz="1000" b="0" i="0" kern="1200" dirty="0" err="1">
                          <a:solidFill>
                            <a:schemeClr val="tx1"/>
                          </a:solidFill>
                          <a:effectLst/>
                          <a:latin typeface="+mn-lt"/>
                          <a:ea typeface="+mn-ea"/>
                          <a:cs typeface="+mn-cs"/>
                        </a:rPr>
                        <a:t>Carebridge</a:t>
                      </a:r>
                      <a:r>
                        <a:rPr lang="en-US" sz="1000" b="0" i="0" kern="1200" dirty="0">
                          <a:solidFill>
                            <a:schemeClr val="tx1"/>
                          </a:solidFill>
                          <a:effectLst/>
                          <a:latin typeface="+mn-lt"/>
                          <a:ea typeface="+mn-ea"/>
                          <a:cs typeface="+mn-cs"/>
                        </a:rPr>
                        <a:t>, </a:t>
                      </a:r>
                      <a:r>
                        <a:rPr lang="en-US" sz="1000" b="0" i="0" kern="1200" dirty="0" err="1">
                          <a:solidFill>
                            <a:schemeClr val="tx1"/>
                          </a:solidFill>
                          <a:effectLst/>
                          <a:latin typeface="+mn-lt"/>
                          <a:ea typeface="+mn-ea"/>
                          <a:cs typeface="+mn-cs"/>
                        </a:rPr>
                        <a:t>PeerRxMed</a:t>
                      </a:r>
                      <a:r>
                        <a:rPr lang="en-US" sz="1000" b="0" i="0" kern="1200" dirty="0">
                          <a:solidFill>
                            <a:schemeClr val="tx1"/>
                          </a:solidFill>
                          <a:effectLst/>
                          <a:latin typeface="+mn-lt"/>
                          <a:ea typeface="+mn-ea"/>
                          <a:cs typeface="+mn-cs"/>
                        </a:rPr>
                        <a:t> or the National Suicide Prevention Lifeline for support.</a:t>
                      </a:r>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547B0753-167F-44D6-81A4-100532527A79}"/>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1989</TotalTime>
  <Words>195</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197</cp:revision>
  <cp:lastPrinted>2015-03-20T16:41:08Z</cp:lastPrinted>
  <dcterms:created xsi:type="dcterms:W3CDTF">2015-06-01T18:54:58Z</dcterms:created>
  <dcterms:modified xsi:type="dcterms:W3CDTF">2020-06-18T13:53:53Z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