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8"/>
  </p:notesMasterIdLst>
  <p:handoutMasterIdLst>
    <p:handoutMasterId r:id="rId19"/>
  </p:handoutMasterIdLst>
  <p:sldIdLst>
    <p:sldId id="306" r:id="rId7"/>
    <p:sldId id="316" r:id="rId8"/>
    <p:sldId id="326" r:id="rId9"/>
    <p:sldId id="328" r:id="rId10"/>
    <p:sldId id="330" r:id="rId11"/>
    <p:sldId id="329" r:id="rId12"/>
    <p:sldId id="331" r:id="rId13"/>
    <p:sldId id="332" r:id="rId14"/>
    <p:sldId id="336" r:id="rId15"/>
    <p:sldId id="333" r:id="rId16"/>
    <p:sldId id="422" r:id="rId17"/>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4" clrIdx="0">
    <p:extLst>
      <p:ext uri="{19B8F6BF-5375-455C-9EA6-DF929625EA0E}">
        <p15:presenceInfo xmlns:p15="http://schemas.microsoft.com/office/powerpoint/2012/main" userId="S::tolasuz@trinity-health.org::13a69b62-492e-47ac-bdfa-d669fbf05bf3" providerId="AD"/>
      </p:ext>
    </p:extLst>
  </p:cmAuthor>
  <p:cmAuthor id="2" name="Brandi Bonney" initials="BB" lastIdx="2" clrIdx="1">
    <p:extLst>
      <p:ext uri="{19B8F6BF-5375-455C-9EA6-DF929625EA0E}">
        <p15:presenceInfo xmlns:p15="http://schemas.microsoft.com/office/powerpoint/2012/main" userId="S::Brandi.Bonney@trinity-health.org::0ec9ea29-772f-4ef7-8fa0-966b54ddb480" providerId="AD"/>
      </p:ext>
    </p:extLst>
  </p:cmAuthor>
  <p:cmAuthor id="3" name="Rebecca Trotter" initials="RT" lastIdx="22" clrIdx="2">
    <p:extLst>
      <p:ext uri="{19B8F6BF-5375-455C-9EA6-DF929625EA0E}">
        <p15:presenceInfo xmlns:p15="http://schemas.microsoft.com/office/powerpoint/2012/main" userId="S::rebecca@techworldinc.com::d797cea4-aa2b-4149-813d-723fb8cb5e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94221" autoAdjust="0"/>
  </p:normalViewPr>
  <p:slideViewPr>
    <p:cSldViewPr snapToGrid="0" snapToObjects="1" showGuides="1">
      <p:cViewPr varScale="1">
        <p:scale>
          <a:sx n="112" d="100"/>
          <a:sy n="112" d="100"/>
        </p:scale>
        <p:origin x="936" y="90"/>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7/27/2021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Duración aproximada = 4 minutos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En este episodio, daremos un vistazo a sus opciones para cobertura de seguro de vida y por muerte accidental y desmembramiento o, por sus siglas en inglés, AD&amp;D.</a:t>
            </a:r>
          </a:p>
          <a:p>
            <a:endParaRPr lang="en-US" dirty="0"/>
          </a:p>
          <a:p>
            <a:endParaRPr lang="en-US" dirty="0"/>
          </a:p>
          <a:p>
            <a:endParaRPr lang="en-US" dirty="0"/>
          </a:p>
          <a:p>
            <a:endParaRPr lang="en-US" dirty="0"/>
          </a:p>
          <a:p>
            <a:endParaRPr lang="en-US" dirty="0"/>
          </a:p>
          <a:p>
            <a:r>
              <a:rPr lang="es-US"/>
              <a:t>10 segundos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Como colega de Trinity Health elegible para beneficios, recibe cobertura de seguro de vida básico y AD&amp;D pagada por el empleador equivalente a una vez su salario de base anual. </a:t>
            </a:r>
          </a:p>
          <a:p>
            <a:endParaRPr lang="en-US" dirty="0"/>
          </a:p>
          <a:p>
            <a:r>
              <a:rPr lang="es-US" dirty="0"/>
              <a:t>No necesita inscribirse en esta cobertura. Quedará inscrito de forma automática, aunque quizás le convenga agregar un beneficiario al momento de la inscripción.</a:t>
            </a:r>
          </a:p>
          <a:p>
            <a:endParaRPr lang="en-US" dirty="0"/>
          </a:p>
          <a:p>
            <a:r>
              <a:rPr lang="es-US" dirty="0" err="1"/>
              <a:t>The</a:t>
            </a:r>
            <a:r>
              <a:rPr lang="es-US" dirty="0"/>
              <a:t> Hartford es la aseguradora de la póliza que brinda beneficios en virtud de los planes de seguro de vida y AD&amp;D de Trinity Health.</a:t>
            </a:r>
          </a:p>
          <a:p>
            <a:endParaRPr lang="en-US" dirty="0"/>
          </a:p>
          <a:p>
            <a:endParaRPr lang="en-US" dirty="0"/>
          </a:p>
          <a:p>
            <a:endParaRPr lang="en-US" dirty="0"/>
          </a:p>
          <a:p>
            <a:r>
              <a:rPr lang="es-US" dirty="0"/>
              <a:t>20 segundos</a:t>
            </a:r>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548874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US"/>
              <a:t>También tiene la opción de adquirir cobertura de seguro de vida complementaria y por AD&amp;D voluntaria para usted mismo.</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La cobertura por muerte accidental y desmembramiento paga </a:t>
            </a:r>
            <a:r>
              <a:rPr lang="es-US">
                <a:solidFill>
                  <a:srgbClr val="FF0000"/>
                </a:solidFill>
              </a:rPr>
              <a:t>un beneficio </a:t>
            </a:r>
            <a:r>
              <a:rPr lang="es-US"/>
              <a:t>si muere o sufre una lesión grave en un accidente, como un accidente automovilístico.</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La cobertura de seguro de vida complementaria y por AD&amp;D voluntaria está disponible en aumentos de entre una y ocho veces sus ingresos anuales.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El monto máximo de cobertura complementaria que puede adquirir no puede ser mayor de ocho veces sus ingresos anuales o un millón y medio de dólares.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40 segundos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2020592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También puede adquirir seguro de vida complementario para su cónyuge o adulto elegible e hijos </a:t>
            </a:r>
          </a:p>
          <a:p>
            <a:endParaRPr lang="en-US" dirty="0"/>
          </a:p>
          <a:p>
            <a:r>
              <a:rPr lang="es-US"/>
              <a:t>La cobertura de su cónyuge o adulto elegible está disponible en aumentos de 10 mil, 20 mil, 50 mil y 80 mil dólares.</a:t>
            </a:r>
          </a:p>
          <a:p>
            <a:endParaRPr lang="en-US" dirty="0"/>
          </a:p>
          <a:p>
            <a:r>
              <a:rPr lang="es-US"/>
              <a:t>Puede elegir cobertura para sus hijos en aumentos de cinco mil, 10 mil y 20 mil dólares. </a:t>
            </a:r>
          </a:p>
          <a:p>
            <a:endParaRPr lang="en-US" dirty="0"/>
          </a:p>
          <a:p>
            <a:r>
              <a:rPr lang="es-US"/>
              <a:t>Es importante que sepa que, si elige el seguro de vida complementario para sus hijos, este cubre a todos sus hijos elegibles por una única prima.  No debe eligir seguros de vida complementarios para sus hijos por separado para cada uno.</a:t>
            </a:r>
          </a:p>
          <a:p>
            <a:endParaRPr lang="en-US" dirty="0"/>
          </a:p>
          <a:p>
            <a:endParaRPr lang="en-US" dirty="0"/>
          </a:p>
          <a:p>
            <a:r>
              <a:rPr lang="es-US"/>
              <a:t>42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312031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Puede elegir cobertura de seguro de vida complementaria o por AD&amp;D voluntaria cuando se inscribe en beneficios como colega que recién se convierte en elegible para beneficios, experimenta determinados eventos que cambian su estado de vida o durante la inscripción abierta anual.</a:t>
            </a:r>
          </a:p>
          <a:p>
            <a:endParaRPr lang="en-US" dirty="0"/>
          </a:p>
          <a:p>
            <a:r>
              <a:rPr lang="es-US" dirty="0"/>
              <a:t> Puede elegir cobertura de seguro de vida complementaria para sus dependientes sin elegir cobertura para usted.</a:t>
            </a:r>
          </a:p>
          <a:p>
            <a:endParaRPr lang="en-US" dirty="0"/>
          </a:p>
          <a:p>
            <a:r>
              <a:rPr lang="es-US" dirty="0"/>
              <a:t>Tenga en cuenta que si tanto usted como su cónyuge o adulto elegible trabajan para Trinity Health, y quieren elegir un seguro complementario, se aplican algunas limitaciones. Revise su paquete para nuevos empleados para obtener información importante.</a:t>
            </a:r>
          </a:p>
          <a:p>
            <a:endParaRPr lang="en-US" dirty="0"/>
          </a:p>
          <a:p>
            <a:r>
              <a:rPr lang="es-US" dirty="0"/>
              <a:t>En determinados casos, se debe presentar una Solicitud de salud personal, también llamada Evidencia de asegurabilidad, que debe ser aprobada antes de que la cobertura entre en vigencia para usted o su cónyuge o adulto elegible. </a:t>
            </a:r>
          </a:p>
          <a:p>
            <a:endParaRPr lang="en-US" dirty="0"/>
          </a:p>
          <a:p>
            <a:endParaRPr lang="en-US" dirty="0"/>
          </a:p>
          <a:p>
            <a:r>
              <a:rPr lang="es-US" dirty="0"/>
              <a:t>35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282934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Otras cosas importantes que debe saber sobre la cobertura complementaria incluyen el hecho de que:</a:t>
            </a:r>
          </a:p>
          <a:p>
            <a:endParaRPr lang="en-US" dirty="0"/>
          </a:p>
          <a:p>
            <a:pPr marL="171450" indent="-171450">
              <a:buFont typeface="Arial" panose="020B0604020202020204" pitchFamily="34" charset="0"/>
              <a:buChar char="•"/>
            </a:pPr>
            <a:r>
              <a:rPr lang="es-US"/>
              <a:t>Los aportes de la prima se deducen de su cheque de pago después de deducir impuestos.</a:t>
            </a:r>
          </a:p>
          <a:p>
            <a:endParaRPr lang="en-US" dirty="0"/>
          </a:p>
          <a:p>
            <a:pPr marL="171450" indent="-171450">
              <a:buFont typeface="Arial" panose="020B0604020202020204" pitchFamily="34" charset="0"/>
              <a:buChar char="•"/>
            </a:pPr>
            <a:r>
              <a:rPr lang="es-US"/>
              <a:t>Los costos de la cobertura se basan en la edad de quien presenta la solicitud al 1.º de enero del año del plan en curso. Los costos se actualizarán si, por cumplir años, pasa a una nueva tarifa por rango de edad.  Los costos estarán disponibles cuando se inscriba en línea.</a:t>
            </a:r>
          </a:p>
          <a:p>
            <a:endParaRPr lang="en-US" dirty="0"/>
          </a:p>
          <a:p>
            <a:r>
              <a:rPr lang="es-US"/>
              <a:t>Tiene disponible información más detallada sobre la cobertura de seguro de vida complementaria y por AD&amp;D en el portal para colegas HR4U. </a:t>
            </a:r>
          </a:p>
          <a:p>
            <a:endParaRPr lang="en-US" dirty="0"/>
          </a:p>
          <a:p>
            <a:endParaRPr lang="en-US" dirty="0"/>
          </a:p>
          <a:p>
            <a:r>
              <a:rPr lang="es-US"/>
              <a:t>32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990309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Si se inscribe en la cobertura complementaria, tiene acceso a servicios de confección de testamento sin costo a través de </a:t>
            </a:r>
            <a:r>
              <a:rPr lang="es-US" dirty="0" err="1"/>
              <a:t>The</a:t>
            </a:r>
            <a:r>
              <a:rPr lang="es-US" dirty="0"/>
              <a:t> Hartford. </a:t>
            </a:r>
          </a:p>
          <a:p>
            <a:endParaRPr lang="en-US" dirty="0"/>
          </a:p>
          <a:p>
            <a:r>
              <a:rPr lang="es-US" dirty="0"/>
              <a:t>Para comenzar, acceda en línea a los servicios de testamento </a:t>
            </a:r>
            <a:r>
              <a:rPr lang="es-US" dirty="0" err="1"/>
              <a:t>EstateGuidance</a:t>
            </a:r>
            <a:r>
              <a:rPr lang="es-US" dirty="0"/>
              <a:t> de </a:t>
            </a:r>
            <a:r>
              <a:rPr lang="es-US" dirty="0" err="1"/>
              <a:t>The</a:t>
            </a:r>
            <a:r>
              <a:rPr lang="es-US" dirty="0"/>
              <a:t> Hartford e ingrese la identificación web de Trinity Health.</a:t>
            </a:r>
          </a:p>
          <a:p>
            <a:endParaRPr lang="en-US" dirty="0"/>
          </a:p>
          <a:p>
            <a:r>
              <a:rPr lang="es-US" dirty="0"/>
              <a:t>Para obtener información más detallada sobre los servicios de confección de testamento, visite el portal para colegas HR4U. </a:t>
            </a:r>
          </a:p>
          <a:p>
            <a:endParaRPr lang="en-US" dirty="0"/>
          </a:p>
          <a:p>
            <a:endParaRPr lang="en-US" dirty="0"/>
          </a:p>
          <a:p>
            <a:r>
              <a:rPr lang="es-US" dirty="0"/>
              <a:t>20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1891878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a:t>Ahora que ha revisado sus opciones de seguro de vida, lo alentamos a explorar todos los episodios de la serie de videos, para que pueda tomar una decisión informada sobre los beneficios que sean adecuados para usted y su familia. </a:t>
            </a:r>
          </a:p>
          <a:p>
            <a:endParaRPr lang="en-US" dirty="0"/>
          </a:p>
          <a:p>
            <a:endParaRPr lang="en-US" dirty="0"/>
          </a:p>
          <a:p>
            <a:endParaRPr lang="en-US" dirty="0"/>
          </a:p>
          <a:p>
            <a:endParaRPr lang="en-US" dirty="0"/>
          </a:p>
          <a:p>
            <a:r>
              <a:rPr lang="es-US"/>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9365859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7/27/2021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2192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a:xfrm>
            <a:off x="820612" y="3420830"/>
            <a:ext cx="3050947" cy="926494"/>
          </a:xfrm>
        </p:spPr>
        <p:txBody>
          <a:bodyPr/>
          <a:lstStyle/>
          <a:p>
            <a:pPr lvl="0"/>
            <a:endParaRPr lang="en-US" dirty="0"/>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a:xfrm>
            <a:off x="820611" y="2572022"/>
            <a:ext cx="6694614" cy="475705"/>
          </a:xfrm>
        </p:spPr>
        <p:txBody>
          <a:bodyPr>
            <a:noAutofit/>
          </a:bodyPr>
          <a:lstStyle/>
          <a:p>
            <a:r>
              <a:rPr lang="es-US" sz="2000"/>
              <a:t>Seguro de vida</a:t>
            </a:r>
          </a:p>
          <a:p>
            <a:r>
              <a:rPr lang="es-US" sz="2000"/>
              <a:t>Cobertura por muerte accidental y desmembramiento </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Autofit/>
          </a:bodyPr>
          <a:lstStyle/>
          <a:p>
            <a:pPr marL="0" indent="0">
              <a:buNone/>
            </a:pPr>
            <a:r>
              <a:rPr lang="es-US" sz="800" dirty="0"/>
              <a:t>La información que se proporciona en este resumen está diseñada para ayudarlo a comprender sus opciones de planes y programas de beneficios de bienestar de Trinity Health.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Health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buNone/>
            </a:pPr>
            <a:r>
              <a:rPr lang="es-US" sz="800" dirty="0"/>
              <a:t>Para ver descripciones resumidas de planes y certificados de cobertura, visite el </a:t>
            </a:r>
            <a:r>
              <a:rPr lang="es-US" sz="800" dirty="0">
                <a:highlight>
                  <a:srgbClr val="FFFF00"/>
                </a:highlight>
              </a:rPr>
              <a:t>portal para colegas HR4U en </a:t>
            </a:r>
            <a:r>
              <a:rPr lang="es-US" sz="800" dirty="0">
                <a:highlight>
                  <a:srgbClr val="FFFF00"/>
                </a:highlight>
                <a:hlinkClick r:id="rId3"/>
              </a:rPr>
              <a:t>https://hr4u.trinity-health.org</a:t>
            </a:r>
            <a:r>
              <a:rPr lang="es-US" sz="800"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Health Total Rewards Benefits &amp; Well-Being (Beneficios y bienestar de recompensas totales de Trinity Health), 20555 Victor Parkway, Livonia, MI 48152. No se le cobrará nada por las copias impresas.</a:t>
            </a:r>
          </a:p>
          <a:p>
            <a:pPr marL="0" indent="0">
              <a:buNone/>
            </a:pPr>
            <a:r>
              <a:rPr lang="es-US" sz="800" dirty="0"/>
              <a:t>Todos los planes de salud grupales de Trinity Health proporcionan coordinación de la atención, administración de la atención, revisión de la utilización y servicios de derivación para ayudar a administrar la atención médica que se proporciona a miembros cubiertos. Al inscribirse en un plan de salud grupal de Trinity Health,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Health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Health y los profesionales afiliados a los centros de Trinity Health participan en determinadas redes clínicamente integradas. Puede que una red clínicamente integrada se comunique con usted con respecto a su atención médica, lo que incluye personas de un centro o proveedor de Trinity Health que estén brindando servicios para la red clínicamente integrada o directamente para el plan de salud grupal. Las personas que trabajan en un centro o proveedor de Trinity Health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sz="800" dirty="0"/>
          </a:p>
          <a:p>
            <a:pPr marL="0" indent="0">
              <a:buNone/>
            </a:pPr>
            <a:endParaRPr lang="en-US" sz="800"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©2019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10</a:t>
            </a:fld>
            <a:endParaRPr lang="en-US"/>
          </a:p>
        </p:txBody>
      </p:sp>
    </p:spTree>
    <p:extLst>
      <p:ext uri="{BB962C8B-B14F-4D97-AF65-F5344CB8AC3E}">
        <p14:creationId xmlns:p14="http://schemas.microsoft.com/office/powerpoint/2010/main" val="231341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s-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a:p>
        </p:txBody>
      </p:sp>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a:xfrm>
            <a:off x="731676" y="852334"/>
            <a:ext cx="8412323" cy="1009604"/>
          </a:xfrm>
        </p:spPr>
        <p:txBody>
          <a:bodyPr/>
          <a:lstStyle/>
          <a:p>
            <a:r>
              <a:rPr lang="es-US" sz="2400" dirty="0"/>
              <a:t>Seguro de vida</a:t>
            </a:r>
            <a:br>
              <a:rPr lang="es-US" sz="2400" dirty="0"/>
            </a:br>
            <a:r>
              <a:rPr lang="es-US" sz="2400" dirty="0"/>
              <a:t>Cobertura por muerte accidental y desmembramiento </a:t>
            </a:r>
            <a:br>
              <a:rPr lang="es-US" sz="2400" dirty="0"/>
            </a:br>
            <a:endParaRPr lang="es-US" sz="2400" dirty="0"/>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BADFD3-14C1-44BA-B69C-ED425304CE4D}"/>
              </a:ext>
            </a:extLst>
          </p:cNvPr>
          <p:cNvSpPr>
            <a:spLocks noGrp="1"/>
          </p:cNvSpPr>
          <p:nvPr>
            <p:ph sz="half" idx="1"/>
          </p:nvPr>
        </p:nvSpPr>
        <p:spPr>
          <a:xfrm>
            <a:off x="400496" y="999056"/>
            <a:ext cx="5228778" cy="3394472"/>
          </a:xfrm>
        </p:spPr>
        <p:txBody>
          <a:bodyPr>
            <a:noAutofit/>
          </a:bodyPr>
          <a:lstStyle/>
          <a:p>
            <a:r>
              <a:rPr lang="es-US" sz="2000" dirty="0"/>
              <a:t>Los colegas elegibles para beneficios reciben cobertura de seguro de vida y por muerte accidental y desmembramiento (AD&amp;D) pagada por el empleador, equivalente a una vez el salario de </a:t>
            </a:r>
            <a:br>
              <a:rPr lang="es-US" sz="2000" dirty="0"/>
            </a:br>
            <a:r>
              <a:rPr lang="es-US" sz="2000" dirty="0"/>
              <a:t>base anual.</a:t>
            </a:r>
          </a:p>
          <a:p>
            <a:r>
              <a:rPr lang="es-US" sz="2000" dirty="0"/>
              <a:t>Inscripción automática </a:t>
            </a:r>
          </a:p>
          <a:p>
            <a:r>
              <a:rPr lang="es-US" sz="2000" dirty="0" err="1"/>
              <a:t>The</a:t>
            </a:r>
            <a:r>
              <a:rPr lang="es-US" sz="2000" dirty="0"/>
              <a:t> Hartford es el proveedor de seguros de vida de Trinity Health.</a:t>
            </a:r>
          </a:p>
        </p:txBody>
      </p:sp>
      <p:sp>
        <p:nvSpPr>
          <p:cNvPr id="4" name="Footer Placeholder 3">
            <a:extLst>
              <a:ext uri="{FF2B5EF4-FFF2-40B4-BE49-F238E27FC236}">
                <a16:creationId xmlns:a16="http://schemas.microsoft.com/office/drawing/2014/main" id="{7D9CF80D-4258-4DD9-988B-5EF5736A4A7B}"/>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7C6B029A-C976-4713-9E52-53AF7B35C3C6}"/>
              </a:ext>
            </a:extLst>
          </p:cNvPr>
          <p:cNvSpPr>
            <a:spLocks noGrp="1"/>
          </p:cNvSpPr>
          <p:nvPr>
            <p:ph type="sldNum" sz="quarter" idx="4"/>
          </p:nvPr>
        </p:nvSpPr>
        <p:spPr/>
        <p:txBody>
          <a:bodyPr/>
          <a:lstStyle/>
          <a:p>
            <a:fld id="{489F9553-C816-6842-8939-EE75ECF7EB2B}" type="slidenum">
              <a:rPr lang="en-US" smtClean="0"/>
              <a:pPr/>
              <a:t>3</a:t>
            </a:fld>
            <a:endParaRPr lang="en-US"/>
          </a:p>
        </p:txBody>
      </p:sp>
      <p:sp>
        <p:nvSpPr>
          <p:cNvPr id="6" name="Title 5">
            <a:extLst>
              <a:ext uri="{FF2B5EF4-FFF2-40B4-BE49-F238E27FC236}">
                <a16:creationId xmlns:a16="http://schemas.microsoft.com/office/drawing/2014/main" id="{BB535057-1F22-4D68-93B5-45A327C5518C}"/>
              </a:ext>
            </a:extLst>
          </p:cNvPr>
          <p:cNvSpPr>
            <a:spLocks noGrp="1"/>
          </p:cNvSpPr>
          <p:nvPr>
            <p:ph type="title"/>
          </p:nvPr>
        </p:nvSpPr>
        <p:spPr/>
        <p:txBody>
          <a:bodyPr/>
          <a:lstStyle/>
          <a:p>
            <a:r>
              <a:rPr lang="es-US"/>
              <a:t>Seguro de vida básico y AD&amp;D sin costo para usted</a:t>
            </a:r>
          </a:p>
        </p:txBody>
      </p:sp>
      <p:pic>
        <p:nvPicPr>
          <p:cNvPr id="10" name="Content Placeholder 9">
            <a:extLst>
              <a:ext uri="{FF2B5EF4-FFF2-40B4-BE49-F238E27FC236}">
                <a16:creationId xmlns:a16="http://schemas.microsoft.com/office/drawing/2014/main" id="{FE9360A4-5283-4321-B18F-AA47538F8469}"/>
              </a:ext>
            </a:extLst>
          </p:cNvPr>
          <p:cNvPicPr>
            <a:picLocks noGrp="1" noChangeAspect="1"/>
          </p:cNvPicPr>
          <p:nvPr>
            <p:ph sz="half" idx="2"/>
          </p:nvPr>
        </p:nvPicPr>
        <p:blipFill rotWithShape="1">
          <a:blip r:embed="rId3"/>
          <a:srcRect l="9767" r="22265"/>
          <a:stretch/>
        </p:blipFill>
        <p:spPr>
          <a:xfrm>
            <a:off x="5820124" y="1223599"/>
            <a:ext cx="2753268" cy="2696302"/>
          </a:xfrm>
        </p:spPr>
      </p:pic>
    </p:spTree>
    <p:extLst>
      <p:ext uri="{BB962C8B-B14F-4D97-AF65-F5344CB8AC3E}">
        <p14:creationId xmlns:p14="http://schemas.microsoft.com/office/powerpoint/2010/main" val="121718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4E908E-BEC0-4D16-9605-B76C73C33AE6}"/>
              </a:ext>
            </a:extLst>
          </p:cNvPr>
          <p:cNvSpPr>
            <a:spLocks noGrp="1"/>
          </p:cNvSpPr>
          <p:nvPr>
            <p:ph sz="quarter" idx="12"/>
          </p:nvPr>
        </p:nvSpPr>
        <p:spPr/>
        <p:txBody>
          <a:bodyPr>
            <a:normAutofit fontScale="92500"/>
          </a:bodyPr>
          <a:lstStyle/>
          <a:p>
            <a:r>
              <a:rPr lang="es-US" dirty="0"/>
              <a:t>Los aportes de la prima se deducen de su cheque de pago después de deducir impuestos.</a:t>
            </a:r>
          </a:p>
          <a:p>
            <a:r>
              <a:rPr lang="es-US" dirty="0"/>
              <a:t>La cobertura de AD&amp;D se paga si usted muere o sufre una lesión grave en un accidente.</a:t>
            </a:r>
          </a:p>
          <a:p>
            <a:r>
              <a:rPr lang="es-US" dirty="0"/>
              <a:t>Aumentos disponibles: entre una y ocho veces su salario de base anual, redondeado a la unidad de $1,000 más cercana.</a:t>
            </a:r>
          </a:p>
          <a:p>
            <a:r>
              <a:rPr lang="es-US" dirty="0"/>
              <a:t>El monto máximo de seguro de vida complementario que puede adquirir no puede ser mayor de ocho veces sus ingresos anuales o $1.5 millones.</a:t>
            </a:r>
          </a:p>
        </p:txBody>
      </p:sp>
      <p:sp>
        <p:nvSpPr>
          <p:cNvPr id="3" name="Title 2">
            <a:extLst>
              <a:ext uri="{FF2B5EF4-FFF2-40B4-BE49-F238E27FC236}">
                <a16:creationId xmlns:a16="http://schemas.microsoft.com/office/drawing/2014/main" id="{B7F4CCAB-85FA-4C64-A52A-EF1632093F4B}"/>
              </a:ext>
            </a:extLst>
          </p:cNvPr>
          <p:cNvSpPr>
            <a:spLocks noGrp="1"/>
          </p:cNvSpPr>
          <p:nvPr>
            <p:ph type="title"/>
          </p:nvPr>
        </p:nvSpPr>
        <p:spPr>
          <a:xfrm>
            <a:off x="242047" y="345640"/>
            <a:ext cx="8565777" cy="498656"/>
          </a:xfrm>
        </p:spPr>
        <p:txBody>
          <a:bodyPr/>
          <a:lstStyle/>
          <a:p>
            <a:r>
              <a:rPr lang="es-US" dirty="0"/>
              <a:t>La cobertura de seguro de vida complementaria y por AD&amp;D voluntaria es una cobertura que usted paga</a:t>
            </a:r>
          </a:p>
        </p:txBody>
      </p:sp>
      <p:sp>
        <p:nvSpPr>
          <p:cNvPr id="4" name="Footer Placeholder 3">
            <a:extLst>
              <a:ext uri="{FF2B5EF4-FFF2-40B4-BE49-F238E27FC236}">
                <a16:creationId xmlns:a16="http://schemas.microsoft.com/office/drawing/2014/main" id="{8C868EB0-41CA-442E-AFAB-E3455CD6D5C2}"/>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A1B7D989-8D10-4A50-B36D-04F5678652FD}"/>
              </a:ext>
            </a:extLst>
          </p:cNvPr>
          <p:cNvSpPr>
            <a:spLocks noGrp="1"/>
          </p:cNvSpPr>
          <p:nvPr>
            <p:ph type="sldNum" sz="quarter" idx="4"/>
          </p:nvPr>
        </p:nvSpPr>
        <p:spPr/>
        <p:txBody>
          <a:bodyPr/>
          <a:lstStyle/>
          <a:p>
            <a:fld id="{489F9553-C816-6842-8939-EE75ECF7EB2B}" type="slidenum">
              <a:rPr lang="en-US" smtClean="0"/>
              <a:pPr/>
              <a:t>4</a:t>
            </a:fld>
            <a:endParaRPr lang="en-US"/>
          </a:p>
        </p:txBody>
      </p:sp>
    </p:spTree>
    <p:extLst>
      <p:ext uri="{BB962C8B-B14F-4D97-AF65-F5344CB8AC3E}">
        <p14:creationId xmlns:p14="http://schemas.microsoft.com/office/powerpoint/2010/main" val="113801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2FD34F-2A76-4535-8826-3D7509ADA91B}"/>
              </a:ext>
            </a:extLst>
          </p:cNvPr>
          <p:cNvSpPr>
            <a:spLocks noGrp="1"/>
          </p:cNvSpPr>
          <p:nvPr>
            <p:ph type="body" idx="1"/>
          </p:nvPr>
        </p:nvSpPr>
        <p:spPr>
          <a:xfrm>
            <a:off x="400496" y="1336715"/>
            <a:ext cx="4040188" cy="479822"/>
          </a:xfrm>
        </p:spPr>
        <p:txBody>
          <a:bodyPr>
            <a:normAutofit lnSpcReduction="10000"/>
          </a:bodyPr>
          <a:lstStyle/>
          <a:p>
            <a:r>
              <a:rPr lang="es-US" dirty="0"/>
              <a:t>Cónyuge/adulto elegible</a:t>
            </a:r>
          </a:p>
        </p:txBody>
      </p:sp>
      <p:sp>
        <p:nvSpPr>
          <p:cNvPr id="3" name="Content Placeholder 2">
            <a:extLst>
              <a:ext uri="{FF2B5EF4-FFF2-40B4-BE49-F238E27FC236}">
                <a16:creationId xmlns:a16="http://schemas.microsoft.com/office/drawing/2014/main" id="{801FBD56-3C6E-4A34-AE41-05207EF8E28B}"/>
              </a:ext>
            </a:extLst>
          </p:cNvPr>
          <p:cNvSpPr>
            <a:spLocks noGrp="1"/>
          </p:cNvSpPr>
          <p:nvPr>
            <p:ph sz="half" idx="2"/>
          </p:nvPr>
        </p:nvSpPr>
        <p:spPr>
          <a:xfrm>
            <a:off x="400496" y="1816536"/>
            <a:ext cx="4040188" cy="2963466"/>
          </a:xfrm>
        </p:spPr>
        <p:txBody>
          <a:bodyPr/>
          <a:lstStyle/>
          <a:p>
            <a:pPr marL="0" indent="0">
              <a:buNone/>
            </a:pPr>
            <a:r>
              <a:rPr lang="es-US" dirty="0"/>
              <a:t>Aumentos disponibles:</a:t>
            </a:r>
          </a:p>
          <a:p>
            <a:r>
              <a:rPr lang="es-US" dirty="0"/>
              <a:t>$10,000</a:t>
            </a:r>
          </a:p>
          <a:p>
            <a:r>
              <a:rPr lang="es-US" dirty="0"/>
              <a:t>$20,000</a:t>
            </a:r>
          </a:p>
          <a:p>
            <a:r>
              <a:rPr lang="es-US" dirty="0"/>
              <a:t>$50,000</a:t>
            </a:r>
          </a:p>
          <a:p>
            <a:r>
              <a:rPr lang="es-US" dirty="0"/>
              <a:t>$80,000</a:t>
            </a:r>
          </a:p>
        </p:txBody>
      </p:sp>
      <p:sp>
        <p:nvSpPr>
          <p:cNvPr id="4" name="Text Placeholder 3">
            <a:extLst>
              <a:ext uri="{FF2B5EF4-FFF2-40B4-BE49-F238E27FC236}">
                <a16:creationId xmlns:a16="http://schemas.microsoft.com/office/drawing/2014/main" id="{D3BFC83A-89E4-432B-B692-2DE39B574348}"/>
              </a:ext>
            </a:extLst>
          </p:cNvPr>
          <p:cNvSpPr>
            <a:spLocks noGrp="1"/>
          </p:cNvSpPr>
          <p:nvPr>
            <p:ph type="body" sz="quarter" idx="3"/>
          </p:nvPr>
        </p:nvSpPr>
        <p:spPr>
          <a:xfrm>
            <a:off x="4588322" y="1336715"/>
            <a:ext cx="4041775" cy="479822"/>
          </a:xfrm>
        </p:spPr>
        <p:txBody>
          <a:bodyPr>
            <a:normAutofit lnSpcReduction="10000"/>
          </a:bodyPr>
          <a:lstStyle/>
          <a:p>
            <a:r>
              <a:rPr lang="es-US" dirty="0"/>
              <a:t>Hijos</a:t>
            </a:r>
          </a:p>
        </p:txBody>
      </p:sp>
      <p:sp>
        <p:nvSpPr>
          <p:cNvPr id="5" name="Content Placeholder 4">
            <a:extLst>
              <a:ext uri="{FF2B5EF4-FFF2-40B4-BE49-F238E27FC236}">
                <a16:creationId xmlns:a16="http://schemas.microsoft.com/office/drawing/2014/main" id="{DF29397A-F9BF-4B9D-9EE4-244F5E04845F}"/>
              </a:ext>
            </a:extLst>
          </p:cNvPr>
          <p:cNvSpPr>
            <a:spLocks noGrp="1"/>
          </p:cNvSpPr>
          <p:nvPr>
            <p:ph sz="quarter" idx="4"/>
          </p:nvPr>
        </p:nvSpPr>
        <p:spPr>
          <a:xfrm>
            <a:off x="4588322" y="1816536"/>
            <a:ext cx="4041775" cy="2963466"/>
          </a:xfrm>
        </p:spPr>
        <p:txBody>
          <a:bodyPr>
            <a:normAutofit fontScale="92500" lnSpcReduction="20000"/>
          </a:bodyPr>
          <a:lstStyle/>
          <a:p>
            <a:pPr marL="0" indent="0">
              <a:buNone/>
            </a:pPr>
            <a:r>
              <a:rPr lang="es-US" dirty="0"/>
              <a:t>Aumentos disponibles:</a:t>
            </a:r>
          </a:p>
          <a:p>
            <a:r>
              <a:rPr lang="es-US" dirty="0"/>
              <a:t>$5,000</a:t>
            </a:r>
          </a:p>
          <a:p>
            <a:r>
              <a:rPr lang="es-US" dirty="0"/>
              <a:t>$10,000</a:t>
            </a:r>
          </a:p>
          <a:p>
            <a:r>
              <a:rPr lang="es-US" dirty="0"/>
              <a:t>$20,000</a:t>
            </a:r>
          </a:p>
          <a:p>
            <a:endParaRPr lang="en-US" dirty="0"/>
          </a:p>
          <a:p>
            <a:r>
              <a:rPr lang="es-US" dirty="0"/>
              <a:t>Nota: Todos los hijos elegibles tienen cobertura por una única prima.</a:t>
            </a:r>
          </a:p>
          <a:p>
            <a:endParaRPr lang="en-US" dirty="0"/>
          </a:p>
        </p:txBody>
      </p:sp>
      <p:sp>
        <p:nvSpPr>
          <p:cNvPr id="6" name="Footer Placeholder 5">
            <a:extLst>
              <a:ext uri="{FF2B5EF4-FFF2-40B4-BE49-F238E27FC236}">
                <a16:creationId xmlns:a16="http://schemas.microsoft.com/office/drawing/2014/main" id="{76079B6F-0C5C-4539-B410-33BAEAE1D8CE}"/>
              </a:ext>
            </a:extLst>
          </p:cNvPr>
          <p:cNvSpPr>
            <a:spLocks noGrp="1"/>
          </p:cNvSpPr>
          <p:nvPr>
            <p:ph type="ftr" sz="quarter" idx="10"/>
          </p:nvPr>
        </p:nvSpPr>
        <p:spPr/>
        <p:txBody>
          <a:bodyPr/>
          <a:lstStyle/>
          <a:p>
            <a:r>
              <a:rPr lang="es-US" dirty="0"/>
              <a:t>©2020 Trinity Health</a:t>
            </a:r>
          </a:p>
        </p:txBody>
      </p:sp>
      <p:sp>
        <p:nvSpPr>
          <p:cNvPr id="7" name="Slide Number Placeholder 6">
            <a:extLst>
              <a:ext uri="{FF2B5EF4-FFF2-40B4-BE49-F238E27FC236}">
                <a16:creationId xmlns:a16="http://schemas.microsoft.com/office/drawing/2014/main" id="{EE8ED32A-5C7C-4F58-B29D-731BE2D2C71D}"/>
              </a:ext>
            </a:extLst>
          </p:cNvPr>
          <p:cNvSpPr>
            <a:spLocks noGrp="1"/>
          </p:cNvSpPr>
          <p:nvPr>
            <p:ph type="sldNum" sz="quarter" idx="11"/>
          </p:nvPr>
        </p:nvSpPr>
        <p:spPr/>
        <p:txBody>
          <a:bodyPr/>
          <a:lstStyle/>
          <a:p>
            <a:fld id="{489F9553-C816-6842-8939-EE75ECF7EB2B}" type="slidenum">
              <a:rPr lang="en-US" smtClean="0"/>
              <a:pPr/>
              <a:t>5</a:t>
            </a:fld>
            <a:endParaRPr lang="en-US"/>
          </a:p>
        </p:txBody>
      </p:sp>
      <p:sp>
        <p:nvSpPr>
          <p:cNvPr id="8" name="Title 7">
            <a:extLst>
              <a:ext uri="{FF2B5EF4-FFF2-40B4-BE49-F238E27FC236}">
                <a16:creationId xmlns:a16="http://schemas.microsoft.com/office/drawing/2014/main" id="{F814FCE7-DECE-41B9-BF86-F83BE5423069}"/>
              </a:ext>
            </a:extLst>
          </p:cNvPr>
          <p:cNvSpPr>
            <a:spLocks noGrp="1"/>
          </p:cNvSpPr>
          <p:nvPr>
            <p:ph type="title"/>
          </p:nvPr>
        </p:nvSpPr>
        <p:spPr>
          <a:xfrm>
            <a:off x="393408" y="545664"/>
            <a:ext cx="8229600" cy="498656"/>
          </a:xfrm>
        </p:spPr>
        <p:txBody>
          <a:bodyPr/>
          <a:lstStyle/>
          <a:p>
            <a:r>
              <a:rPr lang="es-US" sz="2400" dirty="0"/>
              <a:t>También puede adquirir seguro de vida complementario para su cónyuge/adulto elegible e hijos</a:t>
            </a:r>
          </a:p>
        </p:txBody>
      </p:sp>
    </p:spTree>
    <p:extLst>
      <p:ext uri="{BB962C8B-B14F-4D97-AF65-F5344CB8AC3E}">
        <p14:creationId xmlns:p14="http://schemas.microsoft.com/office/powerpoint/2010/main" val="86985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52FDC4-6A30-4F75-A0B6-796EE74C2316}"/>
              </a:ext>
            </a:extLst>
          </p:cNvPr>
          <p:cNvSpPr>
            <a:spLocks noGrp="1"/>
          </p:cNvSpPr>
          <p:nvPr>
            <p:ph sz="quarter" idx="12"/>
          </p:nvPr>
        </p:nvSpPr>
        <p:spPr>
          <a:xfrm>
            <a:off x="393407" y="999054"/>
            <a:ext cx="8436267" cy="3601521"/>
          </a:xfrm>
        </p:spPr>
        <p:txBody>
          <a:bodyPr>
            <a:noAutofit/>
          </a:bodyPr>
          <a:lstStyle/>
          <a:p>
            <a:r>
              <a:rPr lang="es-US" sz="1800" dirty="0"/>
              <a:t>Elija cobertura de seguro de vida complementaria o por AD&amp;D </a:t>
            </a:r>
            <a:br>
              <a:rPr lang="es-US" sz="1800" dirty="0"/>
            </a:br>
            <a:r>
              <a:rPr lang="es-US" sz="1800" dirty="0"/>
              <a:t>voluntaria cuando: </a:t>
            </a:r>
          </a:p>
          <a:p>
            <a:pPr lvl="1"/>
            <a:r>
              <a:rPr lang="es-US" sz="1600" dirty="0"/>
              <a:t>se inscriba en beneficios como colega que recién se convierte en elegible </a:t>
            </a:r>
            <a:br>
              <a:rPr lang="es-US" sz="1600" dirty="0"/>
            </a:br>
            <a:r>
              <a:rPr lang="es-US" sz="1600" dirty="0"/>
              <a:t>para beneficios</a:t>
            </a:r>
          </a:p>
          <a:p>
            <a:pPr lvl="1"/>
            <a:r>
              <a:rPr lang="es-US" sz="1600" dirty="0"/>
              <a:t>experimente determinados eventos que cambian su estado de vida o</a:t>
            </a:r>
          </a:p>
          <a:p>
            <a:pPr lvl="1"/>
            <a:r>
              <a:rPr lang="es-US" sz="1600" dirty="0"/>
              <a:t>durante la inscripción abierta anual.</a:t>
            </a:r>
          </a:p>
          <a:p>
            <a:r>
              <a:rPr lang="es-US" sz="1800" dirty="0"/>
              <a:t>Puede elegir cobertura para dependientes sin elegir cobertura para usted.</a:t>
            </a:r>
          </a:p>
          <a:p>
            <a:r>
              <a:rPr lang="es-US" sz="1800" dirty="0"/>
              <a:t>Si tanto usted como su cónyuge/adulto elegible trabajan para Trinity Health, se aplican determinadas limitaciones. Consulte el paquete para nuevos empleados para obtener los detalles.</a:t>
            </a:r>
          </a:p>
          <a:p>
            <a:r>
              <a:rPr lang="es-US" sz="1800" dirty="0"/>
              <a:t>En algunos casos, se podría requerir una Solicitud de salud personal.</a:t>
            </a:r>
          </a:p>
          <a:p>
            <a:endParaRPr lang="en-US" sz="1800" dirty="0"/>
          </a:p>
          <a:p>
            <a:endParaRPr lang="en-US" sz="1800" dirty="0"/>
          </a:p>
        </p:txBody>
      </p:sp>
      <p:sp>
        <p:nvSpPr>
          <p:cNvPr id="3" name="Title 2">
            <a:extLst>
              <a:ext uri="{FF2B5EF4-FFF2-40B4-BE49-F238E27FC236}">
                <a16:creationId xmlns:a16="http://schemas.microsoft.com/office/drawing/2014/main" id="{BAA5B690-BADD-4564-8BAB-58D221B1656E}"/>
              </a:ext>
            </a:extLst>
          </p:cNvPr>
          <p:cNvSpPr>
            <a:spLocks noGrp="1"/>
          </p:cNvSpPr>
          <p:nvPr>
            <p:ph type="title"/>
          </p:nvPr>
        </p:nvSpPr>
        <p:spPr>
          <a:xfrm>
            <a:off x="393408" y="345640"/>
            <a:ext cx="8586676" cy="498656"/>
          </a:xfrm>
        </p:spPr>
        <p:txBody>
          <a:bodyPr/>
          <a:lstStyle/>
          <a:p>
            <a:r>
              <a:rPr lang="es-US"/>
              <a:t>Inscripción en cobertura complementaria</a:t>
            </a:r>
          </a:p>
        </p:txBody>
      </p:sp>
      <p:sp>
        <p:nvSpPr>
          <p:cNvPr id="4" name="Footer Placeholder 3">
            <a:extLst>
              <a:ext uri="{FF2B5EF4-FFF2-40B4-BE49-F238E27FC236}">
                <a16:creationId xmlns:a16="http://schemas.microsoft.com/office/drawing/2014/main" id="{BF919EAA-1BE3-4411-B69A-5E05CB5345C0}"/>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CF92E0A7-549C-4DBC-A625-607EBEF5182D}"/>
              </a:ext>
            </a:extLst>
          </p:cNvPr>
          <p:cNvSpPr>
            <a:spLocks noGrp="1"/>
          </p:cNvSpPr>
          <p:nvPr>
            <p:ph type="sldNum" sz="quarter" idx="4"/>
          </p:nvPr>
        </p:nvSpPr>
        <p:spPr/>
        <p:txBody>
          <a:bodyPr/>
          <a:lstStyle/>
          <a:p>
            <a:fld id="{489F9553-C816-6842-8939-EE75ECF7EB2B}" type="slidenum">
              <a:rPr lang="en-US" smtClean="0"/>
              <a:pPr/>
              <a:t>6</a:t>
            </a:fld>
            <a:endParaRPr lang="en-US"/>
          </a:p>
        </p:txBody>
      </p:sp>
    </p:spTree>
    <p:extLst>
      <p:ext uri="{BB962C8B-B14F-4D97-AF65-F5344CB8AC3E}">
        <p14:creationId xmlns:p14="http://schemas.microsoft.com/office/powerpoint/2010/main" val="139927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52FDC4-6A30-4F75-A0B6-796EE74C2316}"/>
              </a:ext>
            </a:extLst>
          </p:cNvPr>
          <p:cNvSpPr>
            <a:spLocks noGrp="1"/>
          </p:cNvSpPr>
          <p:nvPr>
            <p:ph sz="quarter" idx="12"/>
          </p:nvPr>
        </p:nvSpPr>
        <p:spPr/>
        <p:txBody>
          <a:bodyPr>
            <a:noAutofit/>
          </a:bodyPr>
          <a:lstStyle/>
          <a:p>
            <a:r>
              <a:rPr lang="es-US" sz="2000" dirty="0"/>
              <a:t>La prima se deduce del cheque de pago después de </a:t>
            </a:r>
            <a:br>
              <a:rPr lang="es-US" sz="2000" dirty="0"/>
            </a:br>
            <a:r>
              <a:rPr lang="es-US" sz="2000" dirty="0"/>
              <a:t>deducir impuestos. </a:t>
            </a:r>
          </a:p>
          <a:p>
            <a:r>
              <a:rPr lang="es-US" sz="2000" dirty="0"/>
              <a:t>Los costos de la cobertura se basan en la edad de quien presenta la solicitud al 1.º de enero del año del plan en curso.</a:t>
            </a:r>
          </a:p>
          <a:p>
            <a:r>
              <a:rPr lang="es-US" sz="2000" dirty="0"/>
              <a:t>Los costos estarán disponibles cuando se inscriba en línea. </a:t>
            </a:r>
          </a:p>
          <a:p>
            <a:r>
              <a:rPr lang="es-US" sz="2000" dirty="0"/>
              <a:t>Hay información más detallada disponible en el portal HR4U.</a:t>
            </a:r>
          </a:p>
          <a:p>
            <a:pPr lvl="1"/>
            <a:r>
              <a:rPr lang="es-US" sz="2000" dirty="0">
                <a:hlinkClick r:id="rId3"/>
              </a:rPr>
              <a:t>https://hr4u.trinity-health.org</a:t>
            </a:r>
          </a:p>
          <a:p>
            <a:pPr marL="344488" lvl="1" indent="0">
              <a:buNone/>
            </a:pPr>
            <a:endParaRPr lang="en-US" sz="2000" dirty="0"/>
          </a:p>
          <a:p>
            <a:endParaRPr lang="en-US" sz="2000" dirty="0"/>
          </a:p>
          <a:p>
            <a:endParaRPr lang="en-US" sz="2000" dirty="0"/>
          </a:p>
          <a:p>
            <a:endParaRPr lang="en-US" sz="2000" dirty="0"/>
          </a:p>
          <a:p>
            <a:endParaRPr lang="en-US" sz="2000" dirty="0"/>
          </a:p>
          <a:p>
            <a:endParaRPr lang="en-US" sz="2000" dirty="0"/>
          </a:p>
        </p:txBody>
      </p:sp>
      <p:sp>
        <p:nvSpPr>
          <p:cNvPr id="3" name="Title 2">
            <a:extLst>
              <a:ext uri="{FF2B5EF4-FFF2-40B4-BE49-F238E27FC236}">
                <a16:creationId xmlns:a16="http://schemas.microsoft.com/office/drawing/2014/main" id="{BAA5B690-BADD-4564-8BAB-58D221B1656E}"/>
              </a:ext>
            </a:extLst>
          </p:cNvPr>
          <p:cNvSpPr>
            <a:spLocks noGrp="1"/>
          </p:cNvSpPr>
          <p:nvPr>
            <p:ph type="title"/>
          </p:nvPr>
        </p:nvSpPr>
        <p:spPr/>
        <p:txBody>
          <a:bodyPr/>
          <a:lstStyle/>
          <a:p>
            <a:r>
              <a:rPr lang="es-US"/>
              <a:t>Costos de la cobertura complementaria</a:t>
            </a:r>
          </a:p>
        </p:txBody>
      </p:sp>
      <p:sp>
        <p:nvSpPr>
          <p:cNvPr id="4" name="Footer Placeholder 3">
            <a:extLst>
              <a:ext uri="{FF2B5EF4-FFF2-40B4-BE49-F238E27FC236}">
                <a16:creationId xmlns:a16="http://schemas.microsoft.com/office/drawing/2014/main" id="{BF919EAA-1BE3-4411-B69A-5E05CB5345C0}"/>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CF92E0A7-549C-4DBC-A625-607EBEF5182D}"/>
              </a:ext>
            </a:extLst>
          </p:cNvPr>
          <p:cNvSpPr>
            <a:spLocks noGrp="1"/>
          </p:cNvSpPr>
          <p:nvPr>
            <p:ph type="sldNum" sz="quarter" idx="4"/>
          </p:nvPr>
        </p:nvSpPr>
        <p:spPr/>
        <p:txBody>
          <a:bodyPr/>
          <a:lstStyle/>
          <a:p>
            <a:fld id="{489F9553-C816-6842-8939-EE75ECF7EB2B}" type="slidenum">
              <a:rPr lang="en-US" smtClean="0"/>
              <a:pPr/>
              <a:t>7</a:t>
            </a:fld>
            <a:endParaRPr lang="en-US"/>
          </a:p>
        </p:txBody>
      </p:sp>
    </p:spTree>
    <p:extLst>
      <p:ext uri="{BB962C8B-B14F-4D97-AF65-F5344CB8AC3E}">
        <p14:creationId xmlns:p14="http://schemas.microsoft.com/office/powerpoint/2010/main" val="1967873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D9F08F-D6E8-4B07-B6B5-3BE1459CDAAB}"/>
              </a:ext>
            </a:extLst>
          </p:cNvPr>
          <p:cNvSpPr>
            <a:spLocks noGrp="1"/>
          </p:cNvSpPr>
          <p:nvPr>
            <p:ph sz="quarter" idx="12"/>
          </p:nvPr>
        </p:nvSpPr>
        <p:spPr/>
        <p:txBody>
          <a:bodyPr>
            <a:noAutofit/>
          </a:bodyPr>
          <a:lstStyle/>
          <a:p>
            <a:r>
              <a:rPr lang="es-US" sz="2000" dirty="0"/>
              <a:t>Los colegas que se inscriben en la cobertura complementaria tienen acceso a servicios de confección de testamento sin costo.</a:t>
            </a:r>
          </a:p>
          <a:p>
            <a:r>
              <a:rPr lang="es-US" sz="2000" dirty="0"/>
              <a:t>Acceda en línea a los Servicios de testamento </a:t>
            </a:r>
            <a:r>
              <a:rPr lang="es-US" sz="2000" dirty="0" err="1"/>
              <a:t>EstateGuidance</a:t>
            </a:r>
            <a:r>
              <a:rPr lang="es-US" sz="2000" dirty="0"/>
              <a:t>® de </a:t>
            </a:r>
            <a:r>
              <a:rPr lang="es-US" sz="2000" dirty="0" err="1"/>
              <a:t>The</a:t>
            </a:r>
            <a:r>
              <a:rPr lang="es-US" sz="2000" dirty="0"/>
              <a:t> Hartford en www.estateguidance.com/wills e ingrese la identificación web de Trinity Health “WILLHLF” en el recuadro </a:t>
            </a:r>
            <a:r>
              <a:rPr lang="es-US" sz="2000" dirty="0" err="1"/>
              <a:t>Promotional</a:t>
            </a:r>
            <a:r>
              <a:rPr lang="es-US" sz="2000" dirty="0"/>
              <a:t> </a:t>
            </a:r>
            <a:r>
              <a:rPr lang="es-US" sz="2000" dirty="0" err="1"/>
              <a:t>Code</a:t>
            </a:r>
            <a:r>
              <a:rPr lang="es-US" sz="2000" dirty="0"/>
              <a:t> (Código de promoción).</a:t>
            </a:r>
          </a:p>
          <a:p>
            <a:r>
              <a:rPr lang="es-US" sz="2000" dirty="0"/>
              <a:t>Hay información más detallada disponible en el portal HR4U en </a:t>
            </a:r>
            <a:r>
              <a:rPr lang="es-US" sz="2000" dirty="0">
                <a:hlinkClick r:id="rId3"/>
              </a:rPr>
              <a:t>https://hr4u.trinity-health.org</a:t>
            </a:r>
            <a:r>
              <a:rPr lang="es-US" sz="2000" dirty="0"/>
              <a:t>.</a:t>
            </a:r>
          </a:p>
          <a:p>
            <a:endParaRPr lang="en-US" sz="2000" dirty="0"/>
          </a:p>
        </p:txBody>
      </p:sp>
      <p:sp>
        <p:nvSpPr>
          <p:cNvPr id="3" name="Title 2">
            <a:extLst>
              <a:ext uri="{FF2B5EF4-FFF2-40B4-BE49-F238E27FC236}">
                <a16:creationId xmlns:a16="http://schemas.microsoft.com/office/drawing/2014/main" id="{CAE624CC-83B1-46E7-A11B-548F37EBA066}"/>
              </a:ext>
            </a:extLst>
          </p:cNvPr>
          <p:cNvSpPr>
            <a:spLocks noGrp="1"/>
          </p:cNvSpPr>
          <p:nvPr>
            <p:ph type="title"/>
          </p:nvPr>
        </p:nvSpPr>
        <p:spPr/>
        <p:txBody>
          <a:bodyPr/>
          <a:lstStyle/>
          <a:p>
            <a:r>
              <a:rPr lang="es-US" sz="2400" dirty="0"/>
              <a:t>Servicios de confección de testamento disponibles sin costo</a:t>
            </a:r>
          </a:p>
        </p:txBody>
      </p:sp>
      <p:sp>
        <p:nvSpPr>
          <p:cNvPr id="4" name="Footer Placeholder 3">
            <a:extLst>
              <a:ext uri="{FF2B5EF4-FFF2-40B4-BE49-F238E27FC236}">
                <a16:creationId xmlns:a16="http://schemas.microsoft.com/office/drawing/2014/main" id="{1E55638E-58A5-41E5-B6DC-C3A47A3018ED}"/>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ED4D5C93-77E8-47FA-832F-104C828F8BA9}"/>
              </a:ext>
            </a:extLst>
          </p:cNvPr>
          <p:cNvSpPr>
            <a:spLocks noGrp="1"/>
          </p:cNvSpPr>
          <p:nvPr>
            <p:ph type="sldNum" sz="quarter" idx="4"/>
          </p:nvPr>
        </p:nvSpPr>
        <p:spPr/>
        <p:txBody>
          <a:bodyPr/>
          <a:lstStyle/>
          <a:p>
            <a:fld id="{489F9553-C816-6842-8939-EE75ECF7EB2B}" type="slidenum">
              <a:rPr lang="en-US" smtClean="0"/>
              <a:pPr/>
              <a:t>8</a:t>
            </a:fld>
            <a:endParaRPr lang="en-US"/>
          </a:p>
        </p:txBody>
      </p:sp>
    </p:spTree>
    <p:extLst>
      <p:ext uri="{BB962C8B-B14F-4D97-AF65-F5344CB8AC3E}">
        <p14:creationId xmlns:p14="http://schemas.microsoft.com/office/powerpoint/2010/main" val="1813892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92500" lnSpcReduction="20000"/>
          </a:bodyPr>
          <a:lstStyle/>
          <a:p>
            <a:pPr marL="0" indent="0">
              <a:buNone/>
            </a:pPr>
            <a:r>
              <a:rPr lang="es-US" sz="1400" dirty="0">
                <a:solidFill>
                  <a:schemeClr val="tx2"/>
                </a:solidFill>
              </a:rPr>
              <a:t>Viva toda su vida</a:t>
            </a:r>
          </a:p>
          <a:p>
            <a:r>
              <a:rPr lang="es-US" sz="1400" dirty="0"/>
              <a:t>Beneficios médicos y de farmacia</a:t>
            </a:r>
          </a:p>
          <a:p>
            <a:r>
              <a:rPr lang="es-US" sz="1400" dirty="0"/>
              <a:t>Cuenta de ahorro para gastos médicos</a:t>
            </a:r>
          </a:p>
          <a:p>
            <a:r>
              <a:rPr lang="es-US" sz="1400" dirty="0"/>
              <a:t>Plan de asistencia esencial con cuenta de reembolso por </a:t>
            </a:r>
            <a:br>
              <a:rPr lang="es-US" sz="1400" dirty="0"/>
            </a:br>
            <a:r>
              <a:rPr lang="es-US" sz="1400" dirty="0"/>
              <a:t>gastos médicos</a:t>
            </a:r>
          </a:p>
          <a:p>
            <a:r>
              <a:rPr lang="es-US" sz="1400" dirty="0"/>
              <a:t>Cuentas de gastos flexibles</a:t>
            </a:r>
          </a:p>
          <a:p>
            <a:r>
              <a:rPr lang="es-US" sz="1400" dirty="0"/>
              <a:t>Beneficios dentales y de visión</a:t>
            </a:r>
          </a:p>
          <a:p>
            <a:r>
              <a:rPr lang="es-US" sz="1400" dirty="0"/>
              <a:t>Seguro de vida/por muerte accidental y desmembramiento (AD&amp;D)</a:t>
            </a:r>
          </a:p>
          <a:p>
            <a:r>
              <a:rPr lang="es-US" sz="1400" dirty="0"/>
              <a:t>Licencia laboral</a:t>
            </a:r>
          </a:p>
          <a:p>
            <a:r>
              <a:rPr lang="es-US" sz="1400" dirty="0"/>
              <a:t>Beneficios voluntarios</a:t>
            </a:r>
          </a:p>
          <a:p>
            <a:r>
              <a:rPr lang="es-US" sz="1400" dirty="0"/>
              <a:t>Programa de retiro</a:t>
            </a:r>
          </a:p>
          <a:p>
            <a:r>
              <a:rPr lang="es-US" sz="1400" dirty="0"/>
              <a:t>Programa de bienestar/asistencia al empleado</a:t>
            </a:r>
          </a:p>
          <a:p>
            <a:r>
              <a:rPr lang="es-US" sz="1400" dirty="0"/>
              <a:t>Otros beneficios</a:t>
            </a:r>
          </a:p>
          <a:p>
            <a:r>
              <a:rPr lang="es-US" sz="1400" dirty="0"/>
              <a:t>Elegibilidad e inscripción</a:t>
            </a:r>
          </a:p>
          <a:p>
            <a:pPr marL="0" indent="0">
              <a:buNone/>
            </a:pPr>
            <a:endParaRPr lang="en-US" sz="1400"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dirty="0"/>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9</a:t>
            </a:fld>
            <a:endParaRPr lang="en-US"/>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1296365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189451C-B86D-43F5-AA06-34D722258368}">
  <ds:schemaRefs>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4b91531d-a4f7-47e3-8687-1e7e838a3343"/>
    <ds:schemaRef ds:uri="http://www.w3.org/XML/1998/namespace"/>
    <ds:schemaRef ds:uri="http://purl.org/dc/dcmitype/"/>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13635</TotalTime>
  <Words>2017</Words>
  <Application>Microsoft Office PowerPoint</Application>
  <PresentationFormat>On-screen Show (16:9)</PresentationFormat>
  <Paragraphs>171</Paragraphs>
  <Slides>11</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Main Content Slide Layout</vt:lpstr>
      <vt:lpstr>1_Main Content Slide Layout</vt:lpstr>
      <vt:lpstr>Orientación sobre beneficios</vt:lpstr>
      <vt:lpstr>Seguro de vida Cobertura por muerte accidental y desmembramiento  </vt:lpstr>
      <vt:lpstr>Seguro de vida básico y AD&amp;D sin costo para usted</vt:lpstr>
      <vt:lpstr>La cobertura de seguro de vida complementaria y por AD&amp;D voluntaria es una cobertura que usted paga</vt:lpstr>
      <vt:lpstr>También puede adquirir seguro de vida complementario para su cónyuge/adulto elegible e hijos</vt:lpstr>
      <vt:lpstr>Inscripción en cobertura complementaria</vt:lpstr>
      <vt:lpstr>Costos de la cobertura complementaria</vt:lpstr>
      <vt:lpstr>Servicios de confección de testamento disponibles sin costo</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Michelle Mottin</cp:lastModifiedBy>
  <cp:revision>314</cp:revision>
  <cp:lastPrinted>2015-03-20T16:41:08Z</cp:lastPrinted>
  <dcterms:created xsi:type="dcterms:W3CDTF">2015-06-01T18:54:58Z</dcterms:created>
  <dcterms:modified xsi:type="dcterms:W3CDTF">2021-07-27T15:11:59Z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