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 id="2147483679" r:id="rId6"/>
  </p:sldMasterIdLst>
  <p:notesMasterIdLst>
    <p:notesMasterId r:id="rId18"/>
  </p:notesMasterIdLst>
  <p:handoutMasterIdLst>
    <p:handoutMasterId r:id="rId19"/>
  </p:handoutMasterIdLst>
  <p:sldIdLst>
    <p:sldId id="306" r:id="rId7"/>
    <p:sldId id="316" r:id="rId8"/>
    <p:sldId id="326" r:id="rId9"/>
    <p:sldId id="328" r:id="rId10"/>
    <p:sldId id="330" r:id="rId11"/>
    <p:sldId id="329" r:id="rId12"/>
    <p:sldId id="331" r:id="rId13"/>
    <p:sldId id="332" r:id="rId14"/>
    <p:sldId id="336" r:id="rId15"/>
    <p:sldId id="333" r:id="rId16"/>
    <p:sldId id="422" r:id="rId17"/>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Tola" initials="ST" lastIdx="4" clrIdx="0">
    <p:extLst>
      <p:ext uri="{19B8F6BF-5375-455C-9EA6-DF929625EA0E}">
        <p15:presenceInfo xmlns:p15="http://schemas.microsoft.com/office/powerpoint/2012/main" userId="S::tolasuz@trinity-health.org::13a69b62-492e-47ac-bdfa-d669fbf05bf3" providerId="AD"/>
      </p:ext>
    </p:extLst>
  </p:cmAuthor>
  <p:cmAuthor id="2" name="Brandi Bonney" initials="BB" lastIdx="2" clrIdx="1">
    <p:extLst>
      <p:ext uri="{19B8F6BF-5375-455C-9EA6-DF929625EA0E}">
        <p15:presenceInfo xmlns:p15="http://schemas.microsoft.com/office/powerpoint/2012/main" userId="S::Brandi.Bonney@trinity-health.org::0ec9ea29-772f-4ef7-8fa0-966b54ddb480" providerId="AD"/>
      </p:ext>
    </p:extLst>
  </p:cmAuthor>
  <p:cmAuthor id="3" name="Rebecca Trotter" initials="RT" lastIdx="22" clrIdx="2">
    <p:extLst>
      <p:ext uri="{19B8F6BF-5375-455C-9EA6-DF929625EA0E}">
        <p15:presenceInfo xmlns:p15="http://schemas.microsoft.com/office/powerpoint/2012/main" userId="S::rebecca@techworldinc.com::d797cea4-aa2b-4149-813d-723fb8cb5e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04" autoAdjust="0"/>
    <p:restoredTop sz="94221" autoAdjust="0"/>
  </p:normalViewPr>
  <p:slideViewPr>
    <p:cSldViewPr snapToGrid="0" snapToObjects="1" showGuides="1">
      <p:cViewPr varScale="1">
        <p:scale>
          <a:sx n="112" d="100"/>
          <a:sy n="112" d="100"/>
        </p:scale>
        <p:origin x="936" y="90"/>
      </p:cViewPr>
      <p:guideLst>
        <p:guide orient="horz" pos="3005"/>
        <p:guide pos="62"/>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Grid="0" snapToObjects="1">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7/27/2021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7/27/2021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Duración aproximada = 4 minutos</a:t>
            </a:r>
          </a:p>
        </p:txBody>
      </p:sp>
      <p:sp>
        <p:nvSpPr>
          <p:cNvPr id="4" name="Slide Number Placeholder 3"/>
          <p:cNvSpPr>
            <a:spLocks noGrp="1"/>
          </p:cNvSpPr>
          <p:nvPr>
            <p:ph type="sldNum" sz="quarter" idx="5"/>
          </p:nvPr>
        </p:nvSpPr>
        <p:spPr/>
        <p:txBody>
          <a:bodyPr/>
          <a:lstStyle/>
          <a:p>
            <a:fld id="{FD69798C-9FC1-714E-BB69-2199F60E7A3D}" type="slidenum">
              <a:rPr lang="en-US" smtClean="0"/>
              <a:t>1</a:t>
            </a:fld>
            <a:endParaRPr lang="en-US"/>
          </a:p>
        </p:txBody>
      </p:sp>
    </p:spTree>
    <p:extLst>
      <p:ext uri="{BB962C8B-B14F-4D97-AF65-F5344CB8AC3E}">
        <p14:creationId xmlns:p14="http://schemas.microsoft.com/office/powerpoint/2010/main" val="21894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10</a:t>
            </a:fld>
            <a:endParaRPr lang="en-US"/>
          </a:p>
        </p:txBody>
      </p:sp>
    </p:spTree>
    <p:extLst>
      <p:ext uri="{BB962C8B-B14F-4D97-AF65-F5344CB8AC3E}">
        <p14:creationId xmlns:p14="http://schemas.microsoft.com/office/powerpoint/2010/main" val="2735758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A819FC-C5F2-4E7D-B2F5-C0E9F9627BA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15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En este episodio, daremos un vistazo a sus opciones para cobertura de seguro de vida y por muerte accidental y desmembramiento o, por sus siglas en inglés, AD&amp;D.</a:t>
            </a:r>
          </a:p>
          <a:p>
            <a:endParaRPr lang="en-US" dirty="0"/>
          </a:p>
          <a:p>
            <a:endParaRPr lang="en-US" dirty="0"/>
          </a:p>
          <a:p>
            <a:endParaRPr lang="en-US" dirty="0"/>
          </a:p>
          <a:p>
            <a:endParaRPr lang="en-US" dirty="0"/>
          </a:p>
          <a:p>
            <a:endParaRPr lang="en-US" dirty="0"/>
          </a:p>
          <a:p>
            <a:r>
              <a:rPr lang="es-US"/>
              <a:t>10 segundos</a:t>
            </a:r>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2</a:t>
            </a:fld>
            <a:endParaRPr lang="en-US"/>
          </a:p>
        </p:txBody>
      </p:sp>
    </p:spTree>
    <p:extLst>
      <p:ext uri="{BB962C8B-B14F-4D97-AF65-F5344CB8AC3E}">
        <p14:creationId xmlns:p14="http://schemas.microsoft.com/office/powerpoint/2010/main" val="1198661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Como colega de Trinity Health elegible para beneficios, recibe cobertura de seguro de vida básico y AD&amp;D pagada por el empleador equivalente a una vez su salario de base anual. </a:t>
            </a:r>
          </a:p>
          <a:p>
            <a:endParaRPr lang="en-US" dirty="0"/>
          </a:p>
          <a:p>
            <a:r>
              <a:rPr lang="es-US" dirty="0"/>
              <a:t>No necesita inscribirse en esta cobertura. Quedará inscrito de forma automática, aunque quizás le convenga agregar un beneficiario al momento de la inscripción.</a:t>
            </a:r>
          </a:p>
          <a:p>
            <a:endParaRPr lang="en-US" dirty="0"/>
          </a:p>
          <a:p>
            <a:r>
              <a:rPr lang="es-US" dirty="0" err="1"/>
              <a:t>The</a:t>
            </a:r>
            <a:r>
              <a:rPr lang="es-US" dirty="0"/>
              <a:t> Hartford es la aseguradora de la póliza que brinda beneficios en virtud de los planes de seguro de vida y AD&amp;D de Trinity Health.</a:t>
            </a:r>
          </a:p>
          <a:p>
            <a:endParaRPr lang="en-US" dirty="0"/>
          </a:p>
          <a:p>
            <a:endParaRPr lang="en-US" dirty="0"/>
          </a:p>
          <a:p>
            <a:endParaRPr lang="en-US" dirty="0"/>
          </a:p>
          <a:p>
            <a:r>
              <a:rPr lang="es-US" dirty="0"/>
              <a:t>20 segundos</a:t>
            </a:r>
          </a:p>
          <a:p>
            <a:endParaRPr lang="en-US" dirty="0"/>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3</a:t>
            </a:fld>
            <a:endParaRPr lang="en-US"/>
          </a:p>
        </p:txBody>
      </p:sp>
    </p:spTree>
    <p:extLst>
      <p:ext uri="{BB962C8B-B14F-4D97-AF65-F5344CB8AC3E}">
        <p14:creationId xmlns:p14="http://schemas.microsoft.com/office/powerpoint/2010/main" val="1548874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US"/>
              <a:t>También tiene la opción de adquirir cobertura de seguro de vida complementaria y por AD&amp;D voluntaria para usted mismo.</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s-US"/>
              <a:t>La cobertura por muerte accidental y desmembramiento paga </a:t>
            </a:r>
            <a:r>
              <a:rPr lang="es-US">
                <a:solidFill>
                  <a:srgbClr val="FF0000"/>
                </a:solidFill>
              </a:rPr>
              <a:t>un beneficio </a:t>
            </a:r>
            <a:r>
              <a:rPr lang="es-US"/>
              <a:t>si muere o sufre una lesión grave en un accidente, como un accidente automovilístico.</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s-US"/>
              <a:t>La cobertura de seguro de vida complementaria y por AD&amp;D voluntaria está disponible en aumentos de entre una y ocho veces sus ingresos anuales.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s-US"/>
              <a:t>El monto máximo de cobertura complementaria que puede adquirir no puede ser mayor de ocho veces sus ingresos anuales o un millón y medio de dólares.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s-US"/>
              <a:t>40 segundos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4</a:t>
            </a:fld>
            <a:endParaRPr lang="en-US"/>
          </a:p>
        </p:txBody>
      </p:sp>
    </p:spTree>
    <p:extLst>
      <p:ext uri="{BB962C8B-B14F-4D97-AF65-F5344CB8AC3E}">
        <p14:creationId xmlns:p14="http://schemas.microsoft.com/office/powerpoint/2010/main" val="2020592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También puede adquirir seguro de vida complementario para su cónyuge o adulto elegible e hijos </a:t>
            </a:r>
          </a:p>
          <a:p>
            <a:endParaRPr lang="en-US" dirty="0"/>
          </a:p>
          <a:p>
            <a:r>
              <a:rPr lang="es-US"/>
              <a:t>La cobertura de su cónyuge o adulto elegible está disponible en aumentos de 10 mil, 20 mil, 50 mil y 80 mil dólares.</a:t>
            </a:r>
          </a:p>
          <a:p>
            <a:endParaRPr lang="en-US" dirty="0"/>
          </a:p>
          <a:p>
            <a:r>
              <a:rPr lang="es-US"/>
              <a:t>Puede elegir cobertura para sus hijos en aumentos de cinco mil, 10 mil y 20 mil dólares. </a:t>
            </a:r>
          </a:p>
          <a:p>
            <a:endParaRPr lang="en-US" dirty="0"/>
          </a:p>
          <a:p>
            <a:r>
              <a:rPr lang="es-US"/>
              <a:t>Es importante que sepa que, si elige el seguro de vida complementario para sus hijos, este cubre a todos sus hijos elegibles por una única prima.  No debe eligir seguros de vida complementarios para sus hijos por separado para cada uno.</a:t>
            </a:r>
          </a:p>
          <a:p>
            <a:endParaRPr lang="en-US" dirty="0"/>
          </a:p>
          <a:p>
            <a:endParaRPr lang="en-US" dirty="0"/>
          </a:p>
          <a:p>
            <a:r>
              <a:rPr lang="es-US"/>
              <a:t>42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5</a:t>
            </a:fld>
            <a:endParaRPr lang="en-US"/>
          </a:p>
        </p:txBody>
      </p:sp>
    </p:spTree>
    <p:extLst>
      <p:ext uri="{BB962C8B-B14F-4D97-AF65-F5344CB8AC3E}">
        <p14:creationId xmlns:p14="http://schemas.microsoft.com/office/powerpoint/2010/main" val="1312031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Puede elegir cobertura de seguro de vida complementaria o por AD&amp;D voluntaria cuando se inscribe en beneficios como colega que recién se convierte en elegible para beneficios, experimenta determinados eventos que cambian su estado de vida o durante la inscripción abierta anual.</a:t>
            </a:r>
          </a:p>
          <a:p>
            <a:endParaRPr lang="en-US" dirty="0"/>
          </a:p>
          <a:p>
            <a:r>
              <a:rPr lang="es-US" dirty="0"/>
              <a:t> Puede elegir cobertura de seguro de vida complementaria para sus dependientes sin elegir cobertura para usted.</a:t>
            </a:r>
          </a:p>
          <a:p>
            <a:endParaRPr lang="en-US" dirty="0"/>
          </a:p>
          <a:p>
            <a:r>
              <a:rPr lang="es-US" dirty="0"/>
              <a:t>Tenga en cuenta que si tanto usted como su cónyuge o adulto elegible trabajan para Trinity Health, y quieren elegir un seguro complementario, se aplican algunas limitaciones. Revise su paquete para nuevos empleados para obtener información importante.</a:t>
            </a:r>
          </a:p>
          <a:p>
            <a:endParaRPr lang="en-US" dirty="0"/>
          </a:p>
          <a:p>
            <a:r>
              <a:rPr lang="es-US" dirty="0"/>
              <a:t>En determinados casos, se debe presentar una Solicitud de salud personal, también llamada Evidencia de asegurabilidad, que debe ser aprobada antes de que la cobertura entre en vigencia para usted o su cónyuge o adulto elegible. </a:t>
            </a:r>
          </a:p>
          <a:p>
            <a:endParaRPr lang="en-US" dirty="0"/>
          </a:p>
          <a:p>
            <a:endParaRPr lang="en-US" dirty="0"/>
          </a:p>
          <a:p>
            <a:r>
              <a:rPr lang="es-US" dirty="0"/>
              <a:t>35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6</a:t>
            </a:fld>
            <a:endParaRPr lang="en-US"/>
          </a:p>
        </p:txBody>
      </p:sp>
    </p:spTree>
    <p:extLst>
      <p:ext uri="{BB962C8B-B14F-4D97-AF65-F5344CB8AC3E}">
        <p14:creationId xmlns:p14="http://schemas.microsoft.com/office/powerpoint/2010/main" val="2829347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Otras cosas importantes que debe saber sobre la cobertura complementaria incluyen el hecho de que:</a:t>
            </a:r>
          </a:p>
          <a:p>
            <a:endParaRPr lang="en-US" dirty="0"/>
          </a:p>
          <a:p>
            <a:pPr marL="171450" indent="-171450">
              <a:buFont typeface="Arial" panose="020B0604020202020204" pitchFamily="34" charset="0"/>
              <a:buChar char="•"/>
            </a:pPr>
            <a:r>
              <a:rPr lang="es-US"/>
              <a:t>Los aportes de la prima se deducen de su cheque de pago después de deducir impuestos.</a:t>
            </a:r>
          </a:p>
          <a:p>
            <a:endParaRPr lang="en-US" dirty="0"/>
          </a:p>
          <a:p>
            <a:pPr marL="171450" indent="-171450">
              <a:buFont typeface="Arial" panose="020B0604020202020204" pitchFamily="34" charset="0"/>
              <a:buChar char="•"/>
            </a:pPr>
            <a:r>
              <a:rPr lang="es-US"/>
              <a:t>Los costos de la cobertura se basan en la edad de quien presenta la solicitud al 1.º de enero del año del plan en curso. Los costos se actualizarán si, por cumplir años, pasa a una nueva tarifa por rango de edad.  Los costos estarán disponibles cuando se inscriba en línea.</a:t>
            </a:r>
          </a:p>
          <a:p>
            <a:endParaRPr lang="en-US" dirty="0"/>
          </a:p>
          <a:p>
            <a:r>
              <a:rPr lang="es-US"/>
              <a:t>Tiene disponible información más detallada sobre la cobertura de seguro de vida complementaria y por AD&amp;D en el portal para colegas HR4U. </a:t>
            </a:r>
          </a:p>
          <a:p>
            <a:endParaRPr lang="en-US" dirty="0"/>
          </a:p>
          <a:p>
            <a:endParaRPr lang="en-US" dirty="0"/>
          </a:p>
          <a:p>
            <a:r>
              <a:rPr lang="es-US"/>
              <a:t>32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7</a:t>
            </a:fld>
            <a:endParaRPr lang="en-US"/>
          </a:p>
        </p:txBody>
      </p:sp>
    </p:spTree>
    <p:extLst>
      <p:ext uri="{BB962C8B-B14F-4D97-AF65-F5344CB8AC3E}">
        <p14:creationId xmlns:p14="http://schemas.microsoft.com/office/powerpoint/2010/main" val="990309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Si se inscribe en la cobertura complementaria, tiene acceso a servicios de confección de testamento sin costo a través de </a:t>
            </a:r>
            <a:r>
              <a:rPr lang="es-US" dirty="0" err="1"/>
              <a:t>The</a:t>
            </a:r>
            <a:r>
              <a:rPr lang="es-US" dirty="0"/>
              <a:t> Hartford. </a:t>
            </a:r>
          </a:p>
          <a:p>
            <a:endParaRPr lang="en-US" dirty="0"/>
          </a:p>
          <a:p>
            <a:r>
              <a:rPr lang="es-US" dirty="0"/>
              <a:t>Para comenzar, acceda en línea a los servicios de testamento </a:t>
            </a:r>
            <a:r>
              <a:rPr lang="es-US" dirty="0" err="1"/>
              <a:t>EstateGuidance</a:t>
            </a:r>
            <a:r>
              <a:rPr lang="es-US" dirty="0"/>
              <a:t> de </a:t>
            </a:r>
            <a:r>
              <a:rPr lang="es-US" dirty="0" err="1"/>
              <a:t>The</a:t>
            </a:r>
            <a:r>
              <a:rPr lang="es-US" dirty="0"/>
              <a:t> Hartford e ingrese la identificación web de Trinity Health.</a:t>
            </a:r>
          </a:p>
          <a:p>
            <a:endParaRPr lang="en-US" dirty="0"/>
          </a:p>
          <a:p>
            <a:r>
              <a:rPr lang="es-US" dirty="0"/>
              <a:t>Para obtener información más detallada sobre los servicios de confección de testamento, visite el portal para colegas HR4U. </a:t>
            </a:r>
          </a:p>
          <a:p>
            <a:endParaRPr lang="en-US" dirty="0"/>
          </a:p>
          <a:p>
            <a:endParaRPr lang="en-US" dirty="0"/>
          </a:p>
          <a:p>
            <a:r>
              <a:rPr lang="es-US" dirty="0"/>
              <a:t>20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8</a:t>
            </a:fld>
            <a:endParaRPr lang="en-US"/>
          </a:p>
        </p:txBody>
      </p:sp>
    </p:spTree>
    <p:extLst>
      <p:ext uri="{BB962C8B-B14F-4D97-AF65-F5344CB8AC3E}">
        <p14:creationId xmlns:p14="http://schemas.microsoft.com/office/powerpoint/2010/main" val="1891878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s-US"/>
              <a:t>Ahora que ha revisado sus opciones de seguro de vida, lo alentamos a explorar todos los episodios de la serie de videos, para que pueda tomar una decisión informada sobre los beneficios que sean adecuados para usted y su familia. </a:t>
            </a:r>
          </a:p>
          <a:p>
            <a:endParaRPr lang="en-US" dirty="0"/>
          </a:p>
          <a:p>
            <a:endParaRPr lang="en-US" dirty="0"/>
          </a:p>
          <a:p>
            <a:endParaRPr lang="en-US" dirty="0"/>
          </a:p>
          <a:p>
            <a:endParaRPr lang="en-US" dirty="0"/>
          </a:p>
          <a:p>
            <a:r>
              <a:rPr lang="es-US"/>
              <a:t>10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9</a:t>
            </a:fld>
            <a:endParaRPr lang="en-US"/>
          </a:p>
        </p:txBody>
      </p:sp>
    </p:spTree>
    <p:extLst>
      <p:ext uri="{BB962C8B-B14F-4D97-AF65-F5344CB8AC3E}">
        <p14:creationId xmlns:p14="http://schemas.microsoft.com/office/powerpoint/2010/main" val="9365859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283709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4087100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333435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7334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331138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CE77-87B4-4BF2-9FFB-8CD334FBE2B2}"/>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5A991BA-878D-4D7C-A27E-E35FC7694D3D}"/>
              </a:ext>
            </a:extLst>
          </p:cNvPr>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1527097-0ADF-4FA8-8764-0980FEDEAB41}"/>
              </a:ext>
            </a:extLst>
          </p:cNvPr>
          <p:cNvSpPr>
            <a:spLocks noGrp="1"/>
          </p:cNvSpPr>
          <p:nvPr>
            <p:ph type="dt" sz="half" idx="10"/>
          </p:nvPr>
        </p:nvSpPr>
        <p:spPr/>
        <p:txBody>
          <a:bodyPr/>
          <a:lstStyle/>
          <a:p>
            <a:pPr defTabSz="457189"/>
            <a:fld id="{B169AE39-EA9A-40C3-8A0D-6AFEC0E76F23}" type="datetimeFigureOut">
              <a:rPr lang="en-US" sz="1800" smtClean="0">
                <a:solidFill>
                  <a:srgbClr val="000000"/>
                </a:solidFill>
              </a:rPr>
              <a:pPr defTabSz="457189"/>
              <a:t>7/27/2021</a:t>
            </a:fld>
            <a:endParaRPr lang="en-US" sz="1800">
              <a:solidFill>
                <a:srgbClr val="000000"/>
              </a:solidFill>
            </a:endParaRPr>
          </a:p>
        </p:txBody>
      </p:sp>
      <p:sp>
        <p:nvSpPr>
          <p:cNvPr id="5" name="Footer Placeholder 4">
            <a:extLst>
              <a:ext uri="{FF2B5EF4-FFF2-40B4-BE49-F238E27FC236}">
                <a16:creationId xmlns:a16="http://schemas.microsoft.com/office/drawing/2014/main" id="{11CDCEA4-4836-4B08-B6E3-EC4676672ED0}"/>
              </a:ext>
            </a:extLst>
          </p:cNvPr>
          <p:cNvSpPr>
            <a:spLocks noGrp="1"/>
          </p:cNvSpPr>
          <p:nvPr>
            <p:ph type="ftr" sz="quarter" idx="11"/>
          </p:nvPr>
        </p:nvSpPr>
        <p:spPr/>
        <p:txBody>
          <a:bodyPr/>
          <a:lstStyle/>
          <a:p>
            <a:pPr defTabSz="457189"/>
            <a:endParaRPr lang="en-US">
              <a:solidFill>
                <a:srgbClr val="000000">
                  <a:lumMod val="75000"/>
                  <a:lumOff val="25000"/>
                </a:srgbClr>
              </a:solidFill>
            </a:endParaRPr>
          </a:p>
        </p:txBody>
      </p:sp>
      <p:sp>
        <p:nvSpPr>
          <p:cNvPr id="6" name="Slide Number Placeholder 5">
            <a:extLst>
              <a:ext uri="{FF2B5EF4-FFF2-40B4-BE49-F238E27FC236}">
                <a16:creationId xmlns:a16="http://schemas.microsoft.com/office/drawing/2014/main" id="{E3F5D284-21BF-43DA-9E92-43C745042B74}"/>
              </a:ext>
            </a:extLst>
          </p:cNvPr>
          <p:cNvSpPr>
            <a:spLocks noGrp="1"/>
          </p:cNvSpPr>
          <p:nvPr>
            <p:ph type="sldNum" sz="quarter" idx="12"/>
          </p:nvPr>
        </p:nvSpPr>
        <p:spPr/>
        <p:txBody>
          <a:bodyPr/>
          <a:lstStyle/>
          <a:p>
            <a:pPr defTabSz="457189"/>
            <a:fld id="{4F94D90D-592A-4925-8000-648071555B6D}" type="slidenum">
              <a:rPr lang="en-US" smtClean="0"/>
              <a:pPr defTabSz="457189"/>
              <a:t>‹#›</a:t>
            </a:fld>
            <a:endParaRPr lang="en-US"/>
          </a:p>
        </p:txBody>
      </p:sp>
    </p:spTree>
    <p:extLst>
      <p:ext uri="{BB962C8B-B14F-4D97-AF65-F5344CB8AC3E}">
        <p14:creationId xmlns:p14="http://schemas.microsoft.com/office/powerpoint/2010/main" val="21928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3016286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199859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2.png"/><Relationship Id="rId5" Type="http://schemas.openxmlformats.org/officeDocument/2006/relationships/slideLayout" Target="../slideLayouts/slideLayout12.xml"/><Relationship Id="rId10" Type="http://schemas.openxmlformats.org/officeDocument/2006/relationships/image" Target="../media/image1.png"/><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9">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5426010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a:xfrm>
            <a:off x="820612" y="3420830"/>
            <a:ext cx="3050947" cy="926494"/>
          </a:xfrm>
        </p:spPr>
        <p:txBody>
          <a:bodyPr/>
          <a:lstStyle/>
          <a:p>
            <a:pPr lvl="0"/>
            <a:endParaRPr lang="en-US" dirty="0"/>
          </a:p>
        </p:txBody>
      </p:sp>
      <p:sp>
        <p:nvSpPr>
          <p:cNvPr id="13" name="Title 12"/>
          <p:cNvSpPr>
            <a:spLocks noGrp="1"/>
          </p:cNvSpPr>
          <p:nvPr>
            <p:ph type="ctrTitle"/>
          </p:nvPr>
        </p:nvSpPr>
        <p:spPr/>
        <p:txBody>
          <a:bodyPr/>
          <a:lstStyle/>
          <a:p>
            <a:r>
              <a:rPr lang="es-US"/>
              <a:t>Orientación sobre beneficios</a:t>
            </a:r>
          </a:p>
        </p:txBody>
      </p:sp>
      <p:sp>
        <p:nvSpPr>
          <p:cNvPr id="24" name="Subtitle 23"/>
          <p:cNvSpPr>
            <a:spLocks noGrp="1"/>
          </p:cNvSpPr>
          <p:nvPr>
            <p:ph type="subTitle" idx="1"/>
          </p:nvPr>
        </p:nvSpPr>
        <p:spPr>
          <a:xfrm>
            <a:off x="820611" y="2572022"/>
            <a:ext cx="6694614" cy="475705"/>
          </a:xfrm>
        </p:spPr>
        <p:txBody>
          <a:bodyPr>
            <a:noAutofit/>
          </a:bodyPr>
          <a:lstStyle/>
          <a:p>
            <a:r>
              <a:rPr lang="es-US" sz="2000"/>
              <a:t>Seguro de vida</a:t>
            </a:r>
          </a:p>
          <a:p>
            <a:r>
              <a:rPr lang="es-US" sz="2000"/>
              <a:t>Cobertura por muerte accidental y desmembramiento </a:t>
            </a:r>
          </a:p>
        </p:txBody>
      </p:sp>
    </p:spTree>
    <p:extLst>
      <p:ext uri="{BB962C8B-B14F-4D97-AF65-F5344CB8AC3E}">
        <p14:creationId xmlns:p14="http://schemas.microsoft.com/office/powerpoint/2010/main" val="3115774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82A9B-8623-42F4-83DE-374EE91F1482}"/>
              </a:ext>
            </a:extLst>
          </p:cNvPr>
          <p:cNvSpPr>
            <a:spLocks noGrp="1"/>
          </p:cNvSpPr>
          <p:nvPr>
            <p:ph sz="quarter" idx="12"/>
          </p:nvPr>
        </p:nvSpPr>
        <p:spPr/>
        <p:txBody>
          <a:bodyPr>
            <a:noAutofit/>
          </a:bodyPr>
          <a:lstStyle/>
          <a:p>
            <a:pPr marL="0" indent="0">
              <a:buNone/>
            </a:pPr>
            <a:r>
              <a:rPr lang="es-US" sz="800" dirty="0"/>
              <a:t>La información que se proporciona en este resumen está diseñada para ayudarlo a comprender sus opciones de planes y programas de beneficios de bienestar de Trinity Health. Es solo una descripción general y no está prevista como descripción exhaustiva de los planes y programas de beneficios disponibles para usted. No constituye un contrato y no pretende interpretar, extender ni modificar de ninguna manera las disposiciones de ningún plan o programa. Las descripciones resumidas del plan y los documentos oficiales de los planes y programas los describen con más detalles, y debe consultar estos documentos para obtener respuestas a sus preguntas específicas con respecto a los planes y programas, incluidos los servicios que cubre un plan. Si hubiera una discrepancia entre materiales impresos, prevalecerán los documentos oficiales de los planes y programas. Trinity Health conserva el derecho de modificar sus planes y programas de beneficios o darlos por finalizados en cualquier momento, lo que incluye la realización de cambios para cumplir con sus opciones en virtud de la Ley de Atención Médica Asequible y otras leyes aplicables, y ejercer dichas opciones.</a:t>
            </a:r>
          </a:p>
          <a:p>
            <a:pPr marL="0" indent="0">
              <a:buNone/>
            </a:pPr>
            <a:r>
              <a:rPr lang="es-US" sz="800" dirty="0"/>
              <a:t>Para ver descripciones resumidas de planes y certificados de cobertura, visite el </a:t>
            </a:r>
            <a:r>
              <a:rPr lang="es-US" sz="800" dirty="0">
                <a:highlight>
                  <a:srgbClr val="FFFF00"/>
                </a:highlight>
              </a:rPr>
              <a:t>portal para colegas HR4U en </a:t>
            </a:r>
            <a:r>
              <a:rPr lang="es-US" sz="800" dirty="0">
                <a:highlight>
                  <a:srgbClr val="FFFF00"/>
                </a:highlight>
                <a:hlinkClick r:id="rId3"/>
              </a:rPr>
              <a:t>https://hr4u.trinity-health.org</a:t>
            </a:r>
            <a:r>
              <a:rPr lang="es-US" sz="800" dirty="0"/>
              <a:t>. Para cualquier plan o programa en el que participe, también tiene derecho a solicitar una copia impresa de la descripción resumida completa del plan o del certificado de cobertura y otros documentos oficiales del plan o del programa, ya sea al empleador del colega o a Trinity Health Total Rewards Benefits &amp; Well-Being (Beneficios y bienestar de recompensas totales de Trinity Health), 20555 Victor Parkway, Livonia, MI 48152. No se le cobrará nada por las copias impresas.</a:t>
            </a:r>
          </a:p>
          <a:p>
            <a:pPr marL="0" indent="0">
              <a:buNone/>
            </a:pPr>
            <a:r>
              <a:rPr lang="es-US" sz="800" dirty="0"/>
              <a:t>Todos los planes de salud grupales de Trinity Health proporcionan coordinación de la atención, administración de la atención, revisión de la utilización y servicios de derivación para ayudar a administrar la atención médica que se proporciona a miembros cubiertos. Al inscribirse en un plan de salud grupal de Trinity Health, comprende que el plan proporcionará servicios para administrar la atención de cada miembro cubierto. Estos servicios se pueden proporcionar a través de terceros administradores independientes, una red clínicamente integrada de hospitales, médicos y otros proveedores y profesionales de atención médica, y otros proveedores de atención médica. Su participación en un plan de salud grupal de Trinity Health significa que las personas que se contraten para proporcionar estos servicios tendrán acceso a su información de salud personal, lo que incluye información de salud que usted divulgue a través de programas y actividades de bienestar. Los centros y proveedores de atención médica de Trinity Health y los profesionales afiliados a los centros de Trinity Health participan en determinadas redes clínicamente integradas. Puede que una red clínicamente integrada se comunique con usted con respecto a su atención médica, lo que incluye personas de un centro o proveedor de Trinity Health que estén brindando servicios para la red clínicamente integrada o directamente para el plan de salud grupal. Las personas que trabajan en un centro o proveedor de Trinity Health (incluido su empleador) que participen en una red clínicamente integrada o en el plan de salud grupal pueden tener acceso a información sobre su tratamiento médico en cualquier centro y con cualquier proveedor o profesional de atención médica, y usarla no solo para brindarle tratamiento sino también para administrar y coordinar su atención médica. Todo acceso a información de salud protegida, o su uso o divulgación cumplirán con las reglamentaciones sobre privacidad y seguridad establecidas por la Ley de Transferencia y Responsabilidad de Seguros Médicos y las leyes estatales aplicables en materia de privacidad y seguridad.</a:t>
            </a:r>
          </a:p>
          <a:p>
            <a:pPr marL="0" indent="0">
              <a:buNone/>
            </a:pPr>
            <a:endParaRPr lang="en-US" sz="800" dirty="0"/>
          </a:p>
          <a:p>
            <a:pPr marL="0" indent="0">
              <a:buNone/>
            </a:pPr>
            <a:endParaRPr lang="en-US" sz="800" dirty="0"/>
          </a:p>
        </p:txBody>
      </p:sp>
      <p:sp>
        <p:nvSpPr>
          <p:cNvPr id="3" name="Title 2">
            <a:extLst>
              <a:ext uri="{FF2B5EF4-FFF2-40B4-BE49-F238E27FC236}">
                <a16:creationId xmlns:a16="http://schemas.microsoft.com/office/drawing/2014/main" id="{2FF5E9B3-B550-42DD-B09E-3E6E9FF5D787}"/>
              </a:ext>
            </a:extLst>
          </p:cNvPr>
          <p:cNvSpPr>
            <a:spLocks noGrp="1"/>
          </p:cNvSpPr>
          <p:nvPr>
            <p:ph type="title"/>
          </p:nvPr>
        </p:nvSpPr>
        <p:spPr/>
        <p:txBody>
          <a:bodyPr/>
          <a:lstStyle/>
          <a:p>
            <a:r>
              <a:rPr lang="es-US"/>
              <a:t>Información importante</a:t>
            </a:r>
          </a:p>
        </p:txBody>
      </p:sp>
      <p:sp>
        <p:nvSpPr>
          <p:cNvPr id="4" name="Footer Placeholder 3">
            <a:extLst>
              <a:ext uri="{FF2B5EF4-FFF2-40B4-BE49-F238E27FC236}">
                <a16:creationId xmlns:a16="http://schemas.microsoft.com/office/drawing/2014/main" id="{6E566710-6E2C-4BDC-B24B-F7D17A5113C0}"/>
              </a:ext>
            </a:extLst>
          </p:cNvPr>
          <p:cNvSpPr>
            <a:spLocks noGrp="1"/>
          </p:cNvSpPr>
          <p:nvPr>
            <p:ph type="ftr" sz="quarter" idx="3"/>
          </p:nvPr>
        </p:nvSpPr>
        <p:spPr/>
        <p:txBody>
          <a:bodyPr/>
          <a:lstStyle/>
          <a:p>
            <a:r>
              <a:rPr lang="es-US" dirty="0"/>
              <a:t>©2019 Trinity Health</a:t>
            </a:r>
          </a:p>
        </p:txBody>
      </p:sp>
      <p:sp>
        <p:nvSpPr>
          <p:cNvPr id="5" name="Slide Number Placeholder 4">
            <a:extLst>
              <a:ext uri="{FF2B5EF4-FFF2-40B4-BE49-F238E27FC236}">
                <a16:creationId xmlns:a16="http://schemas.microsoft.com/office/drawing/2014/main" id="{98870FFE-4304-4E6A-990A-87E79A7DC8A4}"/>
              </a:ext>
            </a:extLst>
          </p:cNvPr>
          <p:cNvSpPr>
            <a:spLocks noGrp="1"/>
          </p:cNvSpPr>
          <p:nvPr>
            <p:ph type="sldNum" sz="quarter" idx="4"/>
          </p:nvPr>
        </p:nvSpPr>
        <p:spPr/>
        <p:txBody>
          <a:bodyPr/>
          <a:lstStyle/>
          <a:p>
            <a:fld id="{489F9553-C816-6842-8939-EE75ECF7EB2B}" type="slidenum">
              <a:rPr lang="en-US" smtClean="0"/>
              <a:pPr/>
              <a:t>10</a:t>
            </a:fld>
            <a:endParaRPr lang="en-US"/>
          </a:p>
        </p:txBody>
      </p:sp>
    </p:spTree>
    <p:extLst>
      <p:ext uri="{BB962C8B-B14F-4D97-AF65-F5344CB8AC3E}">
        <p14:creationId xmlns:p14="http://schemas.microsoft.com/office/powerpoint/2010/main" val="2313412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55" y="0"/>
            <a:ext cx="9141289" cy="5159747"/>
          </a:xfrm>
          <a:prstGeom prst="rect">
            <a:avLst/>
          </a:prstGeom>
        </p:spPr>
      </p:pic>
    </p:spTree>
    <p:extLst>
      <p:ext uri="{BB962C8B-B14F-4D97-AF65-F5344CB8AC3E}">
        <p14:creationId xmlns:p14="http://schemas.microsoft.com/office/powerpoint/2010/main" val="371172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86F7691-A44F-4A07-9412-52E12143B8DE}"/>
              </a:ext>
            </a:extLst>
          </p:cNvPr>
          <p:cNvSpPr>
            <a:spLocks noGrp="1"/>
          </p:cNvSpPr>
          <p:nvPr>
            <p:ph type="ftr" sz="quarter" idx="3"/>
          </p:nvPr>
        </p:nvSpPr>
        <p:spPr/>
        <p:txBody>
          <a:bodyPr/>
          <a:lstStyle/>
          <a:p>
            <a:r>
              <a:rPr lang="es-US" dirty="0"/>
              <a:t>©2020 Trinity Health</a:t>
            </a:r>
          </a:p>
        </p:txBody>
      </p:sp>
      <p:sp>
        <p:nvSpPr>
          <p:cNvPr id="3" name="Slide Number Placeholder 2">
            <a:extLst>
              <a:ext uri="{FF2B5EF4-FFF2-40B4-BE49-F238E27FC236}">
                <a16:creationId xmlns:a16="http://schemas.microsoft.com/office/drawing/2014/main" id="{7223E082-632F-4795-A072-7CBD86846B23}"/>
              </a:ext>
            </a:extLst>
          </p:cNvPr>
          <p:cNvSpPr>
            <a:spLocks noGrp="1"/>
          </p:cNvSpPr>
          <p:nvPr>
            <p:ph type="sldNum" sz="quarter" idx="4"/>
          </p:nvPr>
        </p:nvSpPr>
        <p:spPr/>
        <p:txBody>
          <a:bodyPr/>
          <a:lstStyle/>
          <a:p>
            <a:fld id="{489F9553-C816-6842-8939-EE75ECF7EB2B}" type="slidenum">
              <a:rPr lang="en-US" smtClean="0"/>
              <a:pPr/>
              <a:t>2</a:t>
            </a:fld>
            <a:endParaRPr lang="en-US"/>
          </a:p>
        </p:txBody>
      </p:sp>
      <p:sp>
        <p:nvSpPr>
          <p:cNvPr id="4" name="Title 3">
            <a:extLst>
              <a:ext uri="{FF2B5EF4-FFF2-40B4-BE49-F238E27FC236}">
                <a16:creationId xmlns:a16="http://schemas.microsoft.com/office/drawing/2014/main" id="{94DF395F-A6C4-4FDA-812D-0D6AF1433895}"/>
              </a:ext>
            </a:extLst>
          </p:cNvPr>
          <p:cNvSpPr>
            <a:spLocks noGrp="1"/>
          </p:cNvSpPr>
          <p:nvPr>
            <p:ph type="title"/>
          </p:nvPr>
        </p:nvSpPr>
        <p:spPr>
          <a:xfrm>
            <a:off x="731676" y="852334"/>
            <a:ext cx="8412323" cy="1009604"/>
          </a:xfrm>
        </p:spPr>
        <p:txBody>
          <a:bodyPr/>
          <a:lstStyle/>
          <a:p>
            <a:r>
              <a:rPr lang="es-US" sz="2400" dirty="0"/>
              <a:t>Seguro de vida</a:t>
            </a:r>
            <a:br>
              <a:rPr lang="es-US" sz="2400" dirty="0"/>
            </a:br>
            <a:r>
              <a:rPr lang="es-US" sz="2400" dirty="0"/>
              <a:t>Cobertura por muerte accidental y desmembramiento </a:t>
            </a:r>
            <a:br>
              <a:rPr lang="es-US" sz="2400" dirty="0"/>
            </a:br>
            <a:endParaRPr lang="es-US" sz="2400" dirty="0"/>
          </a:p>
        </p:txBody>
      </p:sp>
    </p:spTree>
    <p:extLst>
      <p:ext uri="{BB962C8B-B14F-4D97-AF65-F5344CB8AC3E}">
        <p14:creationId xmlns:p14="http://schemas.microsoft.com/office/powerpoint/2010/main" val="15125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BADFD3-14C1-44BA-B69C-ED425304CE4D}"/>
              </a:ext>
            </a:extLst>
          </p:cNvPr>
          <p:cNvSpPr>
            <a:spLocks noGrp="1"/>
          </p:cNvSpPr>
          <p:nvPr>
            <p:ph sz="half" idx="1"/>
          </p:nvPr>
        </p:nvSpPr>
        <p:spPr>
          <a:xfrm>
            <a:off x="400496" y="999056"/>
            <a:ext cx="5228778" cy="3394472"/>
          </a:xfrm>
        </p:spPr>
        <p:txBody>
          <a:bodyPr>
            <a:noAutofit/>
          </a:bodyPr>
          <a:lstStyle/>
          <a:p>
            <a:r>
              <a:rPr lang="es-US" sz="2000" dirty="0"/>
              <a:t>Los colegas elegibles para beneficios reciben cobertura de seguro de vida y por muerte accidental y desmembramiento (AD&amp;D) pagada por el empleador, equivalente a una vez el salario de </a:t>
            </a:r>
            <a:br>
              <a:rPr lang="es-US" sz="2000" dirty="0"/>
            </a:br>
            <a:r>
              <a:rPr lang="es-US" sz="2000" dirty="0"/>
              <a:t>base anual.</a:t>
            </a:r>
          </a:p>
          <a:p>
            <a:r>
              <a:rPr lang="es-US" sz="2000" dirty="0"/>
              <a:t>Inscripción automática </a:t>
            </a:r>
          </a:p>
          <a:p>
            <a:r>
              <a:rPr lang="es-US" sz="2000" dirty="0" err="1"/>
              <a:t>The</a:t>
            </a:r>
            <a:r>
              <a:rPr lang="es-US" sz="2000" dirty="0"/>
              <a:t> Hartford es el proveedor de seguros de vida de Trinity Health.</a:t>
            </a:r>
          </a:p>
        </p:txBody>
      </p:sp>
      <p:sp>
        <p:nvSpPr>
          <p:cNvPr id="4" name="Footer Placeholder 3">
            <a:extLst>
              <a:ext uri="{FF2B5EF4-FFF2-40B4-BE49-F238E27FC236}">
                <a16:creationId xmlns:a16="http://schemas.microsoft.com/office/drawing/2014/main" id="{7D9CF80D-4258-4DD9-988B-5EF5736A4A7B}"/>
              </a:ext>
            </a:extLst>
          </p:cNvPr>
          <p:cNvSpPr>
            <a:spLocks noGrp="1"/>
          </p:cNvSpPr>
          <p:nvPr>
            <p:ph type="ftr" sz="quarter" idx="3"/>
          </p:nvPr>
        </p:nvSpPr>
        <p:spPr/>
        <p:txBody>
          <a:bodyPr/>
          <a:lstStyle/>
          <a:p>
            <a:r>
              <a:rPr lang="es-US" dirty="0"/>
              <a:t>©2020 Trinity Health</a:t>
            </a:r>
          </a:p>
        </p:txBody>
      </p:sp>
      <p:sp>
        <p:nvSpPr>
          <p:cNvPr id="5" name="Slide Number Placeholder 4">
            <a:extLst>
              <a:ext uri="{FF2B5EF4-FFF2-40B4-BE49-F238E27FC236}">
                <a16:creationId xmlns:a16="http://schemas.microsoft.com/office/drawing/2014/main" id="{7C6B029A-C976-4713-9E52-53AF7B35C3C6}"/>
              </a:ext>
            </a:extLst>
          </p:cNvPr>
          <p:cNvSpPr>
            <a:spLocks noGrp="1"/>
          </p:cNvSpPr>
          <p:nvPr>
            <p:ph type="sldNum" sz="quarter" idx="4"/>
          </p:nvPr>
        </p:nvSpPr>
        <p:spPr/>
        <p:txBody>
          <a:bodyPr/>
          <a:lstStyle/>
          <a:p>
            <a:fld id="{489F9553-C816-6842-8939-EE75ECF7EB2B}" type="slidenum">
              <a:rPr lang="en-US" smtClean="0"/>
              <a:pPr/>
              <a:t>3</a:t>
            </a:fld>
            <a:endParaRPr lang="en-US"/>
          </a:p>
        </p:txBody>
      </p:sp>
      <p:sp>
        <p:nvSpPr>
          <p:cNvPr id="6" name="Title 5">
            <a:extLst>
              <a:ext uri="{FF2B5EF4-FFF2-40B4-BE49-F238E27FC236}">
                <a16:creationId xmlns:a16="http://schemas.microsoft.com/office/drawing/2014/main" id="{BB535057-1F22-4D68-93B5-45A327C5518C}"/>
              </a:ext>
            </a:extLst>
          </p:cNvPr>
          <p:cNvSpPr>
            <a:spLocks noGrp="1"/>
          </p:cNvSpPr>
          <p:nvPr>
            <p:ph type="title"/>
          </p:nvPr>
        </p:nvSpPr>
        <p:spPr/>
        <p:txBody>
          <a:bodyPr/>
          <a:lstStyle/>
          <a:p>
            <a:r>
              <a:rPr lang="es-US"/>
              <a:t>Seguro de vida básico y AD&amp;D sin costo para usted</a:t>
            </a:r>
          </a:p>
        </p:txBody>
      </p:sp>
      <p:pic>
        <p:nvPicPr>
          <p:cNvPr id="10" name="Content Placeholder 9">
            <a:extLst>
              <a:ext uri="{FF2B5EF4-FFF2-40B4-BE49-F238E27FC236}">
                <a16:creationId xmlns:a16="http://schemas.microsoft.com/office/drawing/2014/main" id="{FE9360A4-5283-4321-B18F-AA47538F8469}"/>
              </a:ext>
            </a:extLst>
          </p:cNvPr>
          <p:cNvPicPr>
            <a:picLocks noGrp="1" noChangeAspect="1"/>
          </p:cNvPicPr>
          <p:nvPr>
            <p:ph sz="half" idx="2"/>
          </p:nvPr>
        </p:nvPicPr>
        <p:blipFill rotWithShape="1">
          <a:blip r:embed="rId3"/>
          <a:srcRect l="9767" r="22265"/>
          <a:stretch/>
        </p:blipFill>
        <p:spPr>
          <a:xfrm>
            <a:off x="5820124" y="1223599"/>
            <a:ext cx="2753268" cy="2696302"/>
          </a:xfrm>
        </p:spPr>
      </p:pic>
    </p:spTree>
    <p:extLst>
      <p:ext uri="{BB962C8B-B14F-4D97-AF65-F5344CB8AC3E}">
        <p14:creationId xmlns:p14="http://schemas.microsoft.com/office/powerpoint/2010/main" val="1217181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4E908E-BEC0-4D16-9605-B76C73C33AE6}"/>
              </a:ext>
            </a:extLst>
          </p:cNvPr>
          <p:cNvSpPr>
            <a:spLocks noGrp="1"/>
          </p:cNvSpPr>
          <p:nvPr>
            <p:ph sz="quarter" idx="12"/>
          </p:nvPr>
        </p:nvSpPr>
        <p:spPr/>
        <p:txBody>
          <a:bodyPr>
            <a:normAutofit fontScale="92500"/>
          </a:bodyPr>
          <a:lstStyle/>
          <a:p>
            <a:r>
              <a:rPr lang="es-US" dirty="0"/>
              <a:t>Los aportes de la prima se deducen de su cheque de pago después de deducir impuestos.</a:t>
            </a:r>
          </a:p>
          <a:p>
            <a:r>
              <a:rPr lang="es-US" dirty="0"/>
              <a:t>La cobertura de AD&amp;D se paga si usted muere o sufre una lesión grave en un accidente.</a:t>
            </a:r>
          </a:p>
          <a:p>
            <a:r>
              <a:rPr lang="es-US" dirty="0"/>
              <a:t>Aumentos disponibles: entre una y ocho veces su salario de base anual, redondeado a la unidad de $1,000 más cercana.</a:t>
            </a:r>
          </a:p>
          <a:p>
            <a:r>
              <a:rPr lang="es-US" dirty="0"/>
              <a:t>El monto máximo de seguro de vida complementario que puede adquirir no puede ser mayor de ocho veces sus ingresos anuales o $1.5 millones.</a:t>
            </a:r>
          </a:p>
        </p:txBody>
      </p:sp>
      <p:sp>
        <p:nvSpPr>
          <p:cNvPr id="3" name="Title 2">
            <a:extLst>
              <a:ext uri="{FF2B5EF4-FFF2-40B4-BE49-F238E27FC236}">
                <a16:creationId xmlns:a16="http://schemas.microsoft.com/office/drawing/2014/main" id="{B7F4CCAB-85FA-4C64-A52A-EF1632093F4B}"/>
              </a:ext>
            </a:extLst>
          </p:cNvPr>
          <p:cNvSpPr>
            <a:spLocks noGrp="1"/>
          </p:cNvSpPr>
          <p:nvPr>
            <p:ph type="title"/>
          </p:nvPr>
        </p:nvSpPr>
        <p:spPr>
          <a:xfrm>
            <a:off x="242047" y="345640"/>
            <a:ext cx="8565777" cy="498656"/>
          </a:xfrm>
        </p:spPr>
        <p:txBody>
          <a:bodyPr/>
          <a:lstStyle/>
          <a:p>
            <a:r>
              <a:rPr lang="es-US" dirty="0"/>
              <a:t>La cobertura de seguro de vida complementaria y por AD&amp;D voluntaria es una cobertura que usted paga</a:t>
            </a:r>
          </a:p>
        </p:txBody>
      </p:sp>
      <p:sp>
        <p:nvSpPr>
          <p:cNvPr id="4" name="Footer Placeholder 3">
            <a:extLst>
              <a:ext uri="{FF2B5EF4-FFF2-40B4-BE49-F238E27FC236}">
                <a16:creationId xmlns:a16="http://schemas.microsoft.com/office/drawing/2014/main" id="{8C868EB0-41CA-442E-AFAB-E3455CD6D5C2}"/>
              </a:ext>
            </a:extLst>
          </p:cNvPr>
          <p:cNvSpPr>
            <a:spLocks noGrp="1"/>
          </p:cNvSpPr>
          <p:nvPr>
            <p:ph type="ftr" sz="quarter" idx="3"/>
          </p:nvPr>
        </p:nvSpPr>
        <p:spPr/>
        <p:txBody>
          <a:bodyPr/>
          <a:lstStyle/>
          <a:p>
            <a:r>
              <a:rPr lang="es-US" dirty="0"/>
              <a:t>©2020 Trinity Health</a:t>
            </a:r>
          </a:p>
        </p:txBody>
      </p:sp>
      <p:sp>
        <p:nvSpPr>
          <p:cNvPr id="5" name="Slide Number Placeholder 4">
            <a:extLst>
              <a:ext uri="{FF2B5EF4-FFF2-40B4-BE49-F238E27FC236}">
                <a16:creationId xmlns:a16="http://schemas.microsoft.com/office/drawing/2014/main" id="{A1B7D989-8D10-4A50-B36D-04F5678652FD}"/>
              </a:ext>
            </a:extLst>
          </p:cNvPr>
          <p:cNvSpPr>
            <a:spLocks noGrp="1"/>
          </p:cNvSpPr>
          <p:nvPr>
            <p:ph type="sldNum" sz="quarter" idx="4"/>
          </p:nvPr>
        </p:nvSpPr>
        <p:spPr/>
        <p:txBody>
          <a:bodyPr/>
          <a:lstStyle/>
          <a:p>
            <a:fld id="{489F9553-C816-6842-8939-EE75ECF7EB2B}" type="slidenum">
              <a:rPr lang="en-US" smtClean="0"/>
              <a:pPr/>
              <a:t>4</a:t>
            </a:fld>
            <a:endParaRPr lang="en-US"/>
          </a:p>
        </p:txBody>
      </p:sp>
    </p:spTree>
    <p:extLst>
      <p:ext uri="{BB962C8B-B14F-4D97-AF65-F5344CB8AC3E}">
        <p14:creationId xmlns:p14="http://schemas.microsoft.com/office/powerpoint/2010/main" val="1138016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62FD34F-2A76-4535-8826-3D7509ADA91B}"/>
              </a:ext>
            </a:extLst>
          </p:cNvPr>
          <p:cNvSpPr>
            <a:spLocks noGrp="1"/>
          </p:cNvSpPr>
          <p:nvPr>
            <p:ph type="body" idx="1"/>
          </p:nvPr>
        </p:nvSpPr>
        <p:spPr>
          <a:xfrm>
            <a:off x="400496" y="1336715"/>
            <a:ext cx="4040188" cy="479822"/>
          </a:xfrm>
        </p:spPr>
        <p:txBody>
          <a:bodyPr>
            <a:normAutofit lnSpcReduction="10000"/>
          </a:bodyPr>
          <a:lstStyle/>
          <a:p>
            <a:r>
              <a:rPr lang="es-US" dirty="0"/>
              <a:t>Cónyuge/adulto elegible</a:t>
            </a:r>
          </a:p>
        </p:txBody>
      </p:sp>
      <p:sp>
        <p:nvSpPr>
          <p:cNvPr id="3" name="Content Placeholder 2">
            <a:extLst>
              <a:ext uri="{FF2B5EF4-FFF2-40B4-BE49-F238E27FC236}">
                <a16:creationId xmlns:a16="http://schemas.microsoft.com/office/drawing/2014/main" id="{801FBD56-3C6E-4A34-AE41-05207EF8E28B}"/>
              </a:ext>
            </a:extLst>
          </p:cNvPr>
          <p:cNvSpPr>
            <a:spLocks noGrp="1"/>
          </p:cNvSpPr>
          <p:nvPr>
            <p:ph sz="half" idx="2"/>
          </p:nvPr>
        </p:nvSpPr>
        <p:spPr>
          <a:xfrm>
            <a:off x="400496" y="1816536"/>
            <a:ext cx="4040188" cy="2963466"/>
          </a:xfrm>
        </p:spPr>
        <p:txBody>
          <a:bodyPr/>
          <a:lstStyle/>
          <a:p>
            <a:pPr marL="0" indent="0">
              <a:buNone/>
            </a:pPr>
            <a:r>
              <a:rPr lang="es-US" dirty="0"/>
              <a:t>Aumentos disponibles:</a:t>
            </a:r>
          </a:p>
          <a:p>
            <a:r>
              <a:rPr lang="es-US" dirty="0"/>
              <a:t>$10,000</a:t>
            </a:r>
          </a:p>
          <a:p>
            <a:r>
              <a:rPr lang="es-US" dirty="0"/>
              <a:t>$20,000</a:t>
            </a:r>
          </a:p>
          <a:p>
            <a:r>
              <a:rPr lang="es-US" dirty="0"/>
              <a:t>$50,000</a:t>
            </a:r>
          </a:p>
          <a:p>
            <a:r>
              <a:rPr lang="es-US" dirty="0"/>
              <a:t>$80,000</a:t>
            </a:r>
          </a:p>
        </p:txBody>
      </p:sp>
      <p:sp>
        <p:nvSpPr>
          <p:cNvPr id="4" name="Text Placeholder 3">
            <a:extLst>
              <a:ext uri="{FF2B5EF4-FFF2-40B4-BE49-F238E27FC236}">
                <a16:creationId xmlns:a16="http://schemas.microsoft.com/office/drawing/2014/main" id="{D3BFC83A-89E4-432B-B692-2DE39B574348}"/>
              </a:ext>
            </a:extLst>
          </p:cNvPr>
          <p:cNvSpPr>
            <a:spLocks noGrp="1"/>
          </p:cNvSpPr>
          <p:nvPr>
            <p:ph type="body" sz="quarter" idx="3"/>
          </p:nvPr>
        </p:nvSpPr>
        <p:spPr>
          <a:xfrm>
            <a:off x="4588322" y="1336715"/>
            <a:ext cx="4041775" cy="479822"/>
          </a:xfrm>
        </p:spPr>
        <p:txBody>
          <a:bodyPr>
            <a:normAutofit lnSpcReduction="10000"/>
          </a:bodyPr>
          <a:lstStyle/>
          <a:p>
            <a:r>
              <a:rPr lang="es-US" dirty="0"/>
              <a:t>Hijos</a:t>
            </a:r>
          </a:p>
        </p:txBody>
      </p:sp>
      <p:sp>
        <p:nvSpPr>
          <p:cNvPr id="5" name="Content Placeholder 4">
            <a:extLst>
              <a:ext uri="{FF2B5EF4-FFF2-40B4-BE49-F238E27FC236}">
                <a16:creationId xmlns:a16="http://schemas.microsoft.com/office/drawing/2014/main" id="{DF29397A-F9BF-4B9D-9EE4-244F5E04845F}"/>
              </a:ext>
            </a:extLst>
          </p:cNvPr>
          <p:cNvSpPr>
            <a:spLocks noGrp="1"/>
          </p:cNvSpPr>
          <p:nvPr>
            <p:ph sz="quarter" idx="4"/>
          </p:nvPr>
        </p:nvSpPr>
        <p:spPr>
          <a:xfrm>
            <a:off x="4588322" y="1816536"/>
            <a:ext cx="4041775" cy="2963466"/>
          </a:xfrm>
        </p:spPr>
        <p:txBody>
          <a:bodyPr>
            <a:normAutofit fontScale="92500" lnSpcReduction="20000"/>
          </a:bodyPr>
          <a:lstStyle/>
          <a:p>
            <a:pPr marL="0" indent="0">
              <a:buNone/>
            </a:pPr>
            <a:r>
              <a:rPr lang="es-US" dirty="0"/>
              <a:t>Aumentos disponibles:</a:t>
            </a:r>
          </a:p>
          <a:p>
            <a:r>
              <a:rPr lang="es-US" dirty="0"/>
              <a:t>$5,000</a:t>
            </a:r>
          </a:p>
          <a:p>
            <a:r>
              <a:rPr lang="es-US" dirty="0"/>
              <a:t>$10,000</a:t>
            </a:r>
          </a:p>
          <a:p>
            <a:r>
              <a:rPr lang="es-US" dirty="0"/>
              <a:t>$20,000</a:t>
            </a:r>
          </a:p>
          <a:p>
            <a:endParaRPr lang="en-US" dirty="0"/>
          </a:p>
          <a:p>
            <a:r>
              <a:rPr lang="es-US" dirty="0"/>
              <a:t>Nota: Todos los hijos elegibles tienen cobertura por una única prima.</a:t>
            </a:r>
          </a:p>
          <a:p>
            <a:endParaRPr lang="en-US" dirty="0"/>
          </a:p>
        </p:txBody>
      </p:sp>
      <p:sp>
        <p:nvSpPr>
          <p:cNvPr id="6" name="Footer Placeholder 5">
            <a:extLst>
              <a:ext uri="{FF2B5EF4-FFF2-40B4-BE49-F238E27FC236}">
                <a16:creationId xmlns:a16="http://schemas.microsoft.com/office/drawing/2014/main" id="{76079B6F-0C5C-4539-B410-33BAEAE1D8CE}"/>
              </a:ext>
            </a:extLst>
          </p:cNvPr>
          <p:cNvSpPr>
            <a:spLocks noGrp="1"/>
          </p:cNvSpPr>
          <p:nvPr>
            <p:ph type="ftr" sz="quarter" idx="10"/>
          </p:nvPr>
        </p:nvSpPr>
        <p:spPr/>
        <p:txBody>
          <a:bodyPr/>
          <a:lstStyle/>
          <a:p>
            <a:r>
              <a:rPr lang="es-US" dirty="0"/>
              <a:t>©2020 Trinity Health</a:t>
            </a:r>
          </a:p>
        </p:txBody>
      </p:sp>
      <p:sp>
        <p:nvSpPr>
          <p:cNvPr id="7" name="Slide Number Placeholder 6">
            <a:extLst>
              <a:ext uri="{FF2B5EF4-FFF2-40B4-BE49-F238E27FC236}">
                <a16:creationId xmlns:a16="http://schemas.microsoft.com/office/drawing/2014/main" id="{EE8ED32A-5C7C-4F58-B29D-731BE2D2C71D}"/>
              </a:ext>
            </a:extLst>
          </p:cNvPr>
          <p:cNvSpPr>
            <a:spLocks noGrp="1"/>
          </p:cNvSpPr>
          <p:nvPr>
            <p:ph type="sldNum" sz="quarter" idx="11"/>
          </p:nvPr>
        </p:nvSpPr>
        <p:spPr/>
        <p:txBody>
          <a:bodyPr/>
          <a:lstStyle/>
          <a:p>
            <a:fld id="{489F9553-C816-6842-8939-EE75ECF7EB2B}" type="slidenum">
              <a:rPr lang="en-US" smtClean="0"/>
              <a:pPr/>
              <a:t>5</a:t>
            </a:fld>
            <a:endParaRPr lang="en-US"/>
          </a:p>
        </p:txBody>
      </p:sp>
      <p:sp>
        <p:nvSpPr>
          <p:cNvPr id="8" name="Title 7">
            <a:extLst>
              <a:ext uri="{FF2B5EF4-FFF2-40B4-BE49-F238E27FC236}">
                <a16:creationId xmlns:a16="http://schemas.microsoft.com/office/drawing/2014/main" id="{F814FCE7-DECE-41B9-BF86-F83BE5423069}"/>
              </a:ext>
            </a:extLst>
          </p:cNvPr>
          <p:cNvSpPr>
            <a:spLocks noGrp="1"/>
          </p:cNvSpPr>
          <p:nvPr>
            <p:ph type="title"/>
          </p:nvPr>
        </p:nvSpPr>
        <p:spPr>
          <a:xfrm>
            <a:off x="393408" y="545664"/>
            <a:ext cx="8229600" cy="498656"/>
          </a:xfrm>
        </p:spPr>
        <p:txBody>
          <a:bodyPr/>
          <a:lstStyle/>
          <a:p>
            <a:r>
              <a:rPr lang="es-US" sz="2400" dirty="0"/>
              <a:t>También puede adquirir seguro de vida complementario para su cónyuge/adulto elegible e hijos</a:t>
            </a:r>
          </a:p>
        </p:txBody>
      </p:sp>
    </p:spTree>
    <p:extLst>
      <p:ext uri="{BB962C8B-B14F-4D97-AF65-F5344CB8AC3E}">
        <p14:creationId xmlns:p14="http://schemas.microsoft.com/office/powerpoint/2010/main" val="869856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552FDC4-6A30-4F75-A0B6-796EE74C2316}"/>
              </a:ext>
            </a:extLst>
          </p:cNvPr>
          <p:cNvSpPr>
            <a:spLocks noGrp="1"/>
          </p:cNvSpPr>
          <p:nvPr>
            <p:ph sz="quarter" idx="12"/>
          </p:nvPr>
        </p:nvSpPr>
        <p:spPr>
          <a:xfrm>
            <a:off x="393407" y="999054"/>
            <a:ext cx="8436267" cy="3601521"/>
          </a:xfrm>
        </p:spPr>
        <p:txBody>
          <a:bodyPr>
            <a:noAutofit/>
          </a:bodyPr>
          <a:lstStyle/>
          <a:p>
            <a:r>
              <a:rPr lang="es-US" sz="1800" dirty="0"/>
              <a:t>Elija cobertura de seguro de vida complementaria o por AD&amp;D </a:t>
            </a:r>
            <a:br>
              <a:rPr lang="es-US" sz="1800" dirty="0"/>
            </a:br>
            <a:r>
              <a:rPr lang="es-US" sz="1800" dirty="0"/>
              <a:t>voluntaria cuando: </a:t>
            </a:r>
          </a:p>
          <a:p>
            <a:pPr lvl="1"/>
            <a:r>
              <a:rPr lang="es-US" sz="1600" dirty="0"/>
              <a:t>se inscriba en beneficios como colega que recién se convierte en elegible </a:t>
            </a:r>
            <a:br>
              <a:rPr lang="es-US" sz="1600" dirty="0"/>
            </a:br>
            <a:r>
              <a:rPr lang="es-US" sz="1600" dirty="0"/>
              <a:t>para beneficios</a:t>
            </a:r>
          </a:p>
          <a:p>
            <a:pPr lvl="1"/>
            <a:r>
              <a:rPr lang="es-US" sz="1600" dirty="0"/>
              <a:t>experimente determinados eventos que cambian su estado de vida o</a:t>
            </a:r>
          </a:p>
          <a:p>
            <a:pPr lvl="1"/>
            <a:r>
              <a:rPr lang="es-US" sz="1600" dirty="0"/>
              <a:t>durante la inscripción abierta anual.</a:t>
            </a:r>
          </a:p>
          <a:p>
            <a:r>
              <a:rPr lang="es-US" sz="1800" dirty="0"/>
              <a:t>Puede elegir cobertura para dependientes sin elegir cobertura para usted.</a:t>
            </a:r>
          </a:p>
          <a:p>
            <a:r>
              <a:rPr lang="es-US" sz="1800" dirty="0"/>
              <a:t>Si tanto usted como su cónyuge/adulto elegible trabajan para Trinity Health, se aplican determinadas limitaciones. Consulte el paquete para nuevos empleados para obtener los detalles.</a:t>
            </a:r>
          </a:p>
          <a:p>
            <a:r>
              <a:rPr lang="es-US" sz="1800" dirty="0"/>
              <a:t>En algunos casos, se podría requerir una Solicitud de salud personal.</a:t>
            </a:r>
          </a:p>
          <a:p>
            <a:endParaRPr lang="en-US" sz="1800" dirty="0"/>
          </a:p>
          <a:p>
            <a:endParaRPr lang="en-US" sz="1800" dirty="0"/>
          </a:p>
        </p:txBody>
      </p:sp>
      <p:sp>
        <p:nvSpPr>
          <p:cNvPr id="3" name="Title 2">
            <a:extLst>
              <a:ext uri="{FF2B5EF4-FFF2-40B4-BE49-F238E27FC236}">
                <a16:creationId xmlns:a16="http://schemas.microsoft.com/office/drawing/2014/main" id="{BAA5B690-BADD-4564-8BAB-58D221B1656E}"/>
              </a:ext>
            </a:extLst>
          </p:cNvPr>
          <p:cNvSpPr>
            <a:spLocks noGrp="1"/>
          </p:cNvSpPr>
          <p:nvPr>
            <p:ph type="title"/>
          </p:nvPr>
        </p:nvSpPr>
        <p:spPr>
          <a:xfrm>
            <a:off x="393408" y="345640"/>
            <a:ext cx="8586676" cy="498656"/>
          </a:xfrm>
        </p:spPr>
        <p:txBody>
          <a:bodyPr/>
          <a:lstStyle/>
          <a:p>
            <a:r>
              <a:rPr lang="es-US"/>
              <a:t>Inscripción en cobertura complementaria</a:t>
            </a:r>
          </a:p>
        </p:txBody>
      </p:sp>
      <p:sp>
        <p:nvSpPr>
          <p:cNvPr id="4" name="Footer Placeholder 3">
            <a:extLst>
              <a:ext uri="{FF2B5EF4-FFF2-40B4-BE49-F238E27FC236}">
                <a16:creationId xmlns:a16="http://schemas.microsoft.com/office/drawing/2014/main" id="{BF919EAA-1BE3-4411-B69A-5E05CB5345C0}"/>
              </a:ext>
            </a:extLst>
          </p:cNvPr>
          <p:cNvSpPr>
            <a:spLocks noGrp="1"/>
          </p:cNvSpPr>
          <p:nvPr>
            <p:ph type="ftr" sz="quarter" idx="3"/>
          </p:nvPr>
        </p:nvSpPr>
        <p:spPr/>
        <p:txBody>
          <a:bodyPr/>
          <a:lstStyle/>
          <a:p>
            <a:r>
              <a:rPr lang="es-US" dirty="0"/>
              <a:t>©2020 Trinity Health</a:t>
            </a:r>
          </a:p>
        </p:txBody>
      </p:sp>
      <p:sp>
        <p:nvSpPr>
          <p:cNvPr id="5" name="Slide Number Placeholder 4">
            <a:extLst>
              <a:ext uri="{FF2B5EF4-FFF2-40B4-BE49-F238E27FC236}">
                <a16:creationId xmlns:a16="http://schemas.microsoft.com/office/drawing/2014/main" id="{CF92E0A7-549C-4DBC-A625-607EBEF5182D}"/>
              </a:ext>
            </a:extLst>
          </p:cNvPr>
          <p:cNvSpPr>
            <a:spLocks noGrp="1"/>
          </p:cNvSpPr>
          <p:nvPr>
            <p:ph type="sldNum" sz="quarter" idx="4"/>
          </p:nvPr>
        </p:nvSpPr>
        <p:spPr/>
        <p:txBody>
          <a:bodyPr/>
          <a:lstStyle/>
          <a:p>
            <a:fld id="{489F9553-C816-6842-8939-EE75ECF7EB2B}" type="slidenum">
              <a:rPr lang="en-US" smtClean="0"/>
              <a:pPr/>
              <a:t>6</a:t>
            </a:fld>
            <a:endParaRPr lang="en-US"/>
          </a:p>
        </p:txBody>
      </p:sp>
    </p:spTree>
    <p:extLst>
      <p:ext uri="{BB962C8B-B14F-4D97-AF65-F5344CB8AC3E}">
        <p14:creationId xmlns:p14="http://schemas.microsoft.com/office/powerpoint/2010/main" val="1399273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552FDC4-6A30-4F75-A0B6-796EE74C2316}"/>
              </a:ext>
            </a:extLst>
          </p:cNvPr>
          <p:cNvSpPr>
            <a:spLocks noGrp="1"/>
          </p:cNvSpPr>
          <p:nvPr>
            <p:ph sz="quarter" idx="12"/>
          </p:nvPr>
        </p:nvSpPr>
        <p:spPr/>
        <p:txBody>
          <a:bodyPr>
            <a:noAutofit/>
          </a:bodyPr>
          <a:lstStyle/>
          <a:p>
            <a:r>
              <a:rPr lang="es-US" sz="2000" dirty="0"/>
              <a:t>La prima se deduce del cheque de pago después de </a:t>
            </a:r>
            <a:br>
              <a:rPr lang="es-US" sz="2000" dirty="0"/>
            </a:br>
            <a:r>
              <a:rPr lang="es-US" sz="2000" dirty="0"/>
              <a:t>deducir impuestos. </a:t>
            </a:r>
          </a:p>
          <a:p>
            <a:r>
              <a:rPr lang="es-US" sz="2000" dirty="0"/>
              <a:t>Los costos de la cobertura se basan en la edad de quien presenta la solicitud al 1.º de enero del año del plan en curso.</a:t>
            </a:r>
          </a:p>
          <a:p>
            <a:r>
              <a:rPr lang="es-US" sz="2000" dirty="0"/>
              <a:t>Los costos estarán disponibles cuando se inscriba en línea. </a:t>
            </a:r>
          </a:p>
          <a:p>
            <a:r>
              <a:rPr lang="es-US" sz="2000" dirty="0"/>
              <a:t>Hay información más detallada disponible en el portal HR4U.</a:t>
            </a:r>
          </a:p>
          <a:p>
            <a:pPr lvl="1"/>
            <a:r>
              <a:rPr lang="es-US" sz="2000" dirty="0">
                <a:hlinkClick r:id="rId3"/>
              </a:rPr>
              <a:t>https://hr4u.trinity-health.org</a:t>
            </a:r>
          </a:p>
          <a:p>
            <a:pPr marL="344488" lvl="1" indent="0">
              <a:buNone/>
            </a:pPr>
            <a:endParaRPr lang="en-US" sz="2000" dirty="0"/>
          </a:p>
          <a:p>
            <a:endParaRPr lang="en-US" sz="2000" dirty="0"/>
          </a:p>
          <a:p>
            <a:endParaRPr lang="en-US" sz="2000" dirty="0"/>
          </a:p>
          <a:p>
            <a:endParaRPr lang="en-US" sz="2000" dirty="0"/>
          </a:p>
          <a:p>
            <a:endParaRPr lang="en-US" sz="2000" dirty="0"/>
          </a:p>
          <a:p>
            <a:endParaRPr lang="en-US" sz="2000" dirty="0"/>
          </a:p>
        </p:txBody>
      </p:sp>
      <p:sp>
        <p:nvSpPr>
          <p:cNvPr id="3" name="Title 2">
            <a:extLst>
              <a:ext uri="{FF2B5EF4-FFF2-40B4-BE49-F238E27FC236}">
                <a16:creationId xmlns:a16="http://schemas.microsoft.com/office/drawing/2014/main" id="{BAA5B690-BADD-4564-8BAB-58D221B1656E}"/>
              </a:ext>
            </a:extLst>
          </p:cNvPr>
          <p:cNvSpPr>
            <a:spLocks noGrp="1"/>
          </p:cNvSpPr>
          <p:nvPr>
            <p:ph type="title"/>
          </p:nvPr>
        </p:nvSpPr>
        <p:spPr/>
        <p:txBody>
          <a:bodyPr/>
          <a:lstStyle/>
          <a:p>
            <a:r>
              <a:rPr lang="es-US"/>
              <a:t>Costos de la cobertura complementaria</a:t>
            </a:r>
          </a:p>
        </p:txBody>
      </p:sp>
      <p:sp>
        <p:nvSpPr>
          <p:cNvPr id="4" name="Footer Placeholder 3">
            <a:extLst>
              <a:ext uri="{FF2B5EF4-FFF2-40B4-BE49-F238E27FC236}">
                <a16:creationId xmlns:a16="http://schemas.microsoft.com/office/drawing/2014/main" id="{BF919EAA-1BE3-4411-B69A-5E05CB5345C0}"/>
              </a:ext>
            </a:extLst>
          </p:cNvPr>
          <p:cNvSpPr>
            <a:spLocks noGrp="1"/>
          </p:cNvSpPr>
          <p:nvPr>
            <p:ph type="ftr" sz="quarter" idx="3"/>
          </p:nvPr>
        </p:nvSpPr>
        <p:spPr/>
        <p:txBody>
          <a:bodyPr/>
          <a:lstStyle/>
          <a:p>
            <a:r>
              <a:rPr lang="es-US" dirty="0"/>
              <a:t>©2020 Trinity Health</a:t>
            </a:r>
          </a:p>
        </p:txBody>
      </p:sp>
      <p:sp>
        <p:nvSpPr>
          <p:cNvPr id="5" name="Slide Number Placeholder 4">
            <a:extLst>
              <a:ext uri="{FF2B5EF4-FFF2-40B4-BE49-F238E27FC236}">
                <a16:creationId xmlns:a16="http://schemas.microsoft.com/office/drawing/2014/main" id="{CF92E0A7-549C-4DBC-A625-607EBEF5182D}"/>
              </a:ext>
            </a:extLst>
          </p:cNvPr>
          <p:cNvSpPr>
            <a:spLocks noGrp="1"/>
          </p:cNvSpPr>
          <p:nvPr>
            <p:ph type="sldNum" sz="quarter" idx="4"/>
          </p:nvPr>
        </p:nvSpPr>
        <p:spPr/>
        <p:txBody>
          <a:bodyPr/>
          <a:lstStyle/>
          <a:p>
            <a:fld id="{489F9553-C816-6842-8939-EE75ECF7EB2B}" type="slidenum">
              <a:rPr lang="en-US" smtClean="0"/>
              <a:pPr/>
              <a:t>7</a:t>
            </a:fld>
            <a:endParaRPr lang="en-US"/>
          </a:p>
        </p:txBody>
      </p:sp>
    </p:spTree>
    <p:extLst>
      <p:ext uri="{BB962C8B-B14F-4D97-AF65-F5344CB8AC3E}">
        <p14:creationId xmlns:p14="http://schemas.microsoft.com/office/powerpoint/2010/main" val="1967873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D9F08F-D6E8-4B07-B6B5-3BE1459CDAAB}"/>
              </a:ext>
            </a:extLst>
          </p:cNvPr>
          <p:cNvSpPr>
            <a:spLocks noGrp="1"/>
          </p:cNvSpPr>
          <p:nvPr>
            <p:ph sz="quarter" idx="12"/>
          </p:nvPr>
        </p:nvSpPr>
        <p:spPr/>
        <p:txBody>
          <a:bodyPr>
            <a:noAutofit/>
          </a:bodyPr>
          <a:lstStyle/>
          <a:p>
            <a:r>
              <a:rPr lang="es-US" sz="2000" dirty="0"/>
              <a:t>Los colegas que se inscriben en la cobertura complementaria tienen acceso a servicios de confección de testamento sin costo.</a:t>
            </a:r>
          </a:p>
          <a:p>
            <a:r>
              <a:rPr lang="es-US" sz="2000" dirty="0"/>
              <a:t>Acceda en línea a los Servicios de testamento </a:t>
            </a:r>
            <a:r>
              <a:rPr lang="es-US" sz="2000" dirty="0" err="1"/>
              <a:t>EstateGuidance</a:t>
            </a:r>
            <a:r>
              <a:rPr lang="es-US" sz="2000" dirty="0"/>
              <a:t>® de </a:t>
            </a:r>
            <a:r>
              <a:rPr lang="es-US" sz="2000" dirty="0" err="1"/>
              <a:t>The</a:t>
            </a:r>
            <a:r>
              <a:rPr lang="es-US" sz="2000" dirty="0"/>
              <a:t> Hartford en www.estateguidance.com/wills e ingrese la identificación web de Trinity Health “WILLHLF” en el recuadro </a:t>
            </a:r>
            <a:r>
              <a:rPr lang="es-US" sz="2000" dirty="0" err="1"/>
              <a:t>Promotional</a:t>
            </a:r>
            <a:r>
              <a:rPr lang="es-US" sz="2000" dirty="0"/>
              <a:t> </a:t>
            </a:r>
            <a:r>
              <a:rPr lang="es-US" sz="2000" dirty="0" err="1"/>
              <a:t>Code</a:t>
            </a:r>
            <a:r>
              <a:rPr lang="es-US" sz="2000" dirty="0"/>
              <a:t> (Código de promoción).</a:t>
            </a:r>
          </a:p>
          <a:p>
            <a:r>
              <a:rPr lang="es-US" sz="2000" dirty="0"/>
              <a:t>Hay información más detallada disponible en el portal HR4U en </a:t>
            </a:r>
            <a:r>
              <a:rPr lang="es-US" sz="2000" dirty="0">
                <a:hlinkClick r:id="rId3"/>
              </a:rPr>
              <a:t>https://hr4u.trinity-health.org</a:t>
            </a:r>
            <a:r>
              <a:rPr lang="es-US" sz="2000" dirty="0"/>
              <a:t>.</a:t>
            </a:r>
          </a:p>
          <a:p>
            <a:endParaRPr lang="en-US" sz="2000" dirty="0"/>
          </a:p>
        </p:txBody>
      </p:sp>
      <p:sp>
        <p:nvSpPr>
          <p:cNvPr id="3" name="Title 2">
            <a:extLst>
              <a:ext uri="{FF2B5EF4-FFF2-40B4-BE49-F238E27FC236}">
                <a16:creationId xmlns:a16="http://schemas.microsoft.com/office/drawing/2014/main" id="{CAE624CC-83B1-46E7-A11B-548F37EBA066}"/>
              </a:ext>
            </a:extLst>
          </p:cNvPr>
          <p:cNvSpPr>
            <a:spLocks noGrp="1"/>
          </p:cNvSpPr>
          <p:nvPr>
            <p:ph type="title"/>
          </p:nvPr>
        </p:nvSpPr>
        <p:spPr/>
        <p:txBody>
          <a:bodyPr/>
          <a:lstStyle/>
          <a:p>
            <a:r>
              <a:rPr lang="es-US" sz="2400" dirty="0"/>
              <a:t>Servicios de confección de testamento disponibles sin costo</a:t>
            </a:r>
          </a:p>
        </p:txBody>
      </p:sp>
      <p:sp>
        <p:nvSpPr>
          <p:cNvPr id="4" name="Footer Placeholder 3">
            <a:extLst>
              <a:ext uri="{FF2B5EF4-FFF2-40B4-BE49-F238E27FC236}">
                <a16:creationId xmlns:a16="http://schemas.microsoft.com/office/drawing/2014/main" id="{1E55638E-58A5-41E5-B6DC-C3A47A3018ED}"/>
              </a:ext>
            </a:extLst>
          </p:cNvPr>
          <p:cNvSpPr>
            <a:spLocks noGrp="1"/>
          </p:cNvSpPr>
          <p:nvPr>
            <p:ph type="ftr" sz="quarter" idx="3"/>
          </p:nvPr>
        </p:nvSpPr>
        <p:spPr/>
        <p:txBody>
          <a:bodyPr/>
          <a:lstStyle/>
          <a:p>
            <a:r>
              <a:rPr lang="es-US" dirty="0"/>
              <a:t>©2020 Trinity Health</a:t>
            </a:r>
          </a:p>
        </p:txBody>
      </p:sp>
      <p:sp>
        <p:nvSpPr>
          <p:cNvPr id="5" name="Slide Number Placeholder 4">
            <a:extLst>
              <a:ext uri="{FF2B5EF4-FFF2-40B4-BE49-F238E27FC236}">
                <a16:creationId xmlns:a16="http://schemas.microsoft.com/office/drawing/2014/main" id="{ED4D5C93-77E8-47FA-832F-104C828F8BA9}"/>
              </a:ext>
            </a:extLst>
          </p:cNvPr>
          <p:cNvSpPr>
            <a:spLocks noGrp="1"/>
          </p:cNvSpPr>
          <p:nvPr>
            <p:ph type="sldNum" sz="quarter" idx="4"/>
          </p:nvPr>
        </p:nvSpPr>
        <p:spPr/>
        <p:txBody>
          <a:bodyPr/>
          <a:lstStyle/>
          <a:p>
            <a:fld id="{489F9553-C816-6842-8939-EE75ECF7EB2B}" type="slidenum">
              <a:rPr lang="en-US" smtClean="0"/>
              <a:pPr/>
              <a:t>8</a:t>
            </a:fld>
            <a:endParaRPr lang="en-US"/>
          </a:p>
        </p:txBody>
      </p:sp>
    </p:spTree>
    <p:extLst>
      <p:ext uri="{BB962C8B-B14F-4D97-AF65-F5344CB8AC3E}">
        <p14:creationId xmlns:p14="http://schemas.microsoft.com/office/powerpoint/2010/main" val="1813892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698D42-A962-45FD-B78D-79A135E8CAE0}"/>
              </a:ext>
            </a:extLst>
          </p:cNvPr>
          <p:cNvSpPr>
            <a:spLocks noGrp="1"/>
          </p:cNvSpPr>
          <p:nvPr>
            <p:ph sz="quarter" idx="12"/>
          </p:nvPr>
        </p:nvSpPr>
        <p:spPr/>
        <p:txBody>
          <a:bodyPr>
            <a:normAutofit fontScale="92500" lnSpcReduction="20000"/>
          </a:bodyPr>
          <a:lstStyle/>
          <a:p>
            <a:pPr marL="0" indent="0">
              <a:buNone/>
            </a:pPr>
            <a:r>
              <a:rPr lang="es-US" sz="1400" dirty="0">
                <a:solidFill>
                  <a:schemeClr val="tx2"/>
                </a:solidFill>
              </a:rPr>
              <a:t>Viva toda su vida</a:t>
            </a:r>
          </a:p>
          <a:p>
            <a:r>
              <a:rPr lang="es-US" sz="1400" dirty="0"/>
              <a:t>Beneficios médicos y de farmacia</a:t>
            </a:r>
          </a:p>
          <a:p>
            <a:r>
              <a:rPr lang="es-US" sz="1400" dirty="0"/>
              <a:t>Cuenta de ahorro para gastos médicos</a:t>
            </a:r>
          </a:p>
          <a:p>
            <a:r>
              <a:rPr lang="es-US" sz="1400" dirty="0"/>
              <a:t>Plan de asistencia esencial con cuenta de reembolso por </a:t>
            </a:r>
            <a:br>
              <a:rPr lang="es-US" sz="1400" dirty="0"/>
            </a:br>
            <a:r>
              <a:rPr lang="es-US" sz="1400" dirty="0"/>
              <a:t>gastos médicos</a:t>
            </a:r>
          </a:p>
          <a:p>
            <a:r>
              <a:rPr lang="es-US" sz="1400" dirty="0"/>
              <a:t>Cuentas de gastos flexibles</a:t>
            </a:r>
          </a:p>
          <a:p>
            <a:r>
              <a:rPr lang="es-US" sz="1400" dirty="0"/>
              <a:t>Beneficios dentales y de visión</a:t>
            </a:r>
          </a:p>
          <a:p>
            <a:r>
              <a:rPr lang="es-US" sz="1400" dirty="0"/>
              <a:t>Seguro de vida/por muerte accidental y desmembramiento (AD&amp;D)</a:t>
            </a:r>
          </a:p>
          <a:p>
            <a:r>
              <a:rPr lang="es-US" sz="1400" dirty="0"/>
              <a:t>Licencia laboral</a:t>
            </a:r>
          </a:p>
          <a:p>
            <a:r>
              <a:rPr lang="es-US" sz="1400" dirty="0"/>
              <a:t>Beneficios voluntarios</a:t>
            </a:r>
          </a:p>
          <a:p>
            <a:r>
              <a:rPr lang="es-US" sz="1400" dirty="0"/>
              <a:t>Programa de retiro</a:t>
            </a:r>
          </a:p>
          <a:p>
            <a:r>
              <a:rPr lang="es-US" sz="1400" dirty="0"/>
              <a:t>Programa de bienestar/asistencia al empleado</a:t>
            </a:r>
          </a:p>
          <a:p>
            <a:r>
              <a:rPr lang="es-US" sz="1400" dirty="0"/>
              <a:t>Otros beneficios</a:t>
            </a:r>
          </a:p>
          <a:p>
            <a:r>
              <a:rPr lang="es-US" sz="1400" dirty="0"/>
              <a:t>Elegibilidad e inscripción</a:t>
            </a:r>
          </a:p>
          <a:p>
            <a:pPr marL="0" indent="0">
              <a:buNone/>
            </a:pPr>
            <a:endParaRPr lang="en-US" sz="1400" dirty="0"/>
          </a:p>
        </p:txBody>
      </p:sp>
      <p:sp>
        <p:nvSpPr>
          <p:cNvPr id="3" name="Title 2">
            <a:extLst>
              <a:ext uri="{FF2B5EF4-FFF2-40B4-BE49-F238E27FC236}">
                <a16:creationId xmlns:a16="http://schemas.microsoft.com/office/drawing/2014/main" id="{D1F96758-ABD1-493F-A18C-9B621E2DB869}"/>
              </a:ext>
            </a:extLst>
          </p:cNvPr>
          <p:cNvSpPr>
            <a:spLocks noGrp="1"/>
          </p:cNvSpPr>
          <p:nvPr>
            <p:ph type="title"/>
          </p:nvPr>
        </p:nvSpPr>
        <p:spPr/>
        <p:txBody>
          <a:bodyPr/>
          <a:lstStyle/>
          <a:p>
            <a:r>
              <a:rPr lang="es-US" dirty="0"/>
              <a:t>Mire todos los episodios de la serie de videos</a:t>
            </a:r>
          </a:p>
        </p:txBody>
      </p:sp>
      <p:sp>
        <p:nvSpPr>
          <p:cNvPr id="4" name="Footer Placeholder 3">
            <a:extLst>
              <a:ext uri="{FF2B5EF4-FFF2-40B4-BE49-F238E27FC236}">
                <a16:creationId xmlns:a16="http://schemas.microsoft.com/office/drawing/2014/main" id="{618B1BB4-6E38-48C1-BD04-0D59CAE9D2DF}"/>
              </a:ext>
            </a:extLst>
          </p:cNvPr>
          <p:cNvSpPr>
            <a:spLocks noGrp="1"/>
          </p:cNvSpPr>
          <p:nvPr>
            <p:ph type="ftr" sz="quarter" idx="3"/>
          </p:nvPr>
        </p:nvSpPr>
        <p:spPr/>
        <p:txBody>
          <a:bodyPr/>
          <a:lstStyle/>
          <a:p>
            <a:r>
              <a:rPr lang="es-US" dirty="0"/>
              <a:t>©2020 Trinity Health</a:t>
            </a:r>
          </a:p>
        </p:txBody>
      </p:sp>
      <p:sp>
        <p:nvSpPr>
          <p:cNvPr id="5" name="Slide Number Placeholder 4">
            <a:extLst>
              <a:ext uri="{FF2B5EF4-FFF2-40B4-BE49-F238E27FC236}">
                <a16:creationId xmlns:a16="http://schemas.microsoft.com/office/drawing/2014/main" id="{1173773D-56C5-4316-A00D-71E3084D6239}"/>
              </a:ext>
            </a:extLst>
          </p:cNvPr>
          <p:cNvSpPr>
            <a:spLocks noGrp="1"/>
          </p:cNvSpPr>
          <p:nvPr>
            <p:ph type="sldNum" sz="quarter" idx="4"/>
          </p:nvPr>
        </p:nvSpPr>
        <p:spPr/>
        <p:txBody>
          <a:bodyPr/>
          <a:lstStyle/>
          <a:p>
            <a:fld id="{489F9553-C816-6842-8939-EE75ECF7EB2B}" type="slidenum">
              <a:rPr lang="en-US" smtClean="0"/>
              <a:pPr/>
              <a:t>9</a:t>
            </a:fld>
            <a:endParaRPr lang="en-US"/>
          </a:p>
        </p:txBody>
      </p:sp>
      <p:pic>
        <p:nvPicPr>
          <p:cNvPr id="8" name="Picture 7">
            <a:extLst>
              <a:ext uri="{FF2B5EF4-FFF2-40B4-BE49-F238E27FC236}">
                <a16:creationId xmlns:a16="http://schemas.microsoft.com/office/drawing/2014/main" id="{04F8FAD5-E4EF-4176-80BB-122F7E844BFD}"/>
              </a:ext>
            </a:extLst>
          </p:cNvPr>
          <p:cNvPicPr>
            <a:picLocks noChangeAspect="1"/>
          </p:cNvPicPr>
          <p:nvPr/>
        </p:nvPicPr>
        <p:blipFill>
          <a:blip r:embed="rId3"/>
          <a:stretch>
            <a:fillRect/>
          </a:stretch>
        </p:blipFill>
        <p:spPr>
          <a:xfrm>
            <a:off x="6301320" y="1076049"/>
            <a:ext cx="2321688" cy="3482532"/>
          </a:xfrm>
          <a:prstGeom prst="rect">
            <a:avLst/>
          </a:prstGeom>
        </p:spPr>
      </p:pic>
    </p:spTree>
    <p:extLst>
      <p:ext uri="{BB962C8B-B14F-4D97-AF65-F5344CB8AC3E}">
        <p14:creationId xmlns:p14="http://schemas.microsoft.com/office/powerpoint/2010/main" val="31296365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1_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4b91531d-a4f7-47e3-8687-1e7e838a3343">VWZWURQ6C24W-2684-23</_dlc_DocId>
    <_dlc_DocIdUrl xmlns="4b91531d-a4f7-47e3-8687-1e7e838a3343">
      <Url>http://content.che.org/sysoff/mc/_layouts/DocIdRedir.aspx?ID=VWZWURQ6C24W-2684-23</Url>
      <Description>VWZWURQ6C24W-2684-23</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75CF6746CADB541B8704E3A76B43D75" ma:contentTypeVersion="0" ma:contentTypeDescription="Create a new document." ma:contentTypeScope="" ma:versionID="3d1b3bda66ff206962cbffb4b1f19dd6">
  <xsd:schema xmlns:xsd="http://www.w3.org/2001/XMLSchema" xmlns:xs="http://www.w3.org/2001/XMLSchema" xmlns:p="http://schemas.microsoft.com/office/2006/metadata/properties" xmlns:ns2="4b91531d-a4f7-47e3-8687-1e7e838a3343" targetNamespace="http://schemas.microsoft.com/office/2006/metadata/properties" ma:root="true" ma:fieldsID="0343b9f753f350af6d0219bbd4f1bbc3" ns2:_="">
    <xsd:import namespace="4b91531d-a4f7-47e3-8687-1e7e838a334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91531d-a4f7-47e3-8687-1e7e838a334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189451C-B86D-43F5-AA06-34D722258368}">
  <ds:schemaRefs>
    <ds:schemaRef ds:uri="http://purl.org/dc/elements/1.1/"/>
    <ds:schemaRef ds:uri="http://schemas.microsoft.com/office/2006/metadata/propertie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4b91531d-a4f7-47e3-8687-1e7e838a3343"/>
    <ds:schemaRef ds:uri="http://www.w3.org/XML/1998/namespace"/>
    <ds:schemaRef ds:uri="http://purl.org/dc/dcmitype/"/>
  </ds:schemaRefs>
</ds:datastoreItem>
</file>

<file path=customXml/itemProps2.xml><?xml version="1.0" encoding="utf-8"?>
<ds:datastoreItem xmlns:ds="http://schemas.openxmlformats.org/officeDocument/2006/customXml" ds:itemID="{1F78F947-66A3-4B2D-A65A-DD43B04E6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91531d-a4f7-47e3-8687-1e7e838a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4.xml><?xml version="1.0" encoding="utf-8"?>
<ds:datastoreItem xmlns:ds="http://schemas.openxmlformats.org/officeDocument/2006/customXml" ds:itemID="{1E2435B7-6774-4581-B2BB-770337A5A82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13635</TotalTime>
  <Words>2017</Words>
  <Application>Microsoft Office PowerPoint</Application>
  <PresentationFormat>On-screen Show (16:9)</PresentationFormat>
  <Paragraphs>171</Paragraphs>
  <Slides>11</Slides>
  <Notes>11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Main Content Slide Layout</vt:lpstr>
      <vt:lpstr>1_Main Content Slide Layout</vt:lpstr>
      <vt:lpstr>Orientación sobre beneficios</vt:lpstr>
      <vt:lpstr>Seguro de vida Cobertura por muerte accidental y desmembramiento  </vt:lpstr>
      <vt:lpstr>Seguro de vida básico y AD&amp;D sin costo para usted</vt:lpstr>
      <vt:lpstr>La cobertura de seguro de vida complementaria y por AD&amp;D voluntaria es una cobertura que usted paga</vt:lpstr>
      <vt:lpstr>También puede adquirir seguro de vida complementario para su cónyuge/adulto elegible e hijos</vt:lpstr>
      <vt:lpstr>Inscripción en cobertura complementaria</vt:lpstr>
      <vt:lpstr>Costos de la cobertura complementaria</vt:lpstr>
      <vt:lpstr>Servicios de confección de testamento disponibles sin costo</vt:lpstr>
      <vt:lpstr>Mire todos los episodios de la serie de videos</vt:lpstr>
      <vt:lpstr>Información importante</vt:lpstr>
      <vt:lpstr>PowerPoint Presentation</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Michelle Mottin</cp:lastModifiedBy>
  <cp:revision>314</cp:revision>
  <cp:lastPrinted>2015-03-20T16:41:08Z</cp:lastPrinted>
  <dcterms:created xsi:type="dcterms:W3CDTF">2015-06-01T18:54:58Z</dcterms:created>
  <dcterms:modified xsi:type="dcterms:W3CDTF">2021-07-27T15:11:59Z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0x010100E75CF6746CADB541B8704E3A76B43D75</vt:lpwstr>
  </property>
  <property fmtid="{D5CDD505-2E9C-101B-9397-08002B2CF9AE}" pid="3" name="_dlc_DocIdItemGuid">
    <vt:lpwstr>13334aa1-c854-4350-9b84-cf13f57fa411</vt:lpwstr>
  </property>
</Properties>
</file>