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4/24/2020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4/24/2020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yliferesource.com/"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April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24</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752143347"/>
              </p:ext>
            </p:extLst>
          </p:nvPr>
        </p:nvGraphicFramePr>
        <p:xfrm>
          <a:off x="273319" y="877825"/>
          <a:ext cx="8612230" cy="3749244"/>
        </p:xfrm>
        <a:graphic>
          <a:graphicData uri="http://schemas.openxmlformats.org/drawingml/2006/table">
            <a:tbl>
              <a:tblPr firstRow="1" firstCol="1" bandRow="1"/>
              <a:tblGrid>
                <a:gridCol w="4185774">
                  <a:extLst>
                    <a:ext uri="{9D8B030D-6E8A-4147-A177-3AD203B41FA5}">
                      <a16:colId xmlns:a16="http://schemas.microsoft.com/office/drawing/2014/main" val="2472197640"/>
                    </a:ext>
                  </a:extLst>
                </a:gridCol>
                <a:gridCol w="240682">
                  <a:extLst>
                    <a:ext uri="{9D8B030D-6E8A-4147-A177-3AD203B41FA5}">
                      <a16:colId xmlns:a16="http://schemas.microsoft.com/office/drawing/2014/main" val="1379072303"/>
                    </a:ext>
                  </a:extLst>
                </a:gridCol>
                <a:gridCol w="418577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marL="0" marR="0" lvl="0" indent="0" algn="l" defTabSz="457200" rtl="0" eaLnBrk="1" fontAlgn="auto" latinLnBrk="0" hangingPunct="1">
                        <a:lnSpc>
                          <a:spcPct val="110000"/>
                        </a:lnSpc>
                        <a:spcBef>
                          <a:spcPts val="0"/>
                        </a:spcBef>
                        <a:spcAft>
                          <a:spcPts val="0"/>
                        </a:spcAft>
                        <a:buClrTx/>
                        <a:buSzTx/>
                        <a:buFont typeface="Arial" panose="020B0604020202020204" pitchFamily="34" charset="0"/>
                        <a:buNone/>
                        <a:tabLst/>
                        <a:defRPr/>
                      </a:pPr>
                      <a:r>
                        <a:rPr lang="en-US" sz="1000" b="1" i="0" kern="1200" dirty="0">
                          <a:solidFill>
                            <a:schemeClr val="tx1"/>
                          </a:solidFill>
                          <a:effectLst/>
                          <a:latin typeface="+mn-lt"/>
                          <a:ea typeface="+mn-ea"/>
                          <a:cs typeface="+mn-cs"/>
                        </a:rPr>
                        <a:t>Gown Conservation</a:t>
                      </a:r>
                      <a:r>
                        <a:rPr lang="en-US" sz="1000" b="0" i="0" kern="1200" dirty="0">
                          <a:solidFill>
                            <a:schemeClr val="tx1"/>
                          </a:solidFill>
                          <a:effectLst/>
                          <a:latin typeface="+mn-lt"/>
                          <a:ea typeface="+mn-ea"/>
                          <a:cs typeface="+mn-cs"/>
                        </a:rPr>
                        <a:t> </a:t>
                      </a:r>
                    </a:p>
                    <a:p>
                      <a:pPr marL="0" marR="0" lvl="0" indent="0" algn="l" defTabSz="457200" rtl="0" eaLnBrk="1" fontAlgn="auto" latinLnBrk="0" hangingPunct="1">
                        <a:lnSpc>
                          <a:spcPct val="110000"/>
                        </a:lnSpc>
                        <a:spcBef>
                          <a:spcPts val="0"/>
                        </a:spcBef>
                        <a:spcAft>
                          <a:spcPts val="0"/>
                        </a:spcAft>
                        <a:buClrTx/>
                        <a:buSzTx/>
                        <a:buFont typeface="Arial" panose="020B0604020202020204" pitchFamily="34" charset="0"/>
                        <a:buNone/>
                        <a:tabLst/>
                        <a:defRPr/>
                      </a:pPr>
                      <a:r>
                        <a:rPr lang="en-US" sz="1000" b="0" i="0" kern="1200" dirty="0">
                          <a:solidFill>
                            <a:schemeClr val="tx1"/>
                          </a:solidFill>
                          <a:effectLst/>
                          <a:latin typeface="+mn-lt"/>
                          <a:ea typeface="+mn-ea"/>
                          <a:cs typeface="+mn-cs"/>
                        </a:rPr>
                        <a:t>Trinity Health is implementing strategies to ensure an adequate supply of gowns. Trinity Health has ordered all available gowns from 12 known and trusted suppliers and we are looking to access national/state stockpiles for alternatives. Guidance for gown conservation is available and </a:t>
                      </a:r>
                      <a:r>
                        <a:rPr lang="en-US" sz="1000" dirty="0"/>
                        <a:t>procedures to support </a:t>
                      </a:r>
                      <a:r>
                        <a:rPr lang="en-US" sz="1000"/>
                        <a:t>conversion of </a:t>
                      </a:r>
                      <a:r>
                        <a:rPr lang="en-US" sz="1000" dirty="0"/>
                        <a:t>reusable gowns are being established. The guidance is located on the COVID-19 Resources page.</a:t>
                      </a:r>
                      <a:endParaRPr lang="en-US" sz="1000" b="0" i="0" kern="1200" dirty="0">
                        <a:solidFill>
                          <a:schemeClr val="tx1"/>
                        </a:solidFill>
                        <a:effectLs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15038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272577">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567336">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Due to the 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lvl="0"/>
                      <a:r>
                        <a:rPr lang="en-US" sz="1000" b="1" i="0" kern="1200" dirty="0">
                          <a:solidFill>
                            <a:schemeClr val="tx1"/>
                          </a:solidFill>
                          <a:effectLst/>
                          <a:latin typeface="+mn-lt"/>
                          <a:ea typeface="+mn-ea"/>
                          <a:cs typeface="+mn-cs"/>
                        </a:rPr>
                        <a:t>Virtual Stress Check-ins</a:t>
                      </a:r>
                    </a:p>
                    <a:p>
                      <a:pPr lvl="0"/>
                      <a:r>
                        <a:rPr lang="en-US" sz="1000" i="0" kern="1200" dirty="0" err="1">
                          <a:solidFill>
                            <a:schemeClr val="tx1"/>
                          </a:solidFill>
                          <a:effectLst/>
                          <a:latin typeface="+mn-lt"/>
                          <a:ea typeface="+mn-ea"/>
                          <a:cs typeface="+mn-cs"/>
                        </a:rPr>
                        <a:t>Carebridge</a:t>
                      </a:r>
                      <a:r>
                        <a:rPr lang="en-US" sz="1000" i="0" kern="1200" dirty="0">
                          <a:solidFill>
                            <a:schemeClr val="tx1"/>
                          </a:solidFill>
                          <a:effectLst/>
                          <a:latin typeface="+mn-lt"/>
                          <a:ea typeface="+mn-ea"/>
                          <a:cs typeface="+mn-cs"/>
                        </a:rPr>
                        <a:t> will provide online weekly stress check-ins to assist health care workers and professionals with the emotional strain induced by the pandemic. Learn how to thrive during this stressful time and to enhance your physical, mental and emotional well-being. Habits, beliefs and behaviors that promote resilience will be highlighted. </a:t>
                      </a:r>
                    </a:p>
                    <a:p>
                      <a:pPr lvl="0"/>
                      <a:endParaRPr lang="en-US" sz="1000" b="0" i="0" dirty="0">
                        <a:solidFill>
                          <a:schemeClr val="tx1"/>
                        </a:solidFill>
                        <a:effectLst/>
                        <a:latin typeface="+mn-lt"/>
                        <a:ea typeface="Times New Roman" panose="02020603050405020304" pitchFamily="18" charset="0"/>
                        <a:cs typeface="Times New Roman" panose="02020603050405020304" pitchFamily="18" charset="0"/>
                      </a:endParaRPr>
                    </a:p>
                    <a:p>
                      <a:pPr lvl="0"/>
                      <a:r>
                        <a:rPr lang="en-US" sz="1000" b="0" i="0" dirty="0">
                          <a:solidFill>
                            <a:schemeClr val="tx1"/>
                          </a:solidFill>
                          <a:effectLst/>
                          <a:latin typeface="+mn-lt"/>
                          <a:ea typeface="Times New Roman" panose="02020603050405020304" pitchFamily="18" charset="0"/>
                          <a:cs typeface="Times New Roman" panose="02020603050405020304" pitchFamily="18" charset="0"/>
                        </a:rPr>
                        <a:t>There are three stress check-ins available during the week of April 27.</a:t>
                      </a:r>
                      <a:br>
                        <a:rPr lang="en-US" sz="1000" b="0" i="0" dirty="0">
                          <a:solidFill>
                            <a:schemeClr val="tx1"/>
                          </a:solidFill>
                          <a:effectLst/>
                          <a:latin typeface="+mn-lt"/>
                          <a:ea typeface="Times New Roman" panose="02020603050405020304" pitchFamily="18" charset="0"/>
                          <a:cs typeface="Times New Roman" panose="02020603050405020304" pitchFamily="18" charset="0"/>
                        </a:rPr>
                      </a:br>
                      <a:r>
                        <a:rPr lang="en-US" sz="1000" b="0" i="0" dirty="0">
                          <a:solidFill>
                            <a:schemeClr val="tx1"/>
                          </a:solidFill>
                          <a:effectLst/>
                          <a:latin typeface="+mn-lt"/>
                          <a:ea typeface="Times New Roman" panose="02020603050405020304" pitchFamily="18" charset="0"/>
                          <a:cs typeface="Times New Roman" panose="02020603050405020304" pitchFamily="18" charset="0"/>
                        </a:rPr>
                        <a:t>Visit the </a:t>
                      </a:r>
                      <a:r>
                        <a:rPr lang="en-US" sz="1000" b="0" i="0" dirty="0" err="1">
                          <a:solidFill>
                            <a:schemeClr val="tx1"/>
                          </a:solidFill>
                          <a:effectLst/>
                          <a:latin typeface="+mn-lt"/>
                          <a:ea typeface="Times New Roman" panose="02020603050405020304" pitchFamily="18" charset="0"/>
                          <a:cs typeface="Times New Roman" panose="02020603050405020304" pitchFamily="18" charset="0"/>
                        </a:rPr>
                        <a:t>Carebridge</a:t>
                      </a:r>
                      <a:r>
                        <a:rPr lang="en-US" sz="1000" b="0" i="0" dirty="0">
                          <a:solidFill>
                            <a:schemeClr val="tx1"/>
                          </a:solidFill>
                          <a:effectLst/>
                          <a:latin typeface="+mn-lt"/>
                          <a:ea typeface="Times New Roman" panose="02020603050405020304" pitchFamily="18" charset="0"/>
                          <a:cs typeface="Times New Roman" panose="02020603050405020304" pitchFamily="18" charset="0"/>
                        </a:rPr>
                        <a:t> website at </a:t>
                      </a:r>
                      <a:r>
                        <a:rPr lang="en-US" sz="1000" b="0" i="0" dirty="0">
                          <a:solidFill>
                            <a:srgbClr val="0F243E"/>
                          </a:solidFill>
                          <a:effectLst/>
                          <a:latin typeface="+mn-lt"/>
                          <a:ea typeface="Times New Roman" panose="02020603050405020304" pitchFamily="18" charset="0"/>
                          <a:cs typeface="Times New Roman" panose="02020603050405020304" pitchFamily="18" charset="0"/>
                          <a:hlinkClick r:id="rId2"/>
                        </a:rPr>
                        <a:t>www.myliferesource.com</a:t>
                      </a:r>
                      <a:r>
                        <a:rPr lang="en-US" sz="1000" b="0" i="0" dirty="0">
                          <a:solidFill>
                            <a:srgbClr val="0F243E"/>
                          </a:solidFill>
                          <a:effectLst/>
                          <a:latin typeface="+mn-lt"/>
                          <a:ea typeface="Times New Roman" panose="02020603050405020304" pitchFamily="18" charset="0"/>
                          <a:cs typeface="Times New Roman" panose="02020603050405020304" pitchFamily="18" charset="0"/>
                        </a:rPr>
                        <a:t>. Code: BKKR5</a:t>
                      </a:r>
                      <a:endParaRPr lang="en-US" sz="1000" i="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D2C3081-D322-4E86-96DE-9FF76A8FEE87}"/>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A189451C-B86D-43F5-AA06-34D722258368}">
  <ds:schemaRefs>
    <ds:schemaRef ds:uri="http://purl.org/dc/dcmitype/"/>
    <ds:schemaRef ds:uri="http://purl.org/dc/terms/"/>
    <ds:schemaRef ds:uri="http://schemas.microsoft.com/office/2006/documentManagement/types"/>
    <ds:schemaRef ds:uri="http://schemas.microsoft.com/office/infopath/2007/PartnerControls"/>
    <ds:schemaRef ds:uri="e6ab4244-9723-42db-8dd8-af501f8ebc00"/>
    <ds:schemaRef ds:uri="http://purl.org/dc/elements/1.1/"/>
    <ds:schemaRef ds:uri="http://schemas.microsoft.com/office/2006/metadata/properties"/>
    <ds:schemaRef ds:uri="http://schemas.openxmlformats.org/package/2006/metadata/core-properties"/>
    <ds:schemaRef ds:uri="2f9963b4-3c35-4578-b1ba-a166f880c2d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946</TotalTime>
  <Words>241</Words>
  <Application>Microsoft Office PowerPoint</Application>
  <PresentationFormat>On-screen Show (16:9)</PresentationFormat>
  <Paragraphs>32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Rachel L. Nelson</cp:lastModifiedBy>
  <cp:revision>72</cp:revision>
  <cp:lastPrinted>2015-03-20T16:41:08Z</cp:lastPrinted>
  <dcterms:created xsi:type="dcterms:W3CDTF">2015-06-01T18:54:58Z</dcterms:created>
  <dcterms:modified xsi:type="dcterms:W3CDTF">2020-04-24T16:40:40Z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