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24"/>
  </p:notesMasterIdLst>
  <p:handoutMasterIdLst>
    <p:handoutMasterId r:id="rId25"/>
  </p:handoutMasterIdLst>
  <p:sldIdLst>
    <p:sldId id="306" r:id="rId7"/>
    <p:sldId id="344" r:id="rId8"/>
    <p:sldId id="396" r:id="rId9"/>
    <p:sldId id="399" r:id="rId10"/>
    <p:sldId id="400" r:id="rId11"/>
    <p:sldId id="392" r:id="rId12"/>
    <p:sldId id="277" r:id="rId13"/>
    <p:sldId id="278" r:id="rId14"/>
    <p:sldId id="283" r:id="rId15"/>
    <p:sldId id="365" r:id="rId16"/>
    <p:sldId id="390" r:id="rId17"/>
    <p:sldId id="391" r:id="rId18"/>
    <p:sldId id="423" r:id="rId19"/>
    <p:sldId id="406" r:id="rId20"/>
    <p:sldId id="425" r:id="rId21"/>
    <p:sldId id="333" r:id="rId22"/>
    <p:sldId id="422" r:id="rId23"/>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15" clrIdx="0">
    <p:extLst>
      <p:ext uri="{19B8F6BF-5375-455C-9EA6-DF929625EA0E}">
        <p15:presenceInfo xmlns:p15="http://schemas.microsoft.com/office/powerpoint/2012/main" userId="S::tolasuz@trinity-health.org::13a69b62-492e-47ac-bdfa-d669fbf05bf3" providerId="AD"/>
      </p:ext>
    </p:extLst>
  </p:cmAuthor>
  <p:cmAuthor id="2" name="Brandi Bonney" initials="BB" lastIdx="19" clrIdx="1">
    <p:extLst>
      <p:ext uri="{19B8F6BF-5375-455C-9EA6-DF929625EA0E}">
        <p15:presenceInfo xmlns:p15="http://schemas.microsoft.com/office/powerpoint/2012/main" userId="S::Brandi.Bonney@trinity-health.org::0ec9ea29-772f-4ef7-8fa0-966b54ddb480" providerId="AD"/>
      </p:ext>
    </p:extLst>
  </p:cmAuthor>
  <p:cmAuthor id="3" name="Ellen M. Downey" initials="EMD" lastIdx="2" clrIdx="2">
    <p:extLst>
      <p:ext uri="{19B8F6BF-5375-455C-9EA6-DF929625EA0E}">
        <p15:presenceInfo xmlns:p15="http://schemas.microsoft.com/office/powerpoint/2012/main" userId="S::downeye@trinity-health.org::48128f91-47bd-48fd-9831-ac95a663a4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66" autoAdjust="0"/>
    <p:restoredTop sz="95232" autoAdjust="0"/>
  </p:normalViewPr>
  <p:slideViewPr>
    <p:cSldViewPr snapToGrid="0" snapToObjects="1" showGuides="1">
      <p:cViewPr varScale="1">
        <p:scale>
          <a:sx n="113" d="100"/>
          <a:sy n="113" d="100"/>
        </p:scale>
        <p:origin x="894" y="96"/>
      </p:cViewPr>
      <p:guideLst>
        <p:guide orient="horz" pos="3005"/>
        <p:guide pos="6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Duración aproximada: 10 minutos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El Plan de asistencia esencial está disponible para los colegas que cumplen con determinados requisitos con respecto a los ingresos y presentan una solicitud de cobertura. </a:t>
            </a:r>
          </a:p>
          <a:p>
            <a:endParaRPr lang="en-US" dirty="0"/>
          </a:p>
          <a:p>
            <a:r>
              <a:rPr lang="es-US"/>
              <a:t>El plan está estructurado igual que el Plan esencial que figura en la diapositiva anterior, pero también incluye una cuenta de reembolso por gastos médicos o HRA que ayuda a pagar los gastos médicos cubiertos. Si presenta una solicitud y califica para el Plan de asistencia esencial, Trinity Health hará un aporte a la HRA al momento de la inscripción, que dependerá de su nivel de cobertura.</a:t>
            </a:r>
          </a:p>
          <a:p>
            <a:endParaRPr lang="en-US" dirty="0"/>
          </a:p>
          <a:p>
            <a:r>
              <a:rPr lang="es-US"/>
              <a:t>27 segundos</a:t>
            </a:r>
          </a:p>
        </p:txBody>
      </p:sp>
      <p:sp>
        <p:nvSpPr>
          <p:cNvPr id="4" name="Slide Number Placeholder 3"/>
          <p:cNvSpPr>
            <a:spLocks noGrp="1"/>
          </p:cNvSpPr>
          <p:nvPr>
            <p:ph type="sldNum" sz="quarter" idx="10"/>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4176438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Hemos analizado mucho material en este episodio. </a:t>
            </a:r>
          </a:p>
          <a:p>
            <a:endParaRPr lang="en-US" dirty="0"/>
          </a:p>
          <a:p>
            <a:r>
              <a:rPr lang="es-US"/>
              <a:t>Hagamos un repaso rápido y veamos los planes en paralelo para que pueda ver las diferencias en los costos de bolsillo.  </a:t>
            </a:r>
          </a:p>
          <a:p>
            <a:endParaRPr lang="en-US" dirty="0"/>
          </a:p>
          <a:p>
            <a:r>
              <a:rPr lang="es-US"/>
              <a:t>El máximo de gastos de bolsillo es el monto máximo que gastará en seguro médico en un año calendario.  No todos alcanzan el máximo de gastos de bolsillo cada año, pero es bueno saber cuál es el máximo absoluto que gastará si tiene un año difícil con los reclamos médicos.  </a:t>
            </a:r>
          </a:p>
          <a:p>
            <a:endParaRPr lang="en-US" dirty="0"/>
          </a:p>
          <a:p>
            <a:r>
              <a:rPr lang="es-US"/>
              <a:t>Si compara el máximo de gastos de bolsillo de los tres planes, verá que son bastante similares.</a:t>
            </a:r>
          </a:p>
          <a:p>
            <a:endParaRPr lang="en-US" dirty="0"/>
          </a:p>
          <a:p>
            <a:r>
              <a:rPr lang="es-US"/>
              <a:t>La atención preventiva es un factor importante para las necesidades de salud de su familia.  Los tres planes ofrecen cobertura al 100 % para atención preventiva.  Consulte los resúmenes del plan disponibles en HR4U para obtener los detalles sobre qué servicios se consideran atención preventiva y están cubiertos al 100 %.</a:t>
            </a:r>
          </a:p>
          <a:p>
            <a:endParaRPr lang="en-US" dirty="0"/>
          </a:p>
          <a:p>
            <a:r>
              <a:rPr lang="es-US"/>
              <a:t>Por último, los deducibles de cada plan son diferentes.  Tome en cuenta su tolerancia para los costos por adelantado al escoger el plan adecuado para usted. Los deducibles vuelven a comenzar cada 1.º de enero y se deberán alcanzar antes de que comience el coseguro.   </a:t>
            </a:r>
          </a:p>
          <a:p>
            <a:endParaRPr lang="en-US" dirty="0"/>
          </a:p>
          <a:p>
            <a:r>
              <a:rPr lang="es-US"/>
              <a:t>Tenga en cuenta también que, si tiene una cuenta asociada con el plan, como una HSA o HRA, debe incluir en la ecuación esos dólares a la hora de decidir qué plan podría ser adecuado para usted, ya que se pueden usar a favor de los costos de bolsillo, incluido el deducible.</a:t>
            </a:r>
          </a:p>
          <a:p>
            <a:endParaRPr lang="en-US" dirty="0"/>
          </a:p>
          <a:p>
            <a:endParaRPr lang="en-US" dirty="0"/>
          </a:p>
          <a:p>
            <a:endParaRPr lang="en-US" dirty="0"/>
          </a:p>
          <a:p>
            <a:endParaRPr lang="en-US" dirty="0"/>
          </a:p>
          <a:p>
            <a:endParaRPr lang="en-US" dirty="0"/>
          </a:p>
          <a:p>
            <a:r>
              <a:rPr lang="es-US"/>
              <a:t>Nota:  Los círculos son animaciones y no se muestran todos al mismo tiempo.</a:t>
            </a:r>
          </a:p>
        </p:txBody>
      </p:sp>
      <p:sp>
        <p:nvSpPr>
          <p:cNvPr id="4" name="Slide Number Placeholder 3"/>
          <p:cNvSpPr>
            <a:spLocks noGrp="1"/>
          </p:cNvSpPr>
          <p:nvPr>
            <p:ph type="sldNum" sz="quarter" idx="10"/>
          </p:nvPr>
        </p:nvSpPr>
        <p:spPr/>
        <p:txBody>
          <a:bodyPr/>
          <a:lstStyle/>
          <a:p>
            <a:fld id="{FD69798C-9FC1-714E-BB69-2199F60E7A3D}" type="slidenum">
              <a:rPr lang="en-US" smtClean="0"/>
              <a:t>11</a:t>
            </a:fld>
            <a:endParaRPr lang="en-US"/>
          </a:p>
        </p:txBody>
      </p:sp>
    </p:spTree>
    <p:extLst>
      <p:ext uri="{BB962C8B-B14F-4D97-AF65-F5344CB8AC3E}">
        <p14:creationId xmlns:p14="http://schemas.microsoft.com/office/powerpoint/2010/main" val="527657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US" b="1"/>
              <a:t>Nota:  Los círculos son animaciones y no se muestran todos al mismo tiempo.</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Otra cosa que es diferente en algunos de los planes son las visitas en el consultorio y los costos de farmacia.</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Antes de decidirse por un plan, comprenda que algunos planes aplican un copago a los servicios y costos de farmacia y, en otros casos, los servicios y los costos de farmacia primero quedan sujetos al deducible.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12</a:t>
            </a:fld>
            <a:endParaRPr lang="en-US"/>
          </a:p>
        </p:txBody>
      </p:sp>
    </p:spTree>
    <p:extLst>
      <p:ext uri="{BB962C8B-B14F-4D97-AF65-F5344CB8AC3E}">
        <p14:creationId xmlns:p14="http://schemas.microsoft.com/office/powerpoint/2010/main" val="37174578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Al tomar la decisión sobre qué plan le resulta mejor a su familia, le recomendamos que piense: </a:t>
            </a:r>
          </a:p>
          <a:p>
            <a:endParaRPr lang="en-US" dirty="0"/>
          </a:p>
          <a:p>
            <a:pPr marL="171450" indent="-171450">
              <a:buFont typeface="Arial" panose="020B0604020202020204" pitchFamily="34" charset="0"/>
              <a:buChar char="•"/>
            </a:pPr>
            <a:r>
              <a:rPr lang="es-US"/>
              <a:t>a quiénes cubrirá con su seguro médico,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s-US"/>
              <a:t>qué tipo de servicios suelen necesitar,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s-US"/>
              <a:t>y su presupuesto familiar y preferencia de pago para el seguro, ya sea más con cada cheque de pago o más al momento de recibir el servicio. </a:t>
            </a:r>
          </a:p>
        </p:txBody>
      </p:sp>
      <p:sp>
        <p:nvSpPr>
          <p:cNvPr id="4" name="Slide Number Placeholder 3"/>
          <p:cNvSpPr>
            <a:spLocks noGrp="1"/>
          </p:cNvSpPr>
          <p:nvPr>
            <p:ph type="sldNum" sz="quarter" idx="5"/>
          </p:nvPr>
        </p:nvSpPr>
        <p:spPr/>
        <p:txBody>
          <a:bodyPr/>
          <a:lstStyle/>
          <a:p>
            <a:fld id="{FD69798C-9FC1-714E-BB69-2199F60E7A3D}" type="slidenum">
              <a:rPr lang="en-US" smtClean="0"/>
              <a:t>13</a:t>
            </a:fld>
            <a:endParaRPr lang="en-US"/>
          </a:p>
        </p:txBody>
      </p:sp>
    </p:spTree>
    <p:extLst>
      <p:ext uri="{BB962C8B-B14F-4D97-AF65-F5344CB8AC3E}">
        <p14:creationId xmlns:p14="http://schemas.microsoft.com/office/powerpoint/2010/main" val="843357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Para obtener información más detallada sobre los planes médicos, revise su información para nuevos empleados.</a:t>
            </a:r>
          </a:p>
          <a:p>
            <a:endParaRPr lang="en-US" dirty="0"/>
          </a:p>
          <a:p>
            <a:r>
              <a:rPr lang="es-US"/>
              <a:t>También puede visitar el portal para colegas HR4U. </a:t>
            </a:r>
          </a:p>
          <a:p>
            <a:endParaRPr lang="en-US" dirty="0"/>
          </a:p>
          <a:p>
            <a:r>
              <a:rPr lang="es-US"/>
              <a:t>10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14</a:t>
            </a:fld>
            <a:endParaRPr lang="en-US"/>
          </a:p>
        </p:txBody>
      </p:sp>
    </p:spTree>
    <p:extLst>
      <p:ext uri="{BB962C8B-B14F-4D97-AF65-F5344CB8AC3E}">
        <p14:creationId xmlns:p14="http://schemas.microsoft.com/office/powerpoint/2010/main" val="5957676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a:t>Ahora que ha revisado las opciones de planes médicos, asegúrese de mirar los otros episodios de esta serie de videos para obtener más información sobre beneficios adicionales disponibles para ayudarlo a que Viva toda su vida. </a:t>
            </a:r>
          </a:p>
          <a:p>
            <a:endParaRPr lang="en-US" dirty="0"/>
          </a:p>
          <a:p>
            <a:endParaRPr lang="en-US" dirty="0"/>
          </a:p>
          <a:p>
            <a:endParaRPr lang="en-US" dirty="0"/>
          </a:p>
          <a:p>
            <a:endParaRPr lang="en-US" dirty="0"/>
          </a:p>
          <a:p>
            <a:endParaRPr lang="en-US" dirty="0"/>
          </a:p>
          <a:p>
            <a:endParaRPr lang="en-US" dirty="0"/>
          </a:p>
          <a:p>
            <a:r>
              <a:rPr lang="es-US"/>
              <a:t>10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15</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16</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¡Bienvenido de vuelta! </a:t>
            </a:r>
          </a:p>
          <a:p>
            <a:endParaRPr lang="en-US" dirty="0"/>
          </a:p>
          <a:p>
            <a:r>
              <a:rPr lang="es-US"/>
              <a:t>Este episodio tiene como base el contenido cubierto en la Introducción a los planes médicos y de farmacia, parte 1. </a:t>
            </a:r>
          </a:p>
          <a:p>
            <a:endParaRPr lang="en-US" dirty="0"/>
          </a:p>
          <a:p>
            <a:endParaRPr lang="en-US" dirty="0"/>
          </a:p>
          <a:p>
            <a:r>
              <a:rPr lang="es-US"/>
              <a:t>En la parte 2, analizaremos información detallada sobre cada uno de los planes médicos estándares de Trinity Health. </a:t>
            </a:r>
          </a:p>
          <a:p>
            <a:endParaRPr lang="en-US" dirty="0"/>
          </a:p>
          <a:p>
            <a:endParaRPr lang="en-US" dirty="0"/>
          </a:p>
          <a:p>
            <a:r>
              <a:rPr lang="es-US"/>
              <a:t>10 segundos</a:t>
            </a:r>
          </a:p>
        </p:txBody>
      </p:sp>
      <p:sp>
        <p:nvSpPr>
          <p:cNvPr id="4" name="Slide Number Placeholder 3"/>
          <p:cNvSpPr>
            <a:spLocks noGrp="1"/>
          </p:cNvSpPr>
          <p:nvPr>
            <p:ph type="sldNum" sz="quarter" idx="10"/>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412280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Si aún no ha visto la parte uno, le recomendamos que lo haga antes de ver la parte dos.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a:t>En la parte uno se analizan: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171450" indent="-171450">
              <a:buFont typeface="Arial" panose="020B0604020202020204" pitchFamily="34" charset="0"/>
              <a:buChar char="•"/>
            </a:pPr>
            <a:r>
              <a:rPr lang="es-US"/>
              <a:t>Los tres niveles de redes médicas y cómo escoger proveedores dentro de la red para ahorrar dinero</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s-US"/>
              <a:t>El papel de la red clínicamente integrada</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s-US"/>
              <a:t>Los términos clave que debe saber para ayudarlo a comparar los planes, como primas, deducibles, coseguro y copagos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0" indent="0">
              <a:buFont typeface="Arial" panose="020B0604020202020204" pitchFamily="34" charset="0"/>
              <a:buNone/>
            </a:pPr>
            <a:r>
              <a:rPr lang="es-US"/>
              <a:t>32 segundos</a:t>
            </a:r>
          </a:p>
          <a:p>
            <a:pPr marL="0" indent="0">
              <a:buFont typeface="Arial" panose="020B0604020202020204" pitchFamily="34" charset="0"/>
              <a:buNone/>
            </a:pPr>
            <a:endParaRPr lang="en-US" dirty="0"/>
          </a:p>
          <a:p>
            <a:endParaRPr lang="en-US" dirty="0"/>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569231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US" sz="1200" b="0" i="0" u="none" strike="noStrike" cap="none" normalizeH="0" baseline="0" noProof="0">
                <a:ln>
                  <a:noFill/>
                </a:ln>
                <a:solidFill>
                  <a:prstClr val="black"/>
                </a:solidFill>
                <a:uLnTx/>
                <a:uFillTx/>
                <a:latin typeface="+mn-lt"/>
                <a:ea typeface="+mn-ea"/>
                <a:cs typeface="+mn-cs"/>
              </a:rPr>
              <a:t>Para repasar brevemente parte de lo que se analizó en la parte uno, Trinity Health ofrece tres planes médicos estándares.  </a:t>
            </a:r>
            <a:r>
              <a:rPr lang="es-US" baseline="0"/>
              <a:t>Puede escoger entre:</a:t>
            </a:r>
          </a:p>
          <a:p>
            <a:endParaRPr lang="en-US" baseline="0" dirty="0"/>
          </a:p>
          <a:p>
            <a:pPr marL="171450" indent="-171450">
              <a:buFont typeface="Arial" panose="020B0604020202020204" pitchFamily="34" charset="0"/>
              <a:buChar char="•"/>
            </a:pPr>
            <a:r>
              <a:rPr lang="es-US" baseline="0"/>
              <a:t>El Plan tradicional</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s-US" baseline="0"/>
              <a:t>El Plan de ahorro para gastos médicos</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s-US" baseline="0"/>
              <a:t>Y el Plan esencial</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s-US" baseline="0"/>
              <a:t>Los colegas que cumplen con determinados requisitos relacionados con los ingresos podrían calificar para el Plan de asistencia esencial, que incluye una cuenta de reembolso por gastos médicos o HRA financiada por Trinity Health, para ayudar a pagar gastos médicos.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s-US" baseline="0"/>
              <a:t>Su ministerio podría ofrecer un plan médico no estándar además de los tres que se mencionan en este episodio.  Consulte su información para nuevos empleados para conocer los detalles.</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s-US" baseline="0"/>
              <a:t>Una característica clave de todos los planes estándares de Trinity Health es que incluyen tres niveles de redes médicas. Cada nivel ofrece la opción de elegir dónde recibir atención.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s-US" baseline="0"/>
              <a:t>Si usa proveedores de nivel 1, reduce los gastos de bolsillo y nos ayuda a mantener bajos los costos de atención médica en aumento.</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r>
              <a:rPr lang="es-US" baseline="0"/>
              <a:t>55 segundos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155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Como se habló en la parte uno, los costos médicos se comparten entre Trinity Health y usted. </a:t>
            </a:r>
          </a:p>
          <a:p>
            <a:endParaRPr lang="en-US" dirty="0"/>
          </a:p>
          <a:p>
            <a:r>
              <a:rPr lang="es-US"/>
              <a:t>Hay dos maneras en que los colegas pagamos el seguro médico: a través de deducciones de la nómina para las primas médicas y al momento de recibir el servicio, a través de deducibles, copagos y coseguro. </a:t>
            </a:r>
          </a:p>
          <a:p>
            <a:endParaRPr lang="en-US" dirty="0"/>
          </a:p>
          <a:p>
            <a:r>
              <a:rPr lang="es-US"/>
              <a:t>16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453887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Trinity Health ofrece varias cuentas de ahorro de gastos que lo ayudan a pagar los costos médicos.</a:t>
            </a:r>
          </a:p>
          <a:p>
            <a:endParaRPr lang="en-US" dirty="0"/>
          </a:p>
          <a:p>
            <a:r>
              <a:rPr lang="es-US"/>
              <a:t>Según el plan médico que seleccione, podría ser elegible para una o más cuentas de ahorro de gastos, incluidas las siguientes:</a:t>
            </a:r>
          </a:p>
          <a:p>
            <a:endParaRPr lang="en-US" dirty="0"/>
          </a:p>
          <a:p>
            <a:pPr marL="171450" indent="-171450">
              <a:buFont typeface="Arial" panose="020B0604020202020204" pitchFamily="34" charset="0"/>
              <a:buChar char="•"/>
            </a:pPr>
            <a:r>
              <a:rPr lang="es-US"/>
              <a:t>una cuenta de gastos flexibles para atención médica,</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s-US"/>
              <a:t>una cuenta de ahorro para gastos médicos,</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s-US"/>
              <a:t>o una cuenta de reembolso por gastos médicos.</a:t>
            </a:r>
          </a:p>
          <a:p>
            <a:pPr marL="171450" indent="-171450">
              <a:buFont typeface="Arial" panose="020B0604020202020204" pitchFamily="34" charset="0"/>
              <a:buChar char="•"/>
            </a:pPr>
            <a:endParaRPr lang="en-US" dirty="0"/>
          </a:p>
          <a:p>
            <a:r>
              <a:rPr lang="es-US"/>
              <a:t>Para obtener más información sobre cómo funcionan estas cuentas, revise los otros episodios de video. </a:t>
            </a:r>
          </a:p>
          <a:p>
            <a:endParaRPr lang="en-US" dirty="0"/>
          </a:p>
          <a:p>
            <a:r>
              <a:rPr lang="es-US"/>
              <a:t>Ahora, demos un vistazo más de cerca a cada uno de los planes médicos.  </a:t>
            </a:r>
          </a:p>
          <a:p>
            <a:endParaRPr lang="en-US" dirty="0"/>
          </a:p>
          <a:p>
            <a:endParaRPr lang="en-US" dirty="0"/>
          </a:p>
          <a:p>
            <a:r>
              <a:rPr lang="es-US"/>
              <a:t>30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1036465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Antes de ahondar en detalles, es importante señalar que los deducibles y los gastos máximos de bolsillo que figuran en estas tablas están indicados como individuales y al lado de la barra se muestra el monto familiar. Por ejemplo, como se muestra en esta tabla, si recibe atención de un proveedor de nivel uno, el deducible individual es de $250, mientras que el deducible familiar es de $500. </a:t>
            </a:r>
          </a:p>
          <a:p>
            <a:endParaRPr lang="en-US" dirty="0"/>
          </a:p>
          <a:p>
            <a:r>
              <a:rPr lang="es-US"/>
              <a:t>Con el Plan tradicional, paga más con cada cheque de pago, pero menos al momento de recibir el servicio.  Le conviene escoger este plan si le interesa tener menos costos al momento de usar el seguro. </a:t>
            </a:r>
          </a:p>
          <a:p>
            <a:endParaRPr lang="en-US" dirty="0"/>
          </a:p>
          <a:p>
            <a:r>
              <a:rPr lang="es-US"/>
              <a:t>El Plan tradicional tiene el deducible anual más bajo y el deducible familiar lo alcanza más de un miembro cubierto de la familia. </a:t>
            </a:r>
          </a:p>
          <a:p>
            <a:endParaRPr lang="en-US" dirty="0"/>
          </a:p>
          <a:p>
            <a:r>
              <a:rPr lang="es-US"/>
              <a:t>Por ejemplo, cada vez que un integrante de la familia paga a favor de su deducible individual, ese monto también se acredita a favor del deducible familiar. Una vez que se alcanza el deducible familiar, todos los integrantes de la familia están cubiertos, aunque no se hayan alcanzado sus deducibles individuales.</a:t>
            </a:r>
          </a:p>
          <a:p>
            <a:endParaRPr lang="en-US" dirty="0"/>
          </a:p>
          <a:p>
            <a:r>
              <a:rPr lang="es-US"/>
              <a:t>Otros costos incluyen coseguro, que es un porcentaje del costo que usted paga después de alcanzar el deducible. Y hay copagos fijos en dólares por algunos servicios, como visitas en el consultorio, cirugía ambulatoria y medicamentos recetados. </a:t>
            </a:r>
          </a:p>
          <a:p>
            <a:endParaRPr lang="en-US" dirty="0"/>
          </a:p>
          <a:p>
            <a:r>
              <a:rPr lang="es-US"/>
              <a:t>Con el Plan tradicional, puede inscribirse en una cuenta de gastos flexibles para atención médica, que le permite apartar dinero antes de deducir impuestos para pagar gastos de atención médica elegibles. Para obtener más información sobre cómo la cuenta de gastos flexibles para atención médica puede hacerle ahorrar dinero, asegúrese de mirar el episodio de video sobre cuentas de gastos flexibles (FSA).  </a:t>
            </a:r>
          </a:p>
          <a:p>
            <a:endParaRPr lang="en-US" dirty="0"/>
          </a:p>
          <a:p>
            <a:r>
              <a:rPr lang="es-US"/>
              <a:t>100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1765941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El Plan de ahorro para gastos médicos es un plan de salud con deducible alto. Con este plan, usted paga menos de prima con cada cheque de pago en comparación con el Plan tradicional, pero más al momento de recibir el servicio.</a:t>
            </a:r>
          </a:p>
          <a:p>
            <a:endParaRPr lang="en-US" dirty="0"/>
          </a:p>
          <a:p>
            <a:r>
              <a:rPr lang="es-US"/>
              <a:t>Específicamente, usted paga todos los costos médicos y de medicamentos recetados hasta que alcanza el deducible. Una vez que alcanza el deducible, paga un coseguro o porcentaje hasta que alcanza el máximo de gastos de bolsillo. Luego, el plan paga el 100 % de los gastos elegibles. </a:t>
            </a:r>
          </a:p>
          <a:p>
            <a:endParaRPr lang="en-US" dirty="0"/>
          </a:p>
          <a:p>
            <a:r>
              <a:rPr lang="es-US"/>
              <a:t>Es importante señalar que con el Plan de ahorro para gastos médicos, el deducible individual se aplica a las personas inscritas en cobertura exclusiva para colegas. El deducible familiar total y el máximo de gastos de bolsillo familiar se deben alcanzar si se inscribe en otro nivel de cobertura, aunque solo un integrante de la familia esté recibiendo atención. </a:t>
            </a:r>
          </a:p>
          <a:p>
            <a:endParaRPr lang="en-US" dirty="0"/>
          </a:p>
          <a:p>
            <a:r>
              <a:rPr lang="es-US"/>
              <a:t>Otra cosa para señalar sobre este plan es que determinados medicamentos recetados están cubiertos al 100 %, lo que significa que usted </a:t>
            </a:r>
            <a:r>
              <a:rPr lang="es-US" u="sng"/>
              <a:t>no</a:t>
            </a:r>
            <a:r>
              <a:rPr lang="es-US"/>
              <a:t> tiene que alcanzar el deducible antes de que el plan pague el medicamento.  Los medicamentos cubiertos incluyen medicamentos recetados de la clase para el asma y la diabetes. Para obtener una lista completa de los medicamentos cubiertos al 100 %, consulte el portal HR4U.</a:t>
            </a:r>
          </a:p>
          <a:p>
            <a:endParaRPr lang="en-US" dirty="0"/>
          </a:p>
          <a:p>
            <a:r>
              <a:rPr lang="es-US"/>
              <a:t>Si se inscribe en el Plan de ahorro para gastos médicos, tiene automáticamente una cuenta de ahorro para gastos médicos o HSA para ayudarlo a pagar costos de atención médica actuales o futuros. Trinity Health hará un aporte a su HSA en función del nivel de cobertura que usted elija. Para obtener información más detallada, no olvide mirar el episodio de video sobre cuentas de ahorro para gastos médicos. </a:t>
            </a:r>
          </a:p>
          <a:p>
            <a:endParaRPr lang="en-US" dirty="0"/>
          </a:p>
          <a:p>
            <a:r>
              <a:rPr lang="es-US"/>
              <a:t>60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1443399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El tercer plan médico estándar es el Plan esencial. Con este plan, usted paga el aporte más bajo por período de pago.</a:t>
            </a:r>
          </a:p>
          <a:p>
            <a:endParaRPr lang="en-US" dirty="0"/>
          </a:p>
          <a:p>
            <a:r>
              <a:rPr lang="es-US"/>
              <a:t>También pagará costos de bolsillo más altos al momento de recibir el servicio, en comparación con el Plan tradicional. </a:t>
            </a:r>
          </a:p>
          <a:p>
            <a:endParaRPr lang="en-US" dirty="0"/>
          </a:p>
          <a:p>
            <a:r>
              <a:rPr lang="es-US"/>
              <a:t>Con el Plan esencial, usted paga el costo total de los gastos médicos elegibles hasta que alcanza el deducible anual. Luego, paga un coseguro hasta que alcanza el máximo anual de gastos de bolsillo.</a:t>
            </a:r>
          </a:p>
          <a:p>
            <a:endParaRPr lang="en-US" dirty="0"/>
          </a:p>
          <a:p>
            <a:r>
              <a:rPr lang="es-US"/>
              <a:t>Otra cosa importante que debe saber sobre el Plan esencial es que el deducible familiar lo alcanza más de un miembro cubierto de la familia. Por ejemplo, cada vez que un integrante de la familia paga a favor de su deducible individual, ese monto también se acredita a favor del deducible familiar. Una vez que se alcanza el deducible familiar, todos los integrantes de la familia están cubiertos, aunque no se hayan alcanzado sus deducibles individuales.</a:t>
            </a:r>
          </a:p>
          <a:p>
            <a:endParaRPr lang="en-US" dirty="0"/>
          </a:p>
          <a:p>
            <a:r>
              <a:rPr lang="es-US"/>
              <a:t>Por último, con el Plan esencial, puede inscribirse en una cuenta de gastos flexibles para atención médica que lo ayude a ahorrar en gastos de atención médica. </a:t>
            </a:r>
          </a:p>
          <a:p>
            <a:endParaRPr lang="en-US" dirty="0"/>
          </a:p>
          <a:p>
            <a:endParaRPr lang="en-US" dirty="0"/>
          </a:p>
          <a:p>
            <a:r>
              <a:rPr lang="es-US"/>
              <a:t>60 segundos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1577200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7/21/2021</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1047298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8"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1.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s-US"/>
              <a:t>Orientación sobre beneficios</a:t>
            </a:r>
          </a:p>
        </p:txBody>
      </p:sp>
      <p:sp>
        <p:nvSpPr>
          <p:cNvPr id="24" name="Subtitle 23"/>
          <p:cNvSpPr>
            <a:spLocks noGrp="1"/>
          </p:cNvSpPr>
          <p:nvPr>
            <p:ph type="subTitle" idx="1"/>
          </p:nvPr>
        </p:nvSpPr>
        <p:spPr>
          <a:xfrm>
            <a:off x="820611" y="2572022"/>
            <a:ext cx="6694614" cy="475705"/>
          </a:xfrm>
        </p:spPr>
        <p:txBody>
          <a:bodyPr>
            <a:noAutofit/>
          </a:bodyPr>
          <a:lstStyle/>
          <a:p>
            <a:r>
              <a:rPr lang="es-US" sz="2000"/>
              <a:t>Beneficios médicos y de farmacia: Parte 2</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a:bodyPr>
          <a:lstStyle/>
          <a:p>
            <a:endParaRPr lang="en-US" sz="1800" dirty="0"/>
          </a:p>
          <a:p>
            <a:endParaRPr lang="en-US" sz="1800" dirty="0"/>
          </a:p>
          <a:p>
            <a:endParaRPr lang="en-US" sz="1800" dirty="0"/>
          </a:p>
        </p:txBody>
      </p:sp>
      <p:sp>
        <p:nvSpPr>
          <p:cNvPr id="3" name="Title 2"/>
          <p:cNvSpPr>
            <a:spLocks noGrp="1"/>
          </p:cNvSpPr>
          <p:nvPr>
            <p:ph type="title"/>
          </p:nvPr>
        </p:nvSpPr>
        <p:spPr/>
        <p:txBody>
          <a:bodyPr/>
          <a:lstStyle/>
          <a:p>
            <a:r>
              <a:rPr lang="es-US" sz="2400">
                <a:solidFill>
                  <a:srgbClr val="6E2585"/>
                </a:solidFill>
              </a:rPr>
              <a:t>Plan de asistencia esencial con HRA</a:t>
            </a:r>
          </a:p>
        </p:txBody>
      </p:sp>
      <p:sp>
        <p:nvSpPr>
          <p:cNvPr id="4" name="Footer Placeholder 3"/>
          <p:cNvSpPr>
            <a:spLocks noGrp="1"/>
          </p:cNvSpPr>
          <p:nvPr>
            <p:ph type="ftr" sz="quarter" idx="3"/>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s-US" b="0" i="0" u="none" strike="noStrike" cap="none" normalizeH="0" baseline="0" noProof="0">
                <a:ln>
                  <a:noFill/>
                </a:ln>
                <a:solidFill>
                  <a:srgbClr val="000000">
                    <a:lumMod val="60000"/>
                    <a:lumOff val="40000"/>
                  </a:srgbClr>
                </a:solidFill>
                <a:uLnTx/>
                <a:uFillTx/>
                <a:latin typeface="Arial"/>
                <a:ea typeface="+mn-ea"/>
                <a:cs typeface="+mn-cs"/>
              </a:rPr>
              <a:t>©2020 Trinity Health</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9F9553-C816-6842-8939-EE75ECF7EB2B}" type="slidenum">
              <a:rPr kumimoji="0" lang="en-US" sz="500" b="0" i="0" u="none" strike="noStrike" kern="1200" cap="none" spc="0" normalizeH="0" baseline="0" noProof="0" smtClean="0">
                <a:ln>
                  <a:noFill/>
                </a:ln>
                <a:solidFill>
                  <a:srgbClr val="000000">
                    <a:lumMod val="60000"/>
                    <a:lumOff val="40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500" b="0" i="0" u="none" strike="noStrike" kern="1200" cap="none" spc="0" normalizeH="0" baseline="0" noProof="0" dirty="0">
              <a:ln>
                <a:noFill/>
              </a:ln>
              <a:solidFill>
                <a:srgbClr val="000000">
                  <a:lumMod val="60000"/>
                  <a:lumOff val="40000"/>
                </a:srgbClr>
              </a:solidFill>
              <a:effectLst/>
              <a:uLnTx/>
              <a:uFillTx/>
              <a:latin typeface="Arial"/>
              <a:ea typeface="+mn-ea"/>
              <a:cs typeface="+mn-cs"/>
            </a:endParaRPr>
          </a:p>
        </p:txBody>
      </p:sp>
      <p:sp>
        <p:nvSpPr>
          <p:cNvPr id="6" name="Rectangle 5"/>
          <p:cNvSpPr/>
          <p:nvPr/>
        </p:nvSpPr>
        <p:spPr>
          <a:xfrm>
            <a:off x="313486" y="908628"/>
            <a:ext cx="8309522" cy="2739211"/>
          </a:xfrm>
          <a:prstGeom prst="rect">
            <a:avLst/>
          </a:prstGeom>
        </p:spPr>
        <p:txBody>
          <a:bodyPr wrap="square">
            <a:spAutoFit/>
          </a:bodyPr>
          <a:lstStyle/>
          <a:p>
            <a:pPr marL="214313" lvl="0" indent="-214313" defTabSz="342900">
              <a:spcAft>
                <a:spcPts val="600"/>
              </a:spcAft>
              <a:buClr>
                <a:srgbClr val="7030A0"/>
              </a:buClr>
              <a:buSzPct val="100000"/>
              <a:buFont typeface="Arial" panose="020B0604020202020204" pitchFamily="34" charset="0"/>
              <a:buChar char="•"/>
              <a:defRPr/>
            </a:pPr>
            <a:r>
              <a:rPr lang="es-US">
                <a:solidFill>
                  <a:srgbClr val="312C2B"/>
                </a:solidFill>
                <a:latin typeface="Arial" panose="020B0604020202020204" pitchFamily="34" charset="0"/>
                <a:cs typeface="Arial" panose="020B0604020202020204" pitchFamily="34" charset="0"/>
              </a:rPr>
              <a:t>Plan de asistencia esencial para los colegas que cumplen con determinados requisitos con respecto a los ingresos.</a:t>
            </a:r>
          </a:p>
          <a:p>
            <a:pPr marL="214313" lvl="0" indent="-214313" defTabSz="342900">
              <a:spcAft>
                <a:spcPts val="600"/>
              </a:spcAft>
              <a:buClr>
                <a:srgbClr val="7030A0"/>
              </a:buClr>
              <a:buSzPct val="100000"/>
              <a:buFont typeface="Arial" panose="020B0604020202020204" pitchFamily="34" charset="0"/>
              <a:buChar char="•"/>
              <a:defRPr/>
            </a:pPr>
            <a:r>
              <a:rPr lang="es-US">
                <a:solidFill>
                  <a:srgbClr val="312C2B"/>
                </a:solidFill>
                <a:latin typeface="Arial" panose="020B0604020202020204" pitchFamily="34" charset="0"/>
                <a:cs typeface="Arial" panose="020B0604020202020204" pitchFamily="34" charset="0"/>
              </a:rPr>
              <a:t>Debe presentar una solicitud para inscribirse en este plan</a:t>
            </a:r>
            <a:r>
              <a:rPr lang="es-US" b="1">
                <a:solidFill>
                  <a:srgbClr val="312C2B"/>
                </a:solidFill>
                <a:latin typeface="Arial" panose="020B0604020202020204" pitchFamily="34" charset="0"/>
                <a:cs typeface="Arial" panose="020B0604020202020204" pitchFamily="34" charset="0"/>
              </a:rPr>
              <a:t>. </a:t>
            </a:r>
            <a:r>
              <a:rPr lang="es-US" b="1">
                <a:solidFill>
                  <a:srgbClr val="7030A0"/>
                </a:solidFill>
                <a:latin typeface="Arial" panose="020B0604020202020204" pitchFamily="34" charset="0"/>
                <a:cs typeface="Arial" panose="020B0604020202020204" pitchFamily="34" charset="0"/>
              </a:rPr>
              <a:t>Las solicitudes y la documentación se deben presentar 30 días después de la elegibilidad inicial para beneficios.</a:t>
            </a:r>
          </a:p>
          <a:p>
            <a:pPr marL="214313" lvl="0" indent="-214313" defTabSz="342900">
              <a:spcAft>
                <a:spcPts val="600"/>
              </a:spcAft>
              <a:buClr>
                <a:srgbClr val="7030A0"/>
              </a:buClr>
              <a:buSzPct val="100000"/>
              <a:buFont typeface="Arial" panose="020B0604020202020204" pitchFamily="34" charset="0"/>
              <a:buChar char="•"/>
              <a:defRPr/>
            </a:pPr>
            <a:r>
              <a:rPr lang="es-US">
                <a:solidFill>
                  <a:srgbClr val="312C2B"/>
                </a:solidFill>
                <a:latin typeface="Arial" panose="020B0604020202020204" pitchFamily="34" charset="0"/>
                <a:cs typeface="Arial" panose="020B0604020202020204" pitchFamily="34" charset="0"/>
              </a:rPr>
              <a:t>Si presenta una solicitud y califica, lo inscribirán en el Plan de asistencia esencial, y Trinity Health hará un aporte a una cuenta de reembolso por gastos médicos (HRA) al momento de la inscripción, que dependerá de su nivel de cobertura.</a:t>
            </a:r>
          </a:p>
        </p:txBody>
      </p:sp>
    </p:spTree>
    <p:extLst>
      <p:ext uri="{BB962C8B-B14F-4D97-AF65-F5344CB8AC3E}">
        <p14:creationId xmlns:p14="http://schemas.microsoft.com/office/powerpoint/2010/main" val="608736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a:bodyPr>
          <a:lstStyle/>
          <a:p>
            <a:endParaRPr lang="en-US" sz="1400" dirty="0"/>
          </a:p>
          <a:p>
            <a:endParaRPr lang="en-US" sz="1400" dirty="0"/>
          </a:p>
          <a:p>
            <a:endParaRPr lang="en-US" sz="1400" dirty="0"/>
          </a:p>
        </p:txBody>
      </p:sp>
      <p:sp>
        <p:nvSpPr>
          <p:cNvPr id="3" name="Title 2"/>
          <p:cNvSpPr>
            <a:spLocks noGrp="1"/>
          </p:cNvSpPr>
          <p:nvPr>
            <p:ph type="title"/>
          </p:nvPr>
        </p:nvSpPr>
        <p:spPr>
          <a:xfrm>
            <a:off x="400496" y="203112"/>
            <a:ext cx="8229600" cy="462644"/>
          </a:xfrm>
        </p:spPr>
        <p:txBody>
          <a:bodyPr/>
          <a:lstStyle/>
          <a:p>
            <a:r>
              <a:rPr lang="es-US" sz="1600" dirty="0">
                <a:solidFill>
                  <a:srgbClr val="6E2585"/>
                </a:solidFill>
              </a:rPr>
              <a:t>Beneficios de Trinity </a:t>
            </a:r>
            <a:r>
              <a:rPr lang="es-US" sz="1600" dirty="0" err="1">
                <a:solidFill>
                  <a:srgbClr val="6E2585"/>
                </a:solidFill>
              </a:rPr>
              <a:t>Health</a:t>
            </a:r>
            <a:r>
              <a:rPr lang="es-US" sz="1600" dirty="0">
                <a:solidFill>
                  <a:srgbClr val="6E2585"/>
                </a:solidFill>
              </a:rPr>
              <a:t>: Planes médicos y de medicamentos recetados</a:t>
            </a:r>
          </a:p>
        </p:txBody>
      </p:sp>
      <p:sp>
        <p:nvSpPr>
          <p:cNvPr id="4" name="Footer Placeholder 3"/>
          <p:cNvSpPr>
            <a:spLocks noGrp="1"/>
          </p:cNvSpPr>
          <p:nvPr>
            <p:ph type="ftr" sz="quarter" idx="3"/>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s-US" b="0" i="0" u="none" strike="noStrike" cap="none" normalizeH="0" baseline="0" noProof="0" dirty="0">
                <a:ln>
                  <a:noFill/>
                </a:ln>
                <a:solidFill>
                  <a:srgbClr val="000000">
                    <a:lumMod val="60000"/>
                    <a:lumOff val="40000"/>
                  </a:srgbClr>
                </a:solidFill>
                <a:uLnTx/>
                <a:uFillTx/>
                <a:latin typeface="Arial"/>
                <a:ea typeface="+mn-ea"/>
                <a:cs typeface="+mn-cs"/>
              </a:rPr>
              <a:t>©2020 Trinity </a:t>
            </a:r>
            <a:r>
              <a:rPr kumimoji="0" lang="es-US" b="0" i="0" u="none" strike="noStrike" cap="none" normalizeH="0" baseline="0" noProof="0" dirty="0" err="1">
                <a:ln>
                  <a:noFill/>
                </a:ln>
                <a:solidFill>
                  <a:srgbClr val="000000">
                    <a:lumMod val="60000"/>
                    <a:lumOff val="40000"/>
                  </a:srgbClr>
                </a:solidFill>
                <a:uLnTx/>
                <a:uFillTx/>
                <a:latin typeface="Arial"/>
                <a:ea typeface="+mn-ea"/>
                <a:cs typeface="+mn-cs"/>
              </a:rPr>
              <a:t>Health</a:t>
            </a:r>
            <a:endParaRPr kumimoji="0" lang="es-US" b="0" i="0" u="none" strike="noStrike" cap="none" normalizeH="0" baseline="0" noProof="0" dirty="0">
              <a:ln>
                <a:noFill/>
              </a:ln>
              <a:solidFill>
                <a:srgbClr val="000000">
                  <a:lumMod val="60000"/>
                  <a:lumOff val="40000"/>
                </a:srgbClr>
              </a:solidFill>
              <a:uLnTx/>
              <a:uFillTx/>
              <a:latin typeface="Arial"/>
              <a:ea typeface="+mn-ea"/>
              <a:cs typeface="+mn-cs"/>
            </a:endParaRP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9F9553-C816-6842-8939-EE75ECF7EB2B}" type="slidenum">
              <a:rPr kumimoji="0" lang="en-US" sz="600" b="0" i="0" u="none" strike="noStrike" kern="1200" cap="none" spc="0" normalizeH="0" baseline="0" noProof="0" smtClean="0">
                <a:ln>
                  <a:noFill/>
                </a:ln>
                <a:solidFill>
                  <a:srgbClr val="000000">
                    <a:lumMod val="60000"/>
                    <a:lumOff val="40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600" b="0" i="0" u="none" strike="noStrike" kern="1200" cap="none" spc="0" normalizeH="0" baseline="0" noProof="0" dirty="0">
              <a:ln>
                <a:noFill/>
              </a:ln>
              <a:solidFill>
                <a:srgbClr val="000000">
                  <a:lumMod val="60000"/>
                  <a:lumOff val="40000"/>
                </a:srgbClr>
              </a:solidFill>
              <a:effectLst/>
              <a:uLnTx/>
              <a:uFillTx/>
              <a:latin typeface="Arial"/>
              <a:ea typeface="+mn-ea"/>
              <a:cs typeface="+mn-cs"/>
            </a:endParaRPr>
          </a:p>
        </p:txBody>
      </p:sp>
      <p:graphicFrame>
        <p:nvGraphicFramePr>
          <p:cNvPr id="6" name="Content Placeholder 4"/>
          <p:cNvGraphicFramePr>
            <a:graphicFrameLocks/>
          </p:cNvGraphicFramePr>
          <p:nvPr>
            <p:extLst>
              <p:ext uri="{D42A27DB-BD31-4B8C-83A1-F6EECF244321}">
                <p14:modId xmlns:p14="http://schemas.microsoft.com/office/powerpoint/2010/main" val="767289431"/>
              </p:ext>
            </p:extLst>
          </p:nvPr>
        </p:nvGraphicFramePr>
        <p:xfrm>
          <a:off x="532696" y="737670"/>
          <a:ext cx="7077560" cy="3645466"/>
        </p:xfrm>
        <a:graphic>
          <a:graphicData uri="http://schemas.openxmlformats.org/drawingml/2006/table">
            <a:tbl>
              <a:tblPr firstRow="1" bandRow="1"/>
              <a:tblGrid>
                <a:gridCol w="1551515">
                  <a:extLst>
                    <a:ext uri="{9D8B030D-6E8A-4147-A177-3AD203B41FA5}">
                      <a16:colId xmlns:a16="http://schemas.microsoft.com/office/drawing/2014/main" val="20000"/>
                    </a:ext>
                  </a:extLst>
                </a:gridCol>
                <a:gridCol w="880931">
                  <a:extLst>
                    <a:ext uri="{9D8B030D-6E8A-4147-A177-3AD203B41FA5}">
                      <a16:colId xmlns:a16="http://schemas.microsoft.com/office/drawing/2014/main" val="20001"/>
                    </a:ext>
                  </a:extLst>
                </a:gridCol>
                <a:gridCol w="1483282">
                  <a:extLst>
                    <a:ext uri="{9D8B030D-6E8A-4147-A177-3AD203B41FA5}">
                      <a16:colId xmlns:a16="http://schemas.microsoft.com/office/drawing/2014/main" val="20002"/>
                    </a:ext>
                  </a:extLst>
                </a:gridCol>
                <a:gridCol w="1551515">
                  <a:extLst>
                    <a:ext uri="{9D8B030D-6E8A-4147-A177-3AD203B41FA5}">
                      <a16:colId xmlns:a16="http://schemas.microsoft.com/office/drawing/2014/main" val="20003"/>
                    </a:ext>
                  </a:extLst>
                </a:gridCol>
                <a:gridCol w="1610317">
                  <a:extLst>
                    <a:ext uri="{9D8B030D-6E8A-4147-A177-3AD203B41FA5}">
                      <a16:colId xmlns:a16="http://schemas.microsoft.com/office/drawing/2014/main" val="20004"/>
                    </a:ext>
                  </a:extLst>
                </a:gridCol>
              </a:tblGrid>
              <a:tr h="434346">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s-US" sz="1000" dirty="0">
                          <a:latin typeface="Arial" panose="020B0604020202020204" pitchFamily="34" charset="0"/>
                          <a:cs typeface="Arial" panose="020B0604020202020204" pitchFamily="34" charset="0"/>
                        </a:rPr>
                        <a:t>Aspectos destacados</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4D4F53"/>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s-US" sz="1000" dirty="0">
                          <a:latin typeface="Arial" panose="020B0604020202020204" pitchFamily="34" charset="0"/>
                          <a:cs typeface="Arial" panose="020B0604020202020204" pitchFamily="34" charset="0"/>
                        </a:rPr>
                        <a:t>Nivel de </a:t>
                      </a:r>
                      <a:br>
                        <a:rPr lang="es-US" sz="1000" dirty="0">
                          <a:latin typeface="Arial" panose="020B0604020202020204" pitchFamily="34" charset="0"/>
                          <a:cs typeface="Arial" panose="020B0604020202020204" pitchFamily="34" charset="0"/>
                        </a:rPr>
                      </a:br>
                      <a:r>
                        <a:rPr lang="es-US" sz="1000" dirty="0">
                          <a:latin typeface="Arial" panose="020B0604020202020204" pitchFamily="34" charset="0"/>
                          <a:cs typeface="Arial" panose="020B0604020202020204" pitchFamily="34" charset="0"/>
                        </a:rPr>
                        <a:t>la red</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4D4F53"/>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s-US" sz="1000">
                          <a:latin typeface="Arial" panose="020B0604020202020204" pitchFamily="34" charset="0"/>
                          <a:cs typeface="Arial" panose="020B0604020202020204" pitchFamily="34" charset="0"/>
                        </a:rPr>
                        <a:t>Plan tradicional</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s-US" sz="1000">
                          <a:latin typeface="Arial" panose="020B0604020202020204" pitchFamily="34" charset="0"/>
                          <a:cs typeface="Arial" panose="020B0604020202020204" pitchFamily="34" charset="0"/>
                        </a:rPr>
                        <a:t>Plan de ahorro para gastos médicos</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s-US" sz="1000" dirty="0">
                          <a:latin typeface="Arial" panose="020B0604020202020204" pitchFamily="34" charset="0"/>
                          <a:cs typeface="Arial" panose="020B0604020202020204" pitchFamily="34" charset="0"/>
                        </a:rPr>
                        <a:t>Plan esencial</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solidFill>
                  </a:tcPr>
                </a:tc>
                <a:extLst>
                  <a:ext uri="{0D108BD9-81ED-4DB2-BD59-A6C34878D82A}">
                    <a16:rowId xmlns:a16="http://schemas.microsoft.com/office/drawing/2014/main" val="10000"/>
                  </a:ext>
                </a:extLst>
              </a:tr>
              <a:tr h="251466">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s-US" sz="1000" b="1">
                          <a:latin typeface="Arial" panose="020B0604020202020204" pitchFamily="34" charset="0"/>
                          <a:cs typeface="Arial" panose="020B0604020202020204" pitchFamily="34" charset="0"/>
                        </a:rPr>
                        <a:t>Deducible</a:t>
                      </a:r>
                    </a:p>
                    <a:p>
                      <a:r>
                        <a:rPr lang="es-US" sz="900" b="0" i="0">
                          <a:latin typeface="Arial" panose="020B0604020202020204" pitchFamily="34" charset="0"/>
                          <a:cs typeface="Arial" panose="020B0604020202020204" pitchFamily="34" charset="0"/>
                        </a:rPr>
                        <a:t>(</a:t>
                      </a:r>
                      <a:r>
                        <a:rPr lang="es-US" sz="1000" b="0" i="0">
                          <a:latin typeface="Arial" panose="020B0604020202020204" pitchFamily="34" charset="0"/>
                          <a:cs typeface="Arial" panose="020B0604020202020204" pitchFamily="34" charset="0"/>
                        </a:rPr>
                        <a:t>individual/familiar</a:t>
                      </a:r>
                      <a:r>
                        <a:rPr lang="es-US" sz="900" b="0" i="0">
                          <a:latin typeface="Arial" panose="020B0604020202020204" pitchFamily="34" charset="0"/>
                          <a:cs typeface="Arial" panose="020B0604020202020204" pitchFamily="34" charset="0"/>
                        </a:rPr>
                        <a:t>)</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1000">
                          <a:solidFill>
                            <a:schemeClr val="dk1"/>
                          </a:solidFill>
                          <a:latin typeface="+mn-lt"/>
                          <a:ea typeface="+mn-ea"/>
                          <a:cs typeface="+mn-cs"/>
                        </a:rPr>
                        <a:t>$250/$500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1000">
                          <a:solidFill>
                            <a:schemeClr val="dk1"/>
                          </a:solidFill>
                          <a:latin typeface="+mn-lt"/>
                          <a:ea typeface="+mn-ea"/>
                          <a:cs typeface="+mn-cs"/>
                        </a:rPr>
                        <a:t>$1,500</a:t>
                      </a:r>
                      <a:r>
                        <a:rPr lang="es-US" sz="1000" b="1" baseline="30000">
                          <a:solidFill>
                            <a:schemeClr val="dk1"/>
                          </a:solidFill>
                          <a:latin typeface="+mn-lt"/>
                          <a:ea typeface="+mn-ea"/>
                          <a:cs typeface="+mn-cs"/>
                        </a:rPr>
                        <a:t>2</a:t>
                      </a:r>
                      <a:r>
                        <a:rPr lang="es-US" sz="1000">
                          <a:solidFill>
                            <a:schemeClr val="dk1"/>
                          </a:solidFill>
                          <a:latin typeface="+mn-lt"/>
                          <a:ea typeface="+mn-ea"/>
                          <a:cs typeface="+mn-cs"/>
                        </a:rPr>
                        <a:t>/$3,000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1000" dirty="0">
                          <a:solidFill>
                            <a:schemeClr val="dk1"/>
                          </a:solidFill>
                          <a:latin typeface="+mn-lt"/>
                          <a:ea typeface="+mn-ea"/>
                          <a:cs typeface="+mn-cs"/>
                        </a:rPr>
                        <a:t>$1,000</a:t>
                      </a:r>
                      <a:r>
                        <a:rPr lang="es-US" sz="1000" b="1" baseline="30000" dirty="0">
                          <a:solidFill>
                            <a:schemeClr val="dk1"/>
                          </a:solidFill>
                          <a:latin typeface="+mn-lt"/>
                          <a:ea typeface="+mn-ea"/>
                          <a:cs typeface="+mn-cs"/>
                        </a:rPr>
                        <a:t>2</a:t>
                      </a:r>
                      <a:r>
                        <a:rPr lang="es-US" sz="1000" dirty="0">
                          <a:solidFill>
                            <a:schemeClr val="dk1"/>
                          </a:solidFill>
                          <a:latin typeface="+mn-lt"/>
                          <a:ea typeface="+mn-ea"/>
                          <a:cs typeface="+mn-cs"/>
                        </a:rPr>
                        <a:t>/$2,000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1"/>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2</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1000">
                          <a:solidFill>
                            <a:schemeClr val="dk1"/>
                          </a:solidFill>
                          <a:latin typeface="+mn-lt"/>
                          <a:ea typeface="+mn-ea"/>
                          <a:cs typeface="+mn-cs"/>
                        </a:rPr>
                        <a:t>$750/$1,500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1000">
                          <a:solidFill>
                            <a:schemeClr val="dk1"/>
                          </a:solidFill>
                          <a:latin typeface="+mn-lt"/>
                          <a:ea typeface="+mn-ea"/>
                          <a:cs typeface="+mn-cs"/>
                        </a:rPr>
                        <a:t>$2,500</a:t>
                      </a:r>
                      <a:r>
                        <a:rPr lang="es-US" sz="1000" b="1" baseline="30000">
                          <a:solidFill>
                            <a:schemeClr val="dk1"/>
                          </a:solidFill>
                          <a:latin typeface="+mn-lt"/>
                          <a:ea typeface="+mn-ea"/>
                          <a:cs typeface="+mn-cs"/>
                        </a:rPr>
                        <a:t>2</a:t>
                      </a:r>
                      <a:r>
                        <a:rPr lang="es-US" sz="1000">
                          <a:solidFill>
                            <a:schemeClr val="dk1"/>
                          </a:solidFill>
                          <a:latin typeface="+mn-lt"/>
                          <a:ea typeface="+mn-ea"/>
                          <a:cs typeface="+mn-cs"/>
                        </a:rPr>
                        <a:t>/$5,000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1000">
                          <a:solidFill>
                            <a:schemeClr val="dk1"/>
                          </a:solidFill>
                          <a:latin typeface="+mn-lt"/>
                          <a:ea typeface="+mn-ea"/>
                          <a:cs typeface="+mn-cs"/>
                        </a:rPr>
                        <a:t>$2,500</a:t>
                      </a:r>
                      <a:r>
                        <a:rPr lang="es-US" sz="1000" b="1" baseline="30000">
                          <a:solidFill>
                            <a:schemeClr val="dk1"/>
                          </a:solidFill>
                          <a:latin typeface="+mn-lt"/>
                          <a:ea typeface="+mn-ea"/>
                          <a:cs typeface="+mn-cs"/>
                        </a:rPr>
                        <a:t>2</a:t>
                      </a:r>
                      <a:r>
                        <a:rPr lang="es-US" sz="1000">
                          <a:solidFill>
                            <a:schemeClr val="dk1"/>
                          </a:solidFill>
                          <a:latin typeface="+mn-lt"/>
                          <a:ea typeface="+mn-ea"/>
                          <a:cs typeface="+mn-cs"/>
                        </a:rPr>
                        <a:t>/$5,000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2"/>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3</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1000">
                          <a:solidFill>
                            <a:schemeClr val="dk1"/>
                          </a:solidFill>
                          <a:latin typeface="+mn-lt"/>
                          <a:ea typeface="+mn-ea"/>
                          <a:cs typeface="+mn-cs"/>
                        </a:rPr>
                        <a:t>$1,500/$3,000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1000">
                          <a:solidFill>
                            <a:schemeClr val="dk1"/>
                          </a:solidFill>
                          <a:latin typeface="+mn-lt"/>
                          <a:ea typeface="+mn-ea"/>
                          <a:cs typeface="+mn-cs"/>
                        </a:rPr>
                        <a:t>$3,500</a:t>
                      </a:r>
                      <a:r>
                        <a:rPr lang="es-US" sz="1000" b="1" baseline="30000">
                          <a:solidFill>
                            <a:schemeClr val="dk1"/>
                          </a:solidFill>
                          <a:latin typeface="+mn-lt"/>
                          <a:ea typeface="+mn-ea"/>
                          <a:cs typeface="+mn-cs"/>
                        </a:rPr>
                        <a:t>2</a:t>
                      </a:r>
                      <a:r>
                        <a:rPr lang="es-US" sz="1000">
                          <a:solidFill>
                            <a:schemeClr val="dk1"/>
                          </a:solidFill>
                          <a:latin typeface="+mn-lt"/>
                          <a:ea typeface="+mn-ea"/>
                          <a:cs typeface="+mn-cs"/>
                        </a:rPr>
                        <a:t>/$7,000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1000" dirty="0">
                          <a:solidFill>
                            <a:schemeClr val="dk1"/>
                          </a:solidFill>
                          <a:latin typeface="+mn-lt"/>
                          <a:ea typeface="+mn-ea"/>
                          <a:cs typeface="+mn-cs"/>
                        </a:rPr>
                        <a:t>$4,000</a:t>
                      </a:r>
                      <a:r>
                        <a:rPr lang="es-US" sz="1000" b="1" baseline="30000" dirty="0">
                          <a:solidFill>
                            <a:schemeClr val="dk1"/>
                          </a:solidFill>
                          <a:latin typeface="+mn-lt"/>
                          <a:ea typeface="+mn-ea"/>
                          <a:cs typeface="+mn-cs"/>
                        </a:rPr>
                        <a:t>2</a:t>
                      </a:r>
                      <a:r>
                        <a:rPr lang="es-US" sz="1000" dirty="0">
                          <a:solidFill>
                            <a:schemeClr val="dk1"/>
                          </a:solidFill>
                          <a:latin typeface="+mn-lt"/>
                          <a:ea typeface="+mn-ea"/>
                          <a:cs typeface="+mn-cs"/>
                        </a:rPr>
                        <a:t>/$8,000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3"/>
                  </a:ext>
                </a:extLst>
              </a:tr>
              <a:tr h="434346">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s-US" sz="1000" b="1">
                          <a:latin typeface="Arial" panose="020B0604020202020204" pitchFamily="34" charset="0"/>
                          <a:cs typeface="Arial" panose="020B0604020202020204" pitchFamily="34" charset="0"/>
                        </a:rPr>
                        <a:t>Aporte</a:t>
                      </a:r>
                      <a:r>
                        <a:rPr lang="es-US" sz="1000" b="1" baseline="0">
                          <a:latin typeface="Arial" panose="020B0604020202020204" pitchFamily="34" charset="0"/>
                          <a:cs typeface="Arial" panose="020B0604020202020204" pitchFamily="34" charset="0"/>
                        </a:rPr>
                        <a:t> a la HSA/HRA</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l" rtl="0"/>
                      <a:endParaRPr lang="en-US" sz="1000" dirty="0">
                        <a:latin typeface="+mn-lt"/>
                      </a:endParaRP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N/C</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HSA individual: $650 </a:t>
                      </a:r>
                    </a:p>
                    <a:p>
                      <a:pPr algn="ctr"/>
                      <a:r>
                        <a:rPr lang="es-US" sz="1000">
                          <a:latin typeface="+mn-lt"/>
                        </a:rPr>
                        <a:t>HSA familiar: $1,300</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s-US" sz="1000" dirty="0">
                          <a:latin typeface="+mn-lt"/>
                        </a:rPr>
                        <a:t>HRA individual: $850</a:t>
                      </a:r>
                      <a:r>
                        <a:rPr lang="es-US" sz="1000" b="1" baseline="30000" dirty="0">
                          <a:latin typeface="+mn-lt"/>
                        </a:rPr>
                        <a:t>1</a:t>
                      </a:r>
                      <a:r>
                        <a:rPr lang="es-US" sz="1000" dirty="0">
                          <a:latin typeface="+mn-lt"/>
                        </a:rPr>
                        <a:t> </a:t>
                      </a:r>
                    </a:p>
                    <a:p>
                      <a:pPr marL="0" marR="0" indent="0" algn="ctr" defTabSz="457200" rtl="0" eaLnBrk="1" fontAlgn="auto" latinLnBrk="0" hangingPunct="1">
                        <a:lnSpc>
                          <a:spcPct val="100000"/>
                        </a:lnSpc>
                        <a:spcBef>
                          <a:spcPts val="0"/>
                        </a:spcBef>
                        <a:spcAft>
                          <a:spcPts val="0"/>
                        </a:spcAft>
                        <a:buClrTx/>
                        <a:buSzTx/>
                        <a:buFontTx/>
                        <a:buNone/>
                        <a:tabLst/>
                        <a:defRPr/>
                      </a:pPr>
                      <a:r>
                        <a:rPr lang="es-US" sz="1000" dirty="0">
                          <a:latin typeface="+mn-lt"/>
                        </a:rPr>
                        <a:t>HRA familiar: $1,700</a:t>
                      </a:r>
                      <a:r>
                        <a:rPr lang="es-US" sz="1000" b="1" baseline="30000" dirty="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4"/>
                  </a:ext>
                </a:extLst>
              </a:tr>
              <a:tr h="251466">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s-US" sz="1000" b="1">
                          <a:latin typeface="Arial" panose="020B0604020202020204" pitchFamily="34" charset="0"/>
                          <a:cs typeface="Arial" panose="020B0604020202020204" pitchFamily="34" charset="0"/>
                        </a:rPr>
                        <a:t>Coseguro</a:t>
                      </a:r>
                      <a:br>
                        <a:rPr lang="es-US" sz="1000" b="1">
                          <a:latin typeface="Arial" panose="020B0604020202020204" pitchFamily="34" charset="0"/>
                          <a:cs typeface="Arial" panose="020B0604020202020204" pitchFamily="34" charset="0"/>
                        </a:rPr>
                      </a:br>
                      <a:r>
                        <a:rPr lang="es-US" sz="900" b="0">
                          <a:latin typeface="Arial" panose="020B0604020202020204" pitchFamily="34" charset="0"/>
                          <a:cs typeface="Arial" panose="020B0604020202020204" pitchFamily="34" charset="0"/>
                        </a:rPr>
                        <a:t>(el paciente paga)</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10 %</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10 %</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20 %</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5"/>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2</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20 %</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20 %</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30 %</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6"/>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3</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40 % razonable </a:t>
                      </a:r>
                      <a:br>
                        <a:rPr lang="es-US" sz="1000" b="0" i="0" u="none" strike="noStrike" dirty="0">
                          <a:solidFill>
                            <a:schemeClr val="tx1"/>
                          </a:solidFill>
                          <a:latin typeface="+mn-lt"/>
                        </a:rPr>
                      </a:br>
                      <a:r>
                        <a:rPr lang="es-US" sz="1000" b="0" i="0" u="none" strike="noStrike" dirty="0">
                          <a:solidFill>
                            <a:schemeClr val="tx1"/>
                          </a:solidFill>
                          <a:latin typeface="+mn-lt"/>
                        </a:rPr>
                        <a:t>y habitual</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40 % razonable y habitual</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40 % razonable y habitual</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7"/>
                  </a:ext>
                </a:extLst>
              </a:tr>
              <a:tr h="251466">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s-US" sz="1000" b="1" dirty="0">
                          <a:latin typeface="Arial" panose="020B0604020202020204" pitchFamily="34" charset="0"/>
                          <a:cs typeface="Arial" panose="020B0604020202020204" pitchFamily="34" charset="0"/>
                        </a:rPr>
                        <a:t>Máximo </a:t>
                      </a:r>
                      <a:r>
                        <a:rPr lang="es-US" sz="1000" b="1" dirty="0">
                          <a:solidFill>
                            <a:schemeClr val="tx1"/>
                          </a:solidFill>
                          <a:latin typeface="Arial" panose="020B0604020202020204" pitchFamily="34" charset="0"/>
                          <a:cs typeface="Arial" panose="020B0604020202020204" pitchFamily="34" charset="0"/>
                        </a:rPr>
                        <a:t>de gastos </a:t>
                      </a:r>
                      <a:br>
                        <a:rPr lang="es-US" sz="1000" b="1" dirty="0">
                          <a:solidFill>
                            <a:schemeClr val="tx1"/>
                          </a:solidFill>
                          <a:latin typeface="Arial" panose="020B0604020202020204" pitchFamily="34" charset="0"/>
                          <a:cs typeface="Arial" panose="020B0604020202020204" pitchFamily="34" charset="0"/>
                        </a:rPr>
                      </a:br>
                      <a:r>
                        <a:rPr lang="es-US" sz="1000" b="1" dirty="0">
                          <a:solidFill>
                            <a:schemeClr val="tx1"/>
                          </a:solidFill>
                          <a:latin typeface="Arial" panose="020B0604020202020204" pitchFamily="34" charset="0"/>
                          <a:cs typeface="Arial" panose="020B0604020202020204" pitchFamily="34" charset="0"/>
                        </a:rPr>
                        <a:t>de bolsillo, </a:t>
                      </a:r>
                      <a:br>
                        <a:rPr lang="es-US" sz="1000" b="1" dirty="0">
                          <a:solidFill>
                            <a:schemeClr val="tx1"/>
                          </a:solidFill>
                          <a:latin typeface="+mn-lt"/>
                          <a:cs typeface="Arial" panose="020B0604020202020204" pitchFamily="34" charset="0"/>
                        </a:rPr>
                      </a:br>
                      <a:r>
                        <a:rPr lang="es-US" sz="900" b="0" dirty="0">
                          <a:solidFill>
                            <a:schemeClr val="tx1"/>
                          </a:solidFill>
                          <a:latin typeface="Arial" panose="020B0604020202020204" pitchFamily="34" charset="0"/>
                          <a:cs typeface="Arial" panose="020B0604020202020204" pitchFamily="34" charset="0"/>
                        </a:rPr>
                        <a:t>incluido</a:t>
                      </a:r>
                      <a:r>
                        <a:rPr lang="es-US" sz="900" b="0" baseline="0" dirty="0">
                          <a:solidFill>
                            <a:schemeClr val="tx1"/>
                          </a:solidFill>
                          <a:latin typeface="Arial" panose="020B0604020202020204" pitchFamily="34" charset="0"/>
                          <a:cs typeface="Arial" panose="020B0604020202020204" pitchFamily="34" charset="0"/>
                        </a:rPr>
                        <a:t> el deducible, copago y medicamentos recetados </a:t>
                      </a:r>
                      <a:r>
                        <a:rPr lang="es-US" sz="900" b="0" i="0" baseline="0" dirty="0">
                          <a:latin typeface="Arial" panose="020B0604020202020204" pitchFamily="34" charset="0"/>
                          <a:cs typeface="Arial" panose="020B0604020202020204" pitchFamily="34" charset="0"/>
                        </a:rPr>
                        <a:t>(individual/familiar)</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$2,500/$5,000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$2,600/$5,200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$3,500/$7,000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8"/>
                  </a:ext>
                </a:extLst>
              </a:tr>
              <a:tr h="2514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2</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$4,750/$9,500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$5,000/$10,000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$5,500/$11,000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9"/>
                  </a:ext>
                </a:extLst>
              </a:tr>
              <a:tr h="411474">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a:latin typeface="+mn-lt"/>
                        </a:rPr>
                        <a:t>3</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$9,500/$19,000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a:solidFill>
                            <a:schemeClr val="tx1"/>
                          </a:solidFill>
                          <a:latin typeface="+mn-lt"/>
                        </a:rPr>
                        <a:t>$7,000/$14,000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$9,000/$18,000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10"/>
                  </a:ext>
                </a:extLst>
              </a:tr>
              <a:tr h="251466">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s-US" sz="1000" b="1" i="0" dirty="0">
                          <a:latin typeface="Arial" panose="020B0604020202020204" pitchFamily="34" charset="0"/>
                          <a:cs typeface="Arial" panose="020B0604020202020204" pitchFamily="34" charset="0"/>
                        </a:rPr>
                        <a:t>Atención preventiva</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1000" dirty="0">
                          <a:latin typeface="+mn-lt"/>
                        </a:rPr>
                        <a:t>1, 2</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0 %, sin </a:t>
                      </a:r>
                      <a:r>
                        <a:rPr lang="es-US" sz="1000" b="0" i="0" u="none" strike="noStrike" dirty="0" err="1">
                          <a:solidFill>
                            <a:schemeClr val="tx1"/>
                          </a:solidFill>
                          <a:latin typeface="+mn-lt"/>
                        </a:rPr>
                        <a:t>ded</a:t>
                      </a:r>
                      <a:r>
                        <a:rPr lang="es-US" sz="1000" b="0" i="0" u="none" strike="noStrike" dirty="0">
                          <a:solidFill>
                            <a:schemeClr val="tx1"/>
                          </a:solidFill>
                          <a:latin typeface="+mn-lt"/>
                        </a:rPr>
                        <a:t>.</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0 %,</a:t>
                      </a:r>
                      <a:r>
                        <a:rPr lang="es-US" sz="1000" b="0" i="0" u="none" strike="noStrike" baseline="0" dirty="0">
                          <a:solidFill>
                            <a:schemeClr val="tx1"/>
                          </a:solidFill>
                          <a:latin typeface="+mn-lt"/>
                        </a:rPr>
                        <a:t> sin </a:t>
                      </a:r>
                      <a:r>
                        <a:rPr lang="es-US" sz="1000" b="0" i="0" u="none" strike="noStrike" baseline="0" dirty="0" err="1">
                          <a:solidFill>
                            <a:schemeClr val="tx1"/>
                          </a:solidFill>
                          <a:latin typeface="+mn-lt"/>
                        </a:rPr>
                        <a:t>ded</a:t>
                      </a:r>
                      <a:r>
                        <a:rPr lang="es-US" sz="1000" b="0" i="0" u="none" strike="noStrike" baseline="0" dirty="0">
                          <a:solidFill>
                            <a:schemeClr val="tx1"/>
                          </a:solidFill>
                          <a:latin typeface="+mn-lt"/>
                        </a:rPr>
                        <a:t>.</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1000" b="0" i="0" u="none" strike="noStrike" dirty="0">
                          <a:solidFill>
                            <a:schemeClr val="tx1"/>
                          </a:solidFill>
                          <a:latin typeface="+mn-lt"/>
                        </a:rPr>
                        <a:t>0 %,</a:t>
                      </a:r>
                      <a:r>
                        <a:rPr lang="es-US" sz="1000" b="0" i="0" u="none" strike="noStrike" baseline="0" dirty="0">
                          <a:solidFill>
                            <a:schemeClr val="tx1"/>
                          </a:solidFill>
                          <a:latin typeface="+mn-lt"/>
                        </a:rPr>
                        <a:t> sin </a:t>
                      </a:r>
                      <a:r>
                        <a:rPr lang="es-US" sz="1000" b="0" i="0" u="none" strike="noStrike" baseline="0" dirty="0" err="1">
                          <a:solidFill>
                            <a:schemeClr val="tx1"/>
                          </a:solidFill>
                          <a:latin typeface="+mn-lt"/>
                        </a:rPr>
                        <a:t>ded</a:t>
                      </a:r>
                      <a:r>
                        <a:rPr lang="es-US" sz="1000" b="0" i="0" u="none" strike="noStrike" baseline="0" dirty="0">
                          <a:solidFill>
                            <a:schemeClr val="tx1"/>
                          </a:solidFill>
                          <a:latin typeface="+mn-lt"/>
                        </a:rPr>
                        <a:t>.</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11"/>
                  </a:ext>
                </a:extLst>
              </a:tr>
            </a:tbl>
          </a:graphicData>
        </a:graphic>
      </p:graphicFrame>
      <p:sp>
        <p:nvSpPr>
          <p:cNvPr id="7" name="TextBox 6"/>
          <p:cNvSpPr txBox="1"/>
          <p:nvPr/>
        </p:nvSpPr>
        <p:spPr>
          <a:xfrm>
            <a:off x="7792219" y="284782"/>
            <a:ext cx="1210628" cy="338554"/>
          </a:xfrm>
          <a:prstGeom prst="rect">
            <a:avLst/>
          </a:prstGeom>
          <a:noFill/>
        </p:spPr>
        <p:txBody>
          <a:bodyPr wrap="square" rtlCol="0">
            <a:spAutoFit/>
          </a:bodyPr>
          <a:lstStyle/>
          <a:p>
            <a:pPr defTabSz="342900">
              <a:spcAft>
                <a:spcPts val="450"/>
              </a:spcAft>
            </a:pPr>
            <a:r>
              <a:rPr lang="es-US" sz="800" dirty="0" err="1">
                <a:solidFill>
                  <a:srgbClr val="443D3E"/>
                </a:solidFill>
                <a:latin typeface="Calibri"/>
              </a:rPr>
              <a:t>Ded</a:t>
            </a:r>
            <a:r>
              <a:rPr lang="es-US" sz="800" dirty="0">
                <a:solidFill>
                  <a:srgbClr val="443D3E"/>
                </a:solidFill>
                <a:latin typeface="Calibri"/>
              </a:rPr>
              <a:t>. = deducible </a:t>
            </a:r>
            <a:br>
              <a:rPr lang="es-US" sz="800" dirty="0">
                <a:solidFill>
                  <a:srgbClr val="443D3E"/>
                </a:solidFill>
                <a:latin typeface="Calibri"/>
              </a:rPr>
            </a:br>
            <a:r>
              <a:rPr lang="es-US" sz="800" dirty="0">
                <a:solidFill>
                  <a:srgbClr val="443D3E"/>
                </a:solidFill>
                <a:latin typeface="Calibri"/>
              </a:rPr>
              <a:t>Cos. = </a:t>
            </a:r>
            <a:r>
              <a:rPr lang="es-US" sz="800" dirty="0" err="1">
                <a:solidFill>
                  <a:srgbClr val="443D3E"/>
                </a:solidFill>
                <a:latin typeface="Calibri"/>
              </a:rPr>
              <a:t>coseguro</a:t>
            </a:r>
            <a:endParaRPr lang="es-US" sz="800" dirty="0">
              <a:solidFill>
                <a:srgbClr val="443D3E"/>
              </a:solidFill>
              <a:latin typeface="Calibri"/>
            </a:endParaRPr>
          </a:p>
        </p:txBody>
      </p:sp>
      <p:sp>
        <p:nvSpPr>
          <p:cNvPr id="8" name="TextBox 7"/>
          <p:cNvSpPr txBox="1"/>
          <p:nvPr/>
        </p:nvSpPr>
        <p:spPr>
          <a:xfrm>
            <a:off x="1438054" y="4453719"/>
            <a:ext cx="6329787" cy="546303"/>
          </a:xfrm>
          <a:prstGeom prst="rect">
            <a:avLst/>
          </a:prstGeom>
          <a:noFill/>
        </p:spPr>
        <p:txBody>
          <a:bodyPr wrap="square" rtlCol="0">
            <a:spAutoFit/>
          </a:bodyPr>
          <a:lstStyle/>
          <a:p>
            <a:pPr defTabSz="342900">
              <a:lnSpc>
                <a:spcPts val="1575"/>
              </a:lnSpc>
              <a:spcAft>
                <a:spcPts val="450"/>
              </a:spcAft>
            </a:pPr>
            <a:r>
              <a:rPr lang="es-US" sz="600" baseline="30000" dirty="0">
                <a:solidFill>
                  <a:srgbClr val="443D3E"/>
                </a:solidFill>
                <a:cs typeface="Arial" panose="020B0604020202020204" pitchFamily="34" charset="0"/>
              </a:rPr>
              <a:t>1</a:t>
            </a:r>
            <a:r>
              <a:rPr lang="es-US" sz="600" dirty="0">
                <a:solidFill>
                  <a:srgbClr val="443D3E"/>
                </a:solidFill>
                <a:cs typeface="Arial" panose="020B0604020202020204" pitchFamily="34" charset="0"/>
              </a:rPr>
              <a:t> La HRA solo está disponible para los colegas que participan en el Plan de asistencia esencial. </a:t>
            </a:r>
          </a:p>
          <a:p>
            <a:pPr defTabSz="342900"/>
            <a:r>
              <a:rPr lang="es-US" sz="600" b="1" baseline="30000" dirty="0">
                <a:solidFill>
                  <a:srgbClr val="4D4F53"/>
                </a:solidFill>
                <a:cs typeface="Arial" panose="020B0604020202020204" pitchFamily="34" charset="0"/>
              </a:rPr>
              <a:t>2 </a:t>
            </a:r>
            <a:r>
              <a:rPr lang="es-US" sz="600" dirty="0">
                <a:solidFill>
                  <a:srgbClr val="4D4F53"/>
                </a:solidFill>
                <a:cs typeface="Arial" panose="020B0604020202020204" pitchFamily="34" charset="0"/>
              </a:rPr>
              <a:t>El deducible individual solo se aplica a las personas inscritas en cobertura exclusiva para colegas del Plan de ahorro para gastos médicos y el Plan de asistencia esencial.  Para todos los demás niveles de cobertura, el deducible familiar total se debe alcanzar aunque solo un integrante de la familia esté recibiendo atención.</a:t>
            </a:r>
            <a:endParaRPr lang="es-US" sz="100" dirty="0">
              <a:solidFill>
                <a:srgbClr val="4D4F53"/>
              </a:solidFill>
              <a:cs typeface="Arial" panose="020B0604020202020204" pitchFamily="34" charset="0"/>
            </a:endParaRPr>
          </a:p>
        </p:txBody>
      </p:sp>
      <p:sp>
        <p:nvSpPr>
          <p:cNvPr id="10" name="Oval 9"/>
          <p:cNvSpPr/>
          <p:nvPr/>
        </p:nvSpPr>
        <p:spPr>
          <a:xfrm>
            <a:off x="201355" y="3081600"/>
            <a:ext cx="7740241" cy="1102887"/>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effectLst/>
            </a:endParaRPr>
          </a:p>
        </p:txBody>
      </p:sp>
      <p:sp>
        <p:nvSpPr>
          <p:cNvPr id="11" name="Oval 10"/>
          <p:cNvSpPr/>
          <p:nvPr/>
        </p:nvSpPr>
        <p:spPr>
          <a:xfrm>
            <a:off x="393408" y="4005980"/>
            <a:ext cx="7447392" cy="529355"/>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effectLst/>
            </a:endParaRPr>
          </a:p>
        </p:txBody>
      </p:sp>
      <p:sp>
        <p:nvSpPr>
          <p:cNvPr id="15" name="Oval 14">
            <a:extLst>
              <a:ext uri="{FF2B5EF4-FFF2-40B4-BE49-F238E27FC236}">
                <a16:creationId xmlns:a16="http://schemas.microsoft.com/office/drawing/2014/main" id="{490FD548-3449-458F-8CAA-4E5C9DD39B55}"/>
              </a:ext>
            </a:extLst>
          </p:cNvPr>
          <p:cNvSpPr/>
          <p:nvPr/>
        </p:nvSpPr>
        <p:spPr>
          <a:xfrm>
            <a:off x="0" y="1159933"/>
            <a:ext cx="8441267" cy="769667"/>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effectLst/>
            </a:endParaRPr>
          </a:p>
        </p:txBody>
      </p:sp>
    </p:spTree>
    <p:extLst>
      <p:ext uri="{BB962C8B-B14F-4D97-AF65-F5344CB8AC3E}">
        <p14:creationId xmlns:p14="http://schemas.microsoft.com/office/powerpoint/2010/main" val="62778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5" grpId="0" animBg="1"/>
      <p:bldP spid="1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787342"/>
            <a:ext cx="8236688" cy="3813234"/>
          </a:xfrm>
        </p:spPr>
        <p:txBody>
          <a:bodyPr>
            <a:normAutofit/>
          </a:bodyPr>
          <a:lstStyle/>
          <a:p>
            <a:endParaRPr lang="en-US" sz="1600" dirty="0"/>
          </a:p>
          <a:p>
            <a:endParaRPr lang="en-US" sz="1600" dirty="0"/>
          </a:p>
          <a:p>
            <a:endParaRPr lang="en-US" sz="1600" dirty="0"/>
          </a:p>
        </p:txBody>
      </p:sp>
      <p:sp>
        <p:nvSpPr>
          <p:cNvPr id="3" name="Title 2"/>
          <p:cNvSpPr>
            <a:spLocks noGrp="1"/>
          </p:cNvSpPr>
          <p:nvPr>
            <p:ph type="title"/>
          </p:nvPr>
        </p:nvSpPr>
        <p:spPr>
          <a:xfrm>
            <a:off x="343792" y="111147"/>
            <a:ext cx="8229600" cy="498656"/>
          </a:xfrm>
        </p:spPr>
        <p:txBody>
          <a:bodyPr/>
          <a:lstStyle/>
          <a:p>
            <a:r>
              <a:rPr lang="es-US" sz="1800" dirty="0">
                <a:solidFill>
                  <a:srgbClr val="6E2585"/>
                </a:solidFill>
              </a:rPr>
              <a:t>Beneficios de Trinity </a:t>
            </a:r>
            <a:r>
              <a:rPr lang="es-US" sz="1800" dirty="0" err="1">
                <a:solidFill>
                  <a:srgbClr val="6E2585"/>
                </a:solidFill>
              </a:rPr>
              <a:t>Health</a:t>
            </a:r>
            <a:r>
              <a:rPr lang="es-US" sz="1800" dirty="0">
                <a:solidFill>
                  <a:srgbClr val="6E2585"/>
                </a:solidFill>
              </a:rPr>
              <a:t>: Planes médicos y de medicamentos recetados</a:t>
            </a:r>
          </a:p>
        </p:txBody>
      </p:sp>
      <p:sp>
        <p:nvSpPr>
          <p:cNvPr id="4" name="Footer Placeholder 3"/>
          <p:cNvSpPr>
            <a:spLocks noGrp="1"/>
          </p:cNvSpPr>
          <p:nvPr>
            <p:ph type="ftr" sz="quarter" idx="3"/>
          </p:nvPr>
        </p:nvSpPr>
        <p:spPr>
          <a:xfrm>
            <a:off x="-1404249" y="4868303"/>
            <a:ext cx="3835387" cy="186901"/>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s-US" b="0" i="0" u="none" strike="noStrike" cap="none" normalizeH="0" baseline="0" noProof="0">
                <a:ln>
                  <a:noFill/>
                </a:ln>
                <a:solidFill>
                  <a:srgbClr val="000000">
                    <a:lumMod val="60000"/>
                    <a:lumOff val="40000"/>
                  </a:srgbClr>
                </a:solidFill>
                <a:uLnTx/>
                <a:uFillTx/>
                <a:latin typeface="Arial"/>
                <a:ea typeface="+mn-ea"/>
                <a:cs typeface="+mn-cs"/>
              </a:rPr>
              <a:t>©2020 Trinity Health</a:t>
            </a: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9F9553-C816-6842-8939-EE75ECF7EB2B}" type="slidenum">
              <a:rPr kumimoji="0" lang="en-US" sz="600" b="0" i="0" u="none" strike="noStrike" kern="1200" cap="none" spc="0" normalizeH="0" baseline="0" noProof="0" smtClean="0">
                <a:ln>
                  <a:noFill/>
                </a:ln>
                <a:solidFill>
                  <a:srgbClr val="000000">
                    <a:lumMod val="60000"/>
                    <a:lumOff val="40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400" b="0" i="0" u="none" strike="noStrike" kern="1200" cap="none" spc="0" normalizeH="0" baseline="0" noProof="0" dirty="0">
              <a:ln>
                <a:noFill/>
              </a:ln>
              <a:solidFill>
                <a:srgbClr val="000000">
                  <a:lumMod val="60000"/>
                  <a:lumOff val="40000"/>
                </a:srgbClr>
              </a:solidFill>
              <a:effectLst/>
              <a:uLnTx/>
              <a:uFillTx/>
              <a:latin typeface="Arial"/>
              <a:ea typeface="+mn-ea"/>
              <a:cs typeface="+mn-cs"/>
            </a:endParaRPr>
          </a:p>
        </p:txBody>
      </p:sp>
      <p:sp>
        <p:nvSpPr>
          <p:cNvPr id="6" name="TextBox 5"/>
          <p:cNvSpPr txBox="1"/>
          <p:nvPr/>
        </p:nvSpPr>
        <p:spPr>
          <a:xfrm>
            <a:off x="7676946" y="424271"/>
            <a:ext cx="1210628" cy="338554"/>
          </a:xfrm>
          <a:prstGeom prst="rect">
            <a:avLst/>
          </a:prstGeom>
          <a:noFill/>
        </p:spPr>
        <p:txBody>
          <a:bodyPr wrap="square" rtlCol="0">
            <a:spAutoFit/>
          </a:bodyPr>
          <a:lstStyle/>
          <a:p>
            <a:pPr defTabSz="342900">
              <a:spcAft>
                <a:spcPts val="450"/>
              </a:spcAft>
            </a:pPr>
            <a:r>
              <a:rPr lang="es-US" sz="800" dirty="0" err="1">
                <a:solidFill>
                  <a:srgbClr val="443D3E"/>
                </a:solidFill>
                <a:latin typeface="Calibri"/>
              </a:rPr>
              <a:t>Ded</a:t>
            </a:r>
            <a:r>
              <a:rPr lang="es-US" sz="800" dirty="0">
                <a:solidFill>
                  <a:srgbClr val="443D3E"/>
                </a:solidFill>
                <a:latin typeface="Calibri"/>
              </a:rPr>
              <a:t>. = deducible </a:t>
            </a:r>
            <a:br>
              <a:rPr lang="es-US" sz="800" dirty="0">
                <a:solidFill>
                  <a:srgbClr val="443D3E"/>
                </a:solidFill>
                <a:latin typeface="Calibri"/>
              </a:rPr>
            </a:br>
            <a:r>
              <a:rPr lang="es-US" sz="800" dirty="0" err="1">
                <a:solidFill>
                  <a:srgbClr val="443D3E"/>
                </a:solidFill>
                <a:latin typeface="Calibri"/>
              </a:rPr>
              <a:t>Cos</a:t>
            </a:r>
            <a:r>
              <a:rPr lang="es-US" sz="800" dirty="0">
                <a:solidFill>
                  <a:srgbClr val="443D3E"/>
                </a:solidFill>
                <a:latin typeface="Calibri"/>
              </a:rPr>
              <a:t>. = </a:t>
            </a:r>
            <a:r>
              <a:rPr lang="es-US" sz="800" dirty="0" err="1">
                <a:solidFill>
                  <a:srgbClr val="443D3E"/>
                </a:solidFill>
                <a:latin typeface="Calibri"/>
              </a:rPr>
              <a:t>coseguro</a:t>
            </a:r>
            <a:endParaRPr lang="es-US" sz="800" dirty="0">
              <a:solidFill>
                <a:srgbClr val="443D3E"/>
              </a:solidFill>
              <a:latin typeface="Calibri"/>
            </a:endParaRPr>
          </a:p>
        </p:txBody>
      </p:sp>
      <p:graphicFrame>
        <p:nvGraphicFramePr>
          <p:cNvPr id="7" name="Content Placeholder 4"/>
          <p:cNvGraphicFramePr>
            <a:graphicFrameLocks/>
          </p:cNvGraphicFramePr>
          <p:nvPr>
            <p:extLst>
              <p:ext uri="{D42A27DB-BD31-4B8C-83A1-F6EECF244321}">
                <p14:modId xmlns:p14="http://schemas.microsoft.com/office/powerpoint/2010/main" val="832647537"/>
              </p:ext>
            </p:extLst>
          </p:nvPr>
        </p:nvGraphicFramePr>
        <p:xfrm>
          <a:off x="1315785" y="795807"/>
          <a:ext cx="6664006" cy="4207172"/>
        </p:xfrm>
        <a:graphic>
          <a:graphicData uri="http://schemas.openxmlformats.org/drawingml/2006/table">
            <a:tbl>
              <a:tblPr firstRow="1" bandRow="1"/>
              <a:tblGrid>
                <a:gridCol w="1383346">
                  <a:extLst>
                    <a:ext uri="{9D8B030D-6E8A-4147-A177-3AD203B41FA5}">
                      <a16:colId xmlns:a16="http://schemas.microsoft.com/office/drawing/2014/main" val="20000"/>
                    </a:ext>
                  </a:extLst>
                </a:gridCol>
                <a:gridCol w="754380">
                  <a:extLst>
                    <a:ext uri="{9D8B030D-6E8A-4147-A177-3AD203B41FA5}">
                      <a16:colId xmlns:a16="http://schemas.microsoft.com/office/drawing/2014/main" val="20001"/>
                    </a:ext>
                  </a:extLst>
                </a:gridCol>
                <a:gridCol w="1508760">
                  <a:extLst>
                    <a:ext uri="{9D8B030D-6E8A-4147-A177-3AD203B41FA5}">
                      <a16:colId xmlns:a16="http://schemas.microsoft.com/office/drawing/2014/main" val="20002"/>
                    </a:ext>
                  </a:extLst>
                </a:gridCol>
                <a:gridCol w="1508760">
                  <a:extLst>
                    <a:ext uri="{9D8B030D-6E8A-4147-A177-3AD203B41FA5}">
                      <a16:colId xmlns:a16="http://schemas.microsoft.com/office/drawing/2014/main" val="20003"/>
                    </a:ext>
                  </a:extLst>
                </a:gridCol>
                <a:gridCol w="1508760">
                  <a:extLst>
                    <a:ext uri="{9D8B030D-6E8A-4147-A177-3AD203B41FA5}">
                      <a16:colId xmlns:a16="http://schemas.microsoft.com/office/drawing/2014/main" val="20004"/>
                    </a:ext>
                  </a:extLst>
                </a:gridCol>
              </a:tblGrid>
              <a:tr h="425882">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s-US" sz="900" dirty="0">
                          <a:latin typeface="Arial" panose="020B0604020202020204" pitchFamily="34" charset="0"/>
                          <a:cs typeface="Arial" panose="020B0604020202020204" pitchFamily="34" charset="0"/>
                        </a:rPr>
                        <a:t>Aspectos destacados</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4D4F53"/>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s-US" sz="900" dirty="0">
                          <a:latin typeface="Arial" panose="020B0604020202020204" pitchFamily="34" charset="0"/>
                          <a:cs typeface="Arial" panose="020B0604020202020204" pitchFamily="34" charset="0"/>
                        </a:rPr>
                        <a:t>Nivel de </a:t>
                      </a:r>
                      <a:br>
                        <a:rPr lang="es-US" sz="900" dirty="0">
                          <a:latin typeface="Arial" panose="020B0604020202020204" pitchFamily="34" charset="0"/>
                          <a:cs typeface="Arial" panose="020B0604020202020204" pitchFamily="34" charset="0"/>
                        </a:rPr>
                      </a:br>
                      <a:r>
                        <a:rPr lang="es-US" sz="900" dirty="0">
                          <a:latin typeface="Arial" panose="020B0604020202020204" pitchFamily="34" charset="0"/>
                          <a:cs typeface="Arial" panose="020B0604020202020204" pitchFamily="34" charset="0"/>
                        </a:rPr>
                        <a:t>la red</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4D4F53"/>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s-US" sz="900">
                          <a:latin typeface="Arial" panose="020B0604020202020204" pitchFamily="34" charset="0"/>
                          <a:cs typeface="Arial" panose="020B0604020202020204" pitchFamily="34" charset="0"/>
                        </a:rPr>
                        <a:t>Plan tradicional</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s-US" sz="900">
                          <a:latin typeface="Arial" panose="020B0604020202020204" pitchFamily="34" charset="0"/>
                          <a:cs typeface="Arial" panose="020B0604020202020204" pitchFamily="34" charset="0"/>
                        </a:rPr>
                        <a:t>Plan de ahorro para gastos médicos</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s-US" sz="900">
                          <a:latin typeface="Arial" panose="020B0604020202020204" pitchFamily="34" charset="0"/>
                          <a:cs typeface="Arial" panose="020B0604020202020204" pitchFamily="34" charset="0"/>
                        </a:rPr>
                        <a:t>Plan esencial</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solidFill>
                  </a:tcPr>
                </a:tc>
                <a:extLst>
                  <a:ext uri="{0D108BD9-81ED-4DB2-BD59-A6C34878D82A}">
                    <a16:rowId xmlns:a16="http://schemas.microsoft.com/office/drawing/2014/main" val="10000"/>
                  </a:ext>
                </a:extLst>
              </a:tr>
              <a:tr h="338333">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s-US" sz="700" b="1" dirty="0">
                          <a:latin typeface="Arial" panose="020B0604020202020204" pitchFamily="34" charset="0"/>
                          <a:cs typeface="Arial" panose="020B0604020202020204" pitchFamily="34" charset="0"/>
                        </a:rPr>
                        <a:t>Visitas en el consultorio</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dirty="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a:solidFill>
                            <a:schemeClr val="dk1"/>
                          </a:solidFill>
                          <a:latin typeface="Arial" panose="020B0604020202020204" pitchFamily="34" charset="0"/>
                          <a:ea typeface="+mn-ea"/>
                          <a:cs typeface="Arial" panose="020B0604020202020204" pitchFamily="34" charset="0"/>
                        </a:rPr>
                        <a:t>Médico de atención primaria: copago de $20; </a:t>
                      </a:r>
                      <a:br>
                        <a:rPr lang="es-US" sz="700">
                          <a:solidFill>
                            <a:schemeClr val="dk1"/>
                          </a:solidFill>
                          <a:latin typeface="Arial" panose="020B0604020202020204" pitchFamily="34" charset="0"/>
                          <a:ea typeface="+mn-ea"/>
                          <a:cs typeface="Arial" panose="020B0604020202020204" pitchFamily="34" charset="0"/>
                        </a:rPr>
                      </a:br>
                      <a:r>
                        <a:rPr lang="es-US" sz="700">
                          <a:solidFill>
                            <a:schemeClr val="dk1"/>
                          </a:solidFill>
                          <a:latin typeface="Arial" panose="020B0604020202020204" pitchFamily="34" charset="0"/>
                          <a:ea typeface="+mn-ea"/>
                          <a:cs typeface="Arial" panose="020B0604020202020204" pitchFamily="34" charset="0"/>
                        </a:rPr>
                        <a:t>Especialista: copago de</a:t>
                      </a:r>
                      <a:r>
                        <a:rPr lang="es-US" sz="700" baseline="0">
                          <a:solidFill>
                            <a:schemeClr val="dk1"/>
                          </a:solidFill>
                          <a:latin typeface="Arial" panose="020B0604020202020204" pitchFamily="34" charset="0"/>
                          <a:ea typeface="+mn-ea"/>
                          <a:cs typeface="Arial" panose="020B0604020202020204" pitchFamily="34" charset="0"/>
                        </a:rPr>
                        <a:t> $30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a:solidFill>
                            <a:schemeClr val="dk1"/>
                          </a:solidFill>
                          <a:latin typeface="Arial" panose="020B0604020202020204" pitchFamily="34" charset="0"/>
                          <a:ea typeface="+mn-ea"/>
                          <a:cs typeface="Arial" panose="020B0604020202020204" pitchFamily="34" charset="0"/>
                        </a:rPr>
                        <a:t>10 % de cos.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a:solidFill>
                            <a:schemeClr val="dk1"/>
                          </a:solidFill>
                          <a:latin typeface="Arial" panose="020B0604020202020204" pitchFamily="34" charset="0"/>
                          <a:ea typeface="+mn-ea"/>
                          <a:cs typeface="Arial" panose="020B0604020202020204" pitchFamily="34" charset="0"/>
                        </a:rPr>
                        <a:t>20 % de cos.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1"/>
                  </a:ext>
                </a:extLst>
              </a:tr>
              <a:tr h="338333">
                <a:tc vMerge="1">
                  <a:txBody>
                    <a:bodyPr/>
                    <a:lstStyle/>
                    <a:p>
                      <a:endParaRPr lang="en-US" sz="1400" b="1" dirty="0">
                        <a:latin typeface="+mn-lt"/>
                      </a:endParaRPr>
                    </a:p>
                  </a:txBody>
                  <a:tcPr marL="91439" marR="91439" marT="45724" marB="4572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dirty="0">
                          <a:latin typeface="+mn-lt"/>
                        </a:rPr>
                        <a:t>2</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914400" rtl="0" eaLnBrk="1" fontAlgn="ctr" latinLnBrk="0" hangingPunct="1">
                        <a:lnSpc>
                          <a:spcPct val="100000"/>
                        </a:lnSpc>
                        <a:spcBef>
                          <a:spcPts val="0"/>
                        </a:spcBef>
                        <a:spcAft>
                          <a:spcPts val="0"/>
                        </a:spcAft>
                        <a:buClrTx/>
                        <a:buSzTx/>
                        <a:buFontTx/>
                        <a:buNone/>
                        <a:tabLst/>
                        <a:defRPr/>
                      </a:pPr>
                      <a:r>
                        <a:rPr lang="es-US" sz="700">
                          <a:solidFill>
                            <a:schemeClr val="dk1"/>
                          </a:solidFill>
                          <a:latin typeface="Arial" panose="020B0604020202020204" pitchFamily="34" charset="0"/>
                          <a:ea typeface="+mn-ea"/>
                          <a:cs typeface="Arial" panose="020B0604020202020204" pitchFamily="34" charset="0"/>
                        </a:rPr>
                        <a:t>Médico de atención primaria: copago de $30; </a:t>
                      </a:r>
                      <a:br>
                        <a:rPr lang="es-US" sz="700">
                          <a:solidFill>
                            <a:schemeClr val="dk1"/>
                          </a:solidFill>
                          <a:latin typeface="Arial" panose="020B0604020202020204" pitchFamily="34" charset="0"/>
                          <a:ea typeface="+mn-ea"/>
                          <a:cs typeface="Arial" panose="020B0604020202020204" pitchFamily="34" charset="0"/>
                        </a:rPr>
                      </a:br>
                      <a:r>
                        <a:rPr lang="es-US" sz="700">
                          <a:solidFill>
                            <a:schemeClr val="dk1"/>
                          </a:solidFill>
                          <a:latin typeface="Arial" panose="020B0604020202020204" pitchFamily="34" charset="0"/>
                          <a:ea typeface="+mn-ea"/>
                          <a:cs typeface="Arial" panose="020B0604020202020204" pitchFamily="34" charset="0"/>
                        </a:rPr>
                        <a:t>Especialista: copago de</a:t>
                      </a:r>
                      <a:r>
                        <a:rPr lang="es-US" sz="700" baseline="0">
                          <a:solidFill>
                            <a:schemeClr val="dk1"/>
                          </a:solidFill>
                          <a:latin typeface="Arial" panose="020B0604020202020204" pitchFamily="34" charset="0"/>
                          <a:ea typeface="+mn-ea"/>
                          <a:cs typeface="Arial" panose="020B0604020202020204" pitchFamily="34" charset="0"/>
                        </a:rPr>
                        <a:t> $40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a:solidFill>
                            <a:schemeClr val="dk1"/>
                          </a:solidFill>
                          <a:latin typeface="Arial" panose="020B0604020202020204" pitchFamily="34" charset="0"/>
                          <a:ea typeface="+mn-ea"/>
                          <a:cs typeface="Arial" panose="020B0604020202020204" pitchFamily="34" charset="0"/>
                        </a:rPr>
                        <a:t>20 % de cos.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a:solidFill>
                            <a:schemeClr val="dk1"/>
                          </a:solidFill>
                          <a:latin typeface="Arial" panose="020B0604020202020204" pitchFamily="34" charset="0"/>
                          <a:ea typeface="+mn-ea"/>
                          <a:cs typeface="Arial" panose="020B0604020202020204" pitchFamily="34" charset="0"/>
                        </a:rPr>
                        <a:t>30 % de cos.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2"/>
                  </a:ext>
                </a:extLst>
              </a:tr>
              <a:tr h="228619">
                <a:tc vMerge="1">
                  <a:txBody>
                    <a:bodyPr/>
                    <a:lstStyle/>
                    <a:p>
                      <a:endParaRPr lang="en-US" sz="1400" b="1" dirty="0">
                        <a:latin typeface="+mn-lt"/>
                      </a:endParaRPr>
                    </a:p>
                  </a:txBody>
                  <a:tcPr marL="91439" marR="91439" marT="45724" marB="4572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a:latin typeface="+mn-lt"/>
                        </a:rPr>
                        <a:t>3</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914400" rtl="0" eaLnBrk="1" fontAlgn="ctr" latinLnBrk="0" hangingPunct="1">
                        <a:lnSpc>
                          <a:spcPct val="100000"/>
                        </a:lnSpc>
                        <a:spcBef>
                          <a:spcPts val="0"/>
                        </a:spcBef>
                        <a:spcAft>
                          <a:spcPts val="0"/>
                        </a:spcAft>
                        <a:buClrTx/>
                        <a:buSzTx/>
                        <a:buFontTx/>
                        <a:buNone/>
                        <a:tabLst/>
                        <a:defRPr/>
                      </a:pPr>
                      <a:r>
                        <a:rPr lang="es-US" sz="700" b="0" i="0" u="none" strike="noStrike" baseline="0">
                          <a:solidFill>
                            <a:schemeClr val="tx1"/>
                          </a:solidFill>
                          <a:latin typeface="Arial" panose="020B0604020202020204" pitchFamily="34" charset="0"/>
                          <a:cs typeface="Arial" panose="020B0604020202020204" pitchFamily="34" charset="0"/>
                        </a:rPr>
                        <a:t>40 % de cos.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a:solidFill>
                            <a:schemeClr val="dk1"/>
                          </a:solidFill>
                          <a:latin typeface="Arial" panose="020B0604020202020204" pitchFamily="34" charset="0"/>
                          <a:ea typeface="+mn-ea"/>
                          <a:cs typeface="Arial" panose="020B0604020202020204" pitchFamily="34" charset="0"/>
                        </a:rPr>
                        <a:t>40 % de cos.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a:solidFill>
                            <a:schemeClr val="dk1"/>
                          </a:solidFill>
                          <a:latin typeface="Arial" panose="020B0604020202020204" pitchFamily="34" charset="0"/>
                          <a:ea typeface="+mn-ea"/>
                          <a:cs typeface="Arial" panose="020B0604020202020204" pitchFamily="34" charset="0"/>
                        </a:rPr>
                        <a:t>40 % de cos.</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3"/>
                  </a:ext>
                </a:extLst>
              </a:tr>
              <a:tr h="228619">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s-US" sz="700" b="1">
                          <a:latin typeface="Arial" panose="020B0604020202020204" pitchFamily="34" charset="0"/>
                          <a:cs typeface="Arial" panose="020B0604020202020204" pitchFamily="34" charset="0"/>
                        </a:rPr>
                        <a:t>Hospitalización</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a:latin typeface="+mn-lt"/>
                        </a:rPr>
                        <a:t>1</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dirty="0">
                          <a:solidFill>
                            <a:schemeClr val="dk1"/>
                          </a:solidFill>
                          <a:latin typeface="Arial" panose="020B0604020202020204" pitchFamily="34" charset="0"/>
                          <a:ea typeface="+mn-ea"/>
                          <a:cs typeface="Arial" panose="020B0604020202020204" pitchFamily="34" charset="0"/>
                        </a:rPr>
                        <a:t>Copago de $0; 10 % después del </a:t>
                      </a:r>
                      <a:r>
                        <a:rPr lang="es-US" sz="700" dirty="0" err="1">
                          <a:solidFill>
                            <a:schemeClr val="dk1"/>
                          </a:solidFill>
                          <a:latin typeface="Arial" panose="020B0604020202020204" pitchFamily="34" charset="0"/>
                          <a:ea typeface="+mn-ea"/>
                          <a:cs typeface="Arial" panose="020B0604020202020204" pitchFamily="34" charset="0"/>
                        </a:rPr>
                        <a:t>ded</a:t>
                      </a:r>
                      <a:r>
                        <a:rPr lang="es-US" sz="700" dirty="0">
                          <a:solidFill>
                            <a:schemeClr val="dk1"/>
                          </a:solidFill>
                          <a:latin typeface="Arial" panose="020B0604020202020204" pitchFamily="34" charset="0"/>
                          <a:ea typeface="+mn-ea"/>
                          <a:cs typeface="Arial" panose="020B0604020202020204" pitchFamily="34" charset="0"/>
                        </a:rPr>
                        <a:t>.</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dirty="0">
                          <a:solidFill>
                            <a:schemeClr val="dk1"/>
                          </a:solidFill>
                          <a:latin typeface="Arial" panose="020B0604020202020204" pitchFamily="34" charset="0"/>
                          <a:ea typeface="+mn-ea"/>
                          <a:cs typeface="Arial" panose="020B0604020202020204" pitchFamily="34" charset="0"/>
                        </a:rPr>
                        <a:t>Copago de $0; </a:t>
                      </a:r>
                      <a:br>
                        <a:rPr lang="es-US" sz="700" dirty="0">
                          <a:solidFill>
                            <a:schemeClr val="dk1"/>
                          </a:solidFill>
                          <a:latin typeface="Arial" panose="020B0604020202020204" pitchFamily="34" charset="0"/>
                          <a:ea typeface="+mn-ea"/>
                          <a:cs typeface="Arial" panose="020B0604020202020204" pitchFamily="34" charset="0"/>
                        </a:rPr>
                      </a:br>
                      <a:r>
                        <a:rPr lang="es-US" sz="700" dirty="0">
                          <a:solidFill>
                            <a:schemeClr val="dk1"/>
                          </a:solidFill>
                          <a:latin typeface="Arial" panose="020B0604020202020204" pitchFamily="34" charset="0"/>
                          <a:ea typeface="+mn-ea"/>
                          <a:cs typeface="Arial" panose="020B0604020202020204" pitchFamily="34" charset="0"/>
                        </a:rPr>
                        <a:t>10 % después del </a:t>
                      </a:r>
                      <a:r>
                        <a:rPr lang="es-US" sz="700" dirty="0" err="1">
                          <a:solidFill>
                            <a:schemeClr val="dk1"/>
                          </a:solidFill>
                          <a:latin typeface="Arial" panose="020B0604020202020204" pitchFamily="34" charset="0"/>
                          <a:ea typeface="+mn-ea"/>
                          <a:cs typeface="Arial" panose="020B0604020202020204" pitchFamily="34" charset="0"/>
                        </a:rPr>
                        <a:t>ded</a:t>
                      </a:r>
                      <a:r>
                        <a:rPr lang="es-US" sz="700" dirty="0">
                          <a:solidFill>
                            <a:schemeClr val="dk1"/>
                          </a:solidFill>
                          <a:latin typeface="Arial" panose="020B0604020202020204" pitchFamily="34" charset="0"/>
                          <a:ea typeface="+mn-ea"/>
                          <a:cs typeface="Arial" panose="020B0604020202020204" pitchFamily="34" charset="0"/>
                        </a:rPr>
                        <a:t>.</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914400" rtl="0" eaLnBrk="1" fontAlgn="ctr" latinLnBrk="0" hangingPunct="1"/>
                      <a:r>
                        <a:rPr lang="es-US" sz="700" dirty="0">
                          <a:solidFill>
                            <a:schemeClr val="dk1"/>
                          </a:solidFill>
                          <a:latin typeface="Arial" panose="020B0604020202020204" pitchFamily="34" charset="0"/>
                          <a:ea typeface="+mn-ea"/>
                          <a:cs typeface="Arial" panose="020B0604020202020204" pitchFamily="34" charset="0"/>
                        </a:rPr>
                        <a:t>Copago de $0; </a:t>
                      </a:r>
                      <a:br>
                        <a:rPr lang="es-US" sz="700" dirty="0">
                          <a:solidFill>
                            <a:schemeClr val="dk1"/>
                          </a:solidFill>
                          <a:latin typeface="Arial" panose="020B0604020202020204" pitchFamily="34" charset="0"/>
                          <a:ea typeface="+mn-ea"/>
                          <a:cs typeface="Arial" panose="020B0604020202020204" pitchFamily="34" charset="0"/>
                        </a:rPr>
                      </a:br>
                      <a:r>
                        <a:rPr lang="es-US" sz="700" dirty="0">
                          <a:solidFill>
                            <a:schemeClr val="dk1"/>
                          </a:solidFill>
                          <a:latin typeface="Arial" panose="020B0604020202020204" pitchFamily="34" charset="0"/>
                          <a:ea typeface="+mn-ea"/>
                          <a:cs typeface="Arial" panose="020B0604020202020204" pitchFamily="34" charset="0"/>
                        </a:rPr>
                        <a:t>20 % después del </a:t>
                      </a:r>
                      <a:r>
                        <a:rPr lang="es-US" sz="700" dirty="0" err="1">
                          <a:solidFill>
                            <a:schemeClr val="dk1"/>
                          </a:solidFill>
                          <a:latin typeface="Arial" panose="020B0604020202020204" pitchFamily="34" charset="0"/>
                          <a:ea typeface="+mn-ea"/>
                          <a:cs typeface="Arial" panose="020B0604020202020204" pitchFamily="34" charset="0"/>
                        </a:rPr>
                        <a:t>ded</a:t>
                      </a:r>
                      <a:r>
                        <a:rPr lang="es-US" sz="700" dirty="0">
                          <a:solidFill>
                            <a:schemeClr val="dk1"/>
                          </a:solidFill>
                          <a:latin typeface="Arial" panose="020B0604020202020204" pitchFamily="34" charset="0"/>
                          <a:ea typeface="+mn-ea"/>
                          <a:cs typeface="Arial" panose="020B0604020202020204" pitchFamily="34" charset="0"/>
                        </a:rPr>
                        <a:t>.</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4"/>
                  </a:ext>
                </a:extLst>
              </a:tr>
              <a:tr h="338333">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a:latin typeface="+mn-lt"/>
                        </a:rPr>
                        <a:t>2</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dirty="0">
                          <a:solidFill>
                            <a:schemeClr val="tx1"/>
                          </a:solidFill>
                          <a:latin typeface="Arial" panose="020B0604020202020204" pitchFamily="34" charset="0"/>
                          <a:cs typeface="Arial" panose="020B0604020202020204" pitchFamily="34" charset="0"/>
                        </a:rPr>
                        <a:t>Copago de $500, </a:t>
                      </a:r>
                      <a:br>
                        <a:rPr lang="es-US" sz="700" b="0" i="0" u="none" strike="noStrike" dirty="0">
                          <a:solidFill>
                            <a:schemeClr val="tx1"/>
                          </a:solidFill>
                          <a:latin typeface="Arial" panose="020B0604020202020204" pitchFamily="34" charset="0"/>
                          <a:cs typeface="Arial" panose="020B0604020202020204" pitchFamily="34" charset="0"/>
                        </a:rPr>
                      </a:br>
                      <a:r>
                        <a:rPr lang="es-US" sz="700" b="0" i="0" u="none" strike="noStrike" dirty="0">
                          <a:solidFill>
                            <a:schemeClr val="tx1"/>
                          </a:solidFill>
                          <a:latin typeface="Arial" panose="020B0604020202020204" pitchFamily="34" charset="0"/>
                          <a:cs typeface="Arial" panose="020B0604020202020204" pitchFamily="34" charset="0"/>
                        </a:rPr>
                        <a:t>luego el </a:t>
                      </a:r>
                      <a:r>
                        <a:rPr lang="es-US" sz="700" b="0" i="0" u="none" strike="noStrike" dirty="0" err="1">
                          <a:solidFill>
                            <a:schemeClr val="tx1"/>
                          </a:solidFill>
                          <a:latin typeface="Arial" panose="020B0604020202020204" pitchFamily="34" charset="0"/>
                          <a:cs typeface="Arial" panose="020B0604020202020204" pitchFamily="34" charset="0"/>
                        </a:rPr>
                        <a:t>ded</a:t>
                      </a:r>
                      <a:r>
                        <a:rPr lang="es-US" sz="700" b="0" i="0" u="none" strike="noStrike" dirty="0">
                          <a:solidFill>
                            <a:schemeClr val="tx1"/>
                          </a:solidFill>
                          <a:latin typeface="Arial" panose="020B0604020202020204" pitchFamily="34" charset="0"/>
                          <a:cs typeface="Arial" panose="020B0604020202020204" pitchFamily="34" charset="0"/>
                        </a:rPr>
                        <a:t>.</a:t>
                      </a:r>
                      <a:r>
                        <a:rPr lang="es-US" sz="700" b="0" i="0" u="none" strike="noStrike" baseline="0" dirty="0">
                          <a:solidFill>
                            <a:schemeClr val="tx1"/>
                          </a:solidFill>
                          <a:latin typeface="Arial" panose="020B0604020202020204" pitchFamily="34" charset="0"/>
                          <a:cs typeface="Arial" panose="020B0604020202020204" pitchFamily="34" charset="0"/>
                        </a:rPr>
                        <a:t> y 20 % de cos.</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a:solidFill>
                            <a:schemeClr val="tx1"/>
                          </a:solidFill>
                          <a:latin typeface="Arial" panose="020B0604020202020204" pitchFamily="34" charset="0"/>
                          <a:cs typeface="Arial" panose="020B0604020202020204" pitchFamily="34" charset="0"/>
                        </a:rPr>
                        <a:t>Copago de $500, </a:t>
                      </a:r>
                      <a:br>
                        <a:rPr lang="es-US" sz="700" b="0" i="0" u="none" strike="noStrike">
                          <a:solidFill>
                            <a:schemeClr val="tx1"/>
                          </a:solidFill>
                          <a:latin typeface="Arial" panose="020B0604020202020204" pitchFamily="34" charset="0"/>
                          <a:cs typeface="Arial" panose="020B0604020202020204" pitchFamily="34" charset="0"/>
                        </a:rPr>
                      </a:br>
                      <a:r>
                        <a:rPr lang="es-US" sz="700" b="0" i="0" u="none" strike="noStrike">
                          <a:solidFill>
                            <a:schemeClr val="tx1"/>
                          </a:solidFill>
                          <a:latin typeface="Arial" panose="020B0604020202020204" pitchFamily="34" charset="0"/>
                          <a:cs typeface="Arial" panose="020B0604020202020204" pitchFamily="34" charset="0"/>
                        </a:rPr>
                        <a:t>luego el ded.</a:t>
                      </a:r>
                      <a:r>
                        <a:rPr lang="es-US" sz="700" b="0" i="0" u="none" strike="noStrike" baseline="0">
                          <a:solidFill>
                            <a:schemeClr val="tx1"/>
                          </a:solidFill>
                          <a:latin typeface="Arial" panose="020B0604020202020204" pitchFamily="34" charset="0"/>
                          <a:cs typeface="Arial" panose="020B0604020202020204" pitchFamily="34" charset="0"/>
                        </a:rPr>
                        <a:t> y 20 % de cos.</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a:solidFill>
                            <a:schemeClr val="tx1"/>
                          </a:solidFill>
                          <a:latin typeface="Arial" panose="020B0604020202020204" pitchFamily="34" charset="0"/>
                          <a:cs typeface="Arial" panose="020B0604020202020204" pitchFamily="34" charset="0"/>
                        </a:rPr>
                        <a:t>Copago de $750, </a:t>
                      </a:r>
                      <a:br>
                        <a:rPr lang="es-US" sz="700" b="0" i="0" u="none" strike="noStrike">
                          <a:solidFill>
                            <a:schemeClr val="tx1"/>
                          </a:solidFill>
                          <a:latin typeface="Arial" panose="020B0604020202020204" pitchFamily="34" charset="0"/>
                          <a:cs typeface="Arial" panose="020B0604020202020204" pitchFamily="34" charset="0"/>
                        </a:rPr>
                      </a:br>
                      <a:r>
                        <a:rPr lang="es-US" sz="700" b="0" i="0" u="none" strike="noStrike">
                          <a:solidFill>
                            <a:schemeClr val="tx1"/>
                          </a:solidFill>
                          <a:latin typeface="Arial" panose="020B0604020202020204" pitchFamily="34" charset="0"/>
                          <a:cs typeface="Arial" panose="020B0604020202020204" pitchFamily="34" charset="0"/>
                        </a:rPr>
                        <a:t>luego el ded.</a:t>
                      </a:r>
                      <a:r>
                        <a:rPr lang="es-US" sz="700" b="0" i="0" u="none" strike="noStrike" baseline="0">
                          <a:solidFill>
                            <a:schemeClr val="tx1"/>
                          </a:solidFill>
                          <a:latin typeface="Arial" panose="020B0604020202020204" pitchFamily="34" charset="0"/>
                          <a:cs typeface="Arial" panose="020B0604020202020204" pitchFamily="34" charset="0"/>
                        </a:rPr>
                        <a:t> y 30 % de cos.</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5"/>
                  </a:ext>
                </a:extLst>
              </a:tr>
              <a:tr h="338333">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a:latin typeface="+mn-lt"/>
                        </a:rPr>
                        <a:t>3</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US" sz="700" b="0" i="0" u="none" strike="noStrike" dirty="0">
                          <a:solidFill>
                            <a:schemeClr val="tx1"/>
                          </a:solidFill>
                          <a:latin typeface="Arial" panose="020B0604020202020204" pitchFamily="34" charset="0"/>
                          <a:cs typeface="Arial" panose="020B0604020202020204" pitchFamily="34" charset="0"/>
                        </a:rPr>
                        <a:t>Copago de $1,000, </a:t>
                      </a:r>
                      <a:br>
                        <a:rPr lang="es-US" sz="700" b="0" i="0" u="none" strike="noStrike" dirty="0">
                          <a:solidFill>
                            <a:schemeClr val="tx1"/>
                          </a:solidFill>
                          <a:latin typeface="Arial" panose="020B0604020202020204" pitchFamily="34" charset="0"/>
                          <a:cs typeface="Arial" panose="020B0604020202020204" pitchFamily="34" charset="0"/>
                        </a:rPr>
                      </a:br>
                      <a:r>
                        <a:rPr lang="es-US" sz="700" b="0" i="0" u="none" strike="noStrike" dirty="0">
                          <a:solidFill>
                            <a:schemeClr val="tx1"/>
                          </a:solidFill>
                          <a:latin typeface="Arial" panose="020B0604020202020204" pitchFamily="34" charset="0"/>
                          <a:cs typeface="Arial" panose="020B0604020202020204" pitchFamily="34" charset="0"/>
                        </a:rPr>
                        <a:t>luego el </a:t>
                      </a:r>
                      <a:r>
                        <a:rPr lang="es-US" sz="700" b="0" i="0" u="none" strike="noStrike" dirty="0" err="1">
                          <a:solidFill>
                            <a:schemeClr val="tx1"/>
                          </a:solidFill>
                          <a:latin typeface="Arial" panose="020B0604020202020204" pitchFamily="34" charset="0"/>
                          <a:cs typeface="Arial" panose="020B0604020202020204" pitchFamily="34" charset="0"/>
                        </a:rPr>
                        <a:t>ded</a:t>
                      </a:r>
                      <a:r>
                        <a:rPr lang="es-US" sz="700" b="0" i="0" u="none" strike="noStrike" dirty="0">
                          <a:solidFill>
                            <a:schemeClr val="tx1"/>
                          </a:solidFill>
                          <a:latin typeface="Arial" panose="020B0604020202020204" pitchFamily="34" charset="0"/>
                          <a:cs typeface="Arial" panose="020B0604020202020204" pitchFamily="34" charset="0"/>
                        </a:rPr>
                        <a:t>.</a:t>
                      </a:r>
                      <a:r>
                        <a:rPr lang="es-US" sz="700" b="0" i="0" u="none" strike="noStrike" baseline="0" dirty="0">
                          <a:solidFill>
                            <a:schemeClr val="tx1"/>
                          </a:solidFill>
                          <a:latin typeface="Arial" panose="020B0604020202020204" pitchFamily="34" charset="0"/>
                          <a:cs typeface="Arial" panose="020B0604020202020204" pitchFamily="34" charset="0"/>
                        </a:rPr>
                        <a:t> y 40 % de cos.</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US" sz="700" b="0" i="0" u="none" strike="noStrike">
                          <a:solidFill>
                            <a:schemeClr val="tx1"/>
                          </a:solidFill>
                          <a:latin typeface="Arial" panose="020B0604020202020204" pitchFamily="34" charset="0"/>
                          <a:cs typeface="Arial" panose="020B0604020202020204" pitchFamily="34" charset="0"/>
                        </a:rPr>
                        <a:t>Copago de $1,000, </a:t>
                      </a:r>
                      <a:br>
                        <a:rPr lang="es-US" sz="700" b="0" i="0" u="none" strike="noStrike">
                          <a:solidFill>
                            <a:schemeClr val="tx1"/>
                          </a:solidFill>
                          <a:latin typeface="Arial" panose="020B0604020202020204" pitchFamily="34" charset="0"/>
                          <a:cs typeface="Arial" panose="020B0604020202020204" pitchFamily="34" charset="0"/>
                        </a:rPr>
                      </a:br>
                      <a:r>
                        <a:rPr lang="es-US" sz="700" b="0" i="0" u="none" strike="noStrike">
                          <a:solidFill>
                            <a:schemeClr val="tx1"/>
                          </a:solidFill>
                          <a:latin typeface="Arial" panose="020B0604020202020204" pitchFamily="34" charset="0"/>
                          <a:cs typeface="Arial" panose="020B0604020202020204" pitchFamily="34" charset="0"/>
                        </a:rPr>
                        <a:t>luego el ded.</a:t>
                      </a:r>
                      <a:r>
                        <a:rPr lang="es-US" sz="700" b="0" i="0" u="none" strike="noStrike" baseline="0">
                          <a:solidFill>
                            <a:schemeClr val="tx1"/>
                          </a:solidFill>
                          <a:latin typeface="Arial" panose="020B0604020202020204" pitchFamily="34" charset="0"/>
                          <a:cs typeface="Arial" panose="020B0604020202020204" pitchFamily="34" charset="0"/>
                        </a:rPr>
                        <a:t> y 40 % de cos.</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US" sz="700" b="0" i="0" u="none" strike="noStrike">
                          <a:solidFill>
                            <a:schemeClr val="tx1"/>
                          </a:solidFill>
                          <a:latin typeface="Arial" panose="020B0604020202020204" pitchFamily="34" charset="0"/>
                          <a:cs typeface="Arial" panose="020B0604020202020204" pitchFamily="34" charset="0"/>
                        </a:rPr>
                        <a:t>Copago de $1,000, </a:t>
                      </a:r>
                      <a:br>
                        <a:rPr lang="es-US" sz="700" b="0" i="0" u="none" strike="noStrike">
                          <a:solidFill>
                            <a:schemeClr val="tx1"/>
                          </a:solidFill>
                          <a:latin typeface="Arial" panose="020B0604020202020204" pitchFamily="34" charset="0"/>
                          <a:cs typeface="Arial" panose="020B0604020202020204" pitchFamily="34" charset="0"/>
                        </a:rPr>
                      </a:br>
                      <a:r>
                        <a:rPr lang="es-US" sz="700" b="0" i="0" u="none" strike="noStrike">
                          <a:solidFill>
                            <a:schemeClr val="tx1"/>
                          </a:solidFill>
                          <a:latin typeface="Arial" panose="020B0604020202020204" pitchFamily="34" charset="0"/>
                          <a:cs typeface="Arial" panose="020B0604020202020204" pitchFamily="34" charset="0"/>
                        </a:rPr>
                        <a:t>luego el ded.</a:t>
                      </a:r>
                      <a:r>
                        <a:rPr lang="es-US" sz="700" b="0" i="0" u="none" strike="noStrike" baseline="0">
                          <a:solidFill>
                            <a:schemeClr val="tx1"/>
                          </a:solidFill>
                          <a:latin typeface="Arial" panose="020B0604020202020204" pitchFamily="34" charset="0"/>
                          <a:cs typeface="Arial" panose="020B0604020202020204" pitchFamily="34" charset="0"/>
                        </a:rPr>
                        <a:t> y 40 % de cos.</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6"/>
                  </a:ext>
                </a:extLst>
              </a:tr>
              <a:tr h="217176">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s-US" sz="700" b="1">
                          <a:latin typeface="Arial" panose="020B0604020202020204" pitchFamily="34" charset="0"/>
                          <a:cs typeface="Arial" panose="020B0604020202020204" pitchFamily="34" charset="0"/>
                        </a:rPr>
                        <a:t>Medicamentos recetados</a:t>
                      </a:r>
                      <a:r>
                        <a:rPr lang="es-US" sz="700" b="1" baseline="0">
                          <a:latin typeface="Arial" panose="020B0604020202020204" pitchFamily="34" charset="0"/>
                          <a:cs typeface="Arial" panose="020B0604020202020204" pitchFamily="34" charset="0"/>
                        </a:rPr>
                        <a:t> de venta minorista</a:t>
                      </a:r>
                    </a:p>
                    <a:p>
                      <a:r>
                        <a:rPr lang="es-US" sz="600" b="0" baseline="0">
                          <a:latin typeface="Arial" panose="020B0604020202020204" pitchFamily="34" charset="0"/>
                          <a:cs typeface="Arial" panose="020B0604020202020204" pitchFamily="34" charset="0"/>
                        </a:rPr>
                        <a:t>(suministro por 34 días)</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a:latin typeface="Arial" panose="020B0604020202020204" pitchFamily="34" charset="0"/>
                          <a:cs typeface="Arial" panose="020B0604020202020204" pitchFamily="34" charset="0"/>
                        </a:rPr>
                        <a:t>Genéricos</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a:solidFill>
                            <a:schemeClr val="tx1"/>
                          </a:solidFill>
                          <a:latin typeface="Arial" panose="020B0604020202020204" pitchFamily="34" charset="0"/>
                          <a:cs typeface="Arial" panose="020B0604020202020204" pitchFamily="34" charset="0"/>
                        </a:rPr>
                        <a:t>Copago de $10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US" sz="700" b="0" i="0" u="none" strike="noStrike">
                          <a:solidFill>
                            <a:schemeClr val="tx1"/>
                          </a:solidFill>
                          <a:latin typeface="Arial" panose="020B0604020202020204" pitchFamily="34" charset="0"/>
                          <a:cs typeface="Arial" panose="020B0604020202020204" pitchFamily="34" charset="0"/>
                        </a:rPr>
                        <a:t>20 % después del ded.</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40000"/>
                        <a:lumOff val="6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a:solidFill>
                            <a:schemeClr val="tx1"/>
                          </a:solidFill>
                          <a:latin typeface="Arial" panose="020B0604020202020204" pitchFamily="34" charset="0"/>
                          <a:cs typeface="Arial" panose="020B0604020202020204" pitchFamily="34" charset="0"/>
                        </a:rPr>
                        <a:t>Copago de $10</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7"/>
                  </a:ext>
                </a:extLst>
              </a:tr>
              <a:tr h="3657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a:latin typeface="Arial" panose="020B0604020202020204" pitchFamily="34" charset="0"/>
                          <a:cs typeface="Arial" panose="020B0604020202020204" pitchFamily="34" charset="0"/>
                        </a:rPr>
                        <a:t>De marca del formulario</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dirty="0">
                          <a:solidFill>
                            <a:schemeClr val="tx1"/>
                          </a:solidFill>
                          <a:latin typeface="Arial" panose="020B0604020202020204" pitchFamily="34" charset="0"/>
                          <a:cs typeface="Arial" panose="020B0604020202020204" pitchFamily="34" charset="0"/>
                        </a:rPr>
                        <a:t>20 % de cos.</a:t>
                      </a:r>
                      <a:br>
                        <a:rPr lang="es-US" sz="700" b="0" i="0" u="none" strike="noStrike" dirty="0">
                          <a:solidFill>
                            <a:schemeClr val="tx1"/>
                          </a:solidFill>
                          <a:latin typeface="Arial" panose="020B0604020202020204" pitchFamily="34" charset="0"/>
                          <a:cs typeface="Arial" panose="020B0604020202020204" pitchFamily="34" charset="0"/>
                        </a:rPr>
                      </a:br>
                      <a:r>
                        <a:rPr lang="es-US" sz="700" b="0" i="0" u="none" strike="noStrike" dirty="0">
                          <a:solidFill>
                            <a:schemeClr val="tx1"/>
                          </a:solidFill>
                          <a:latin typeface="Arial" panose="020B0604020202020204" pitchFamily="34" charset="0"/>
                          <a:cs typeface="Arial" panose="020B0604020202020204" pitchFamily="34" charset="0"/>
                        </a:rPr>
                        <a:t>(mín. $30/máx. $80)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vMerge="1">
                  <a:txBody>
                    <a:bodyPr/>
                    <a:lstStyle/>
                    <a:p>
                      <a:pPr algn="l" rtl="0" fontAlgn="ctr"/>
                      <a:endParaRPr lang="en-US" sz="1400" b="0" i="0" u="none" strike="noStrike" dirty="0">
                        <a:solidFill>
                          <a:schemeClr val="tx1"/>
                        </a:solidFill>
                        <a:effectLst/>
                        <a:latin typeface="+mn-lt"/>
                      </a:endParaRPr>
                    </a:p>
                  </a:txBody>
                  <a:tcPr marL="45718" marR="45718" marT="27435" marB="27435" anchor="ctr">
                    <a:solidFill>
                      <a:schemeClr val="accent3">
                        <a:lumMod val="40000"/>
                        <a:lumOff val="6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a:solidFill>
                            <a:schemeClr val="tx1"/>
                          </a:solidFill>
                          <a:latin typeface="Arial" panose="020B0604020202020204" pitchFamily="34" charset="0"/>
                          <a:cs typeface="Arial" panose="020B0604020202020204" pitchFamily="34" charset="0"/>
                        </a:rPr>
                        <a:t>25 % de cos.</a:t>
                      </a:r>
                      <a:br>
                        <a:rPr lang="es-US" sz="700" b="0" i="0" u="none" strike="noStrike">
                          <a:solidFill>
                            <a:schemeClr val="tx1"/>
                          </a:solidFill>
                          <a:latin typeface="Arial" panose="020B0604020202020204" pitchFamily="34" charset="0"/>
                          <a:cs typeface="Arial" panose="020B0604020202020204" pitchFamily="34" charset="0"/>
                        </a:rPr>
                      </a:br>
                      <a:r>
                        <a:rPr lang="es-US" sz="700" b="0" i="0" u="none" strike="noStrike">
                          <a:solidFill>
                            <a:schemeClr val="tx1"/>
                          </a:solidFill>
                          <a:latin typeface="Arial" panose="020B0604020202020204" pitchFamily="34" charset="0"/>
                          <a:cs typeface="Arial" panose="020B0604020202020204" pitchFamily="34" charset="0"/>
                        </a:rPr>
                        <a:t>(mín. $30/máx. $80)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08"/>
                  </a:ext>
                </a:extLst>
              </a:tr>
              <a:tr h="365766">
                <a:tc vMerge="1">
                  <a:txBody>
                    <a:bodyPr/>
                    <a:lstStyle/>
                    <a:p>
                      <a:endParaRPr lang="en-US" dirty="0"/>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a:latin typeface="Arial" panose="020B0604020202020204" pitchFamily="34" charset="0"/>
                          <a:cs typeface="Arial" panose="020B0604020202020204" pitchFamily="34" charset="0"/>
                        </a:rPr>
                        <a:t>De marca no</a:t>
                      </a:r>
                      <a:r>
                        <a:rPr lang="es-US" sz="700" baseline="0">
                          <a:latin typeface="Arial" panose="020B0604020202020204" pitchFamily="34" charset="0"/>
                          <a:cs typeface="Arial" panose="020B0604020202020204" pitchFamily="34" charset="0"/>
                        </a:rPr>
                        <a:t> del formulario</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US" sz="700" b="0" i="0" u="none" strike="noStrike" dirty="0">
                          <a:solidFill>
                            <a:schemeClr val="tx1"/>
                          </a:solidFill>
                          <a:latin typeface="Arial" panose="020B0604020202020204" pitchFamily="34" charset="0"/>
                          <a:cs typeface="Arial" panose="020B0604020202020204" pitchFamily="34" charset="0"/>
                        </a:rPr>
                        <a:t>40 % de cos.</a:t>
                      </a:r>
                      <a:br>
                        <a:rPr lang="es-US" sz="700" b="0" i="0" u="none" strike="noStrike" dirty="0">
                          <a:solidFill>
                            <a:schemeClr val="tx1"/>
                          </a:solidFill>
                          <a:latin typeface="Arial" panose="020B0604020202020204" pitchFamily="34" charset="0"/>
                          <a:cs typeface="Arial" panose="020B0604020202020204" pitchFamily="34" charset="0"/>
                        </a:rPr>
                      </a:br>
                      <a:r>
                        <a:rPr lang="es-US" sz="700" b="0" i="0" u="none" strike="noStrike" dirty="0">
                          <a:solidFill>
                            <a:schemeClr val="tx1"/>
                          </a:solidFill>
                          <a:latin typeface="Arial" panose="020B0604020202020204" pitchFamily="34" charset="0"/>
                          <a:cs typeface="Arial" panose="020B0604020202020204" pitchFamily="34" charset="0"/>
                        </a:rPr>
                        <a:t>(mín. $60/máx. $100)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40000"/>
                        <a:lumOff val="60000"/>
                      </a:srgbClr>
                    </a:solidFill>
                  </a:tcPr>
                </a:tc>
                <a:tc vMerge="1">
                  <a:txBody>
                    <a:bodyPr/>
                    <a:lstStyle/>
                    <a:p>
                      <a:pPr algn="l" rtl="0" fontAlgn="ctr"/>
                      <a:endParaRPr lang="en-US" sz="1400" b="0" i="0" u="none" strike="noStrike" dirty="0">
                        <a:solidFill>
                          <a:schemeClr val="tx1"/>
                        </a:solidFill>
                        <a:effectLst/>
                        <a:latin typeface="+mn-lt"/>
                      </a:endParaRPr>
                    </a:p>
                  </a:txBody>
                  <a:tcPr marL="45718" marR="45718" marT="27435" marB="27435" anchor="ctr">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US" sz="700" b="0" i="0" u="none" strike="noStrike">
                          <a:solidFill>
                            <a:schemeClr val="tx1"/>
                          </a:solidFill>
                          <a:latin typeface="Arial" panose="020B0604020202020204" pitchFamily="34" charset="0"/>
                          <a:cs typeface="Arial" panose="020B0604020202020204" pitchFamily="34" charset="0"/>
                        </a:rPr>
                        <a:t>50 % de cos.</a:t>
                      </a:r>
                      <a:br>
                        <a:rPr lang="es-US" sz="700" b="0" i="0" u="none" strike="noStrike">
                          <a:solidFill>
                            <a:schemeClr val="tx1"/>
                          </a:solidFill>
                          <a:latin typeface="Arial" panose="020B0604020202020204" pitchFamily="34" charset="0"/>
                          <a:cs typeface="Arial" panose="020B0604020202020204" pitchFamily="34" charset="0"/>
                        </a:rPr>
                      </a:br>
                      <a:r>
                        <a:rPr lang="es-US" sz="700" b="0" i="0" u="none" strike="noStrike">
                          <a:solidFill>
                            <a:schemeClr val="tx1"/>
                          </a:solidFill>
                          <a:latin typeface="Arial" panose="020B0604020202020204" pitchFamily="34" charset="0"/>
                          <a:cs typeface="Arial" panose="020B0604020202020204" pitchFamily="34" charset="0"/>
                        </a:rPr>
                        <a:t>(mín. $60/máx. $100)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09"/>
                  </a:ext>
                </a:extLst>
              </a:tr>
              <a:tr h="218869">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s-US" sz="700" b="1" dirty="0">
                          <a:latin typeface="Arial" panose="020B0604020202020204" pitchFamily="34" charset="0"/>
                          <a:cs typeface="Arial" panose="020B0604020202020204" pitchFamily="34" charset="0"/>
                        </a:rPr>
                        <a:t>Medicamentos recetados de entrega a domicilio</a:t>
                      </a:r>
                    </a:p>
                    <a:p>
                      <a:r>
                        <a:rPr lang="es-US" sz="600" b="0" dirty="0">
                          <a:latin typeface="+mn-lt"/>
                        </a:rPr>
                        <a:t>(suministro por 90 días)</a:t>
                      </a:r>
                    </a:p>
                  </a:txBody>
                  <a:tcPr marL="68579" marR="68579" marT="34293" marB="34293">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a:latin typeface="Arial" panose="020B0604020202020204" pitchFamily="34" charset="0"/>
                          <a:cs typeface="Arial" panose="020B0604020202020204" pitchFamily="34" charset="0"/>
                        </a:rPr>
                        <a:t>Genéricos</a:t>
                      </a:r>
                    </a:p>
                  </a:txBody>
                  <a:tcPr marL="68579" marR="68579" marT="34293" marB="34293"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a:solidFill>
                            <a:schemeClr val="tx1"/>
                          </a:solidFill>
                          <a:latin typeface="Arial" panose="020B0604020202020204" pitchFamily="34" charset="0"/>
                          <a:cs typeface="Arial" panose="020B0604020202020204" pitchFamily="34" charset="0"/>
                        </a:rPr>
                        <a:t>Copago de $25</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D867">
                        <a:lumMod val="20000"/>
                        <a:lumOff val="80000"/>
                      </a:srgbClr>
                    </a:solidFill>
                  </a:tcPr>
                </a:tc>
                <a:tc rowSpan="3">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US" sz="700" b="0" i="0" u="none" strike="noStrike" dirty="0">
                          <a:solidFill>
                            <a:schemeClr val="tx1"/>
                          </a:solidFill>
                          <a:latin typeface="Arial" panose="020B0604020202020204" pitchFamily="34" charset="0"/>
                          <a:cs typeface="Arial" panose="020B0604020202020204" pitchFamily="34" charset="0"/>
                        </a:rPr>
                        <a:t>20 % después del </a:t>
                      </a:r>
                      <a:r>
                        <a:rPr lang="es-US" sz="700" b="0" i="0" u="none" strike="noStrike" dirty="0" err="1">
                          <a:solidFill>
                            <a:schemeClr val="tx1"/>
                          </a:solidFill>
                          <a:latin typeface="Arial" panose="020B0604020202020204" pitchFamily="34" charset="0"/>
                          <a:cs typeface="Arial" panose="020B0604020202020204" pitchFamily="34" charset="0"/>
                        </a:rPr>
                        <a:t>ded</a:t>
                      </a:r>
                      <a:r>
                        <a:rPr lang="es-US" sz="700" b="0" i="0" u="none" strike="noStrike" dirty="0">
                          <a:solidFill>
                            <a:schemeClr val="tx1"/>
                          </a:solidFill>
                          <a:latin typeface="Arial" panose="020B0604020202020204" pitchFamily="34" charset="0"/>
                          <a:cs typeface="Arial" panose="020B0604020202020204" pitchFamily="34" charset="0"/>
                        </a:rPr>
                        <a:t>.</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84CEC2">
                        <a:lumMod val="20000"/>
                        <a:lumOff val="8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a:solidFill>
                            <a:schemeClr val="tx1"/>
                          </a:solidFill>
                          <a:latin typeface="Arial" panose="020B0604020202020204" pitchFamily="34" charset="0"/>
                          <a:cs typeface="Arial" panose="020B0604020202020204" pitchFamily="34" charset="0"/>
                        </a:rPr>
                        <a:t>Copago de $25</a:t>
                      </a:r>
                    </a:p>
                  </a:txBody>
                  <a:tcPr marL="34289" marR="34289" marT="20576" marB="20576" anchor="ctr">
                    <a:lnL w="12700" cmpd="sng">
                      <a:solidFill>
                        <a:sysClr val="window" lastClr="FFFFFF"/>
                      </a:solidFill>
                    </a:lnL>
                    <a:lnR w="12700" cmpd="sng">
                      <a:solidFill>
                        <a:sysClr val="window" lastClr="FFFFFF"/>
                      </a:solidFill>
                    </a:lnR>
                    <a:lnT w="12700" cap="flat" cmpd="sng" algn="ctr">
                      <a:solidFill>
                        <a:srgbClr val="4D4F53"/>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10"/>
                  </a:ext>
                </a:extLst>
              </a:tr>
              <a:tr h="365766">
                <a:tc vMerge="1">
                  <a:txBody>
                    <a:bodyPr/>
                    <a:lstStyle/>
                    <a:p>
                      <a:endParaRPr lang="en-US" sz="1600" b="1" dirty="0">
                        <a:latin typeface="+mn-lt"/>
                      </a:endParaRPr>
                    </a:p>
                  </a:txBody>
                  <a:tcPr marL="91439" marR="91439" marT="45724" marB="4572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a:latin typeface="Arial" panose="020B0604020202020204" pitchFamily="34" charset="0"/>
                          <a:cs typeface="Arial" panose="020B0604020202020204" pitchFamily="34" charset="0"/>
                        </a:rPr>
                        <a:t>De marca del formulario</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dirty="0">
                          <a:solidFill>
                            <a:schemeClr val="tx1"/>
                          </a:solidFill>
                          <a:latin typeface="Arial" panose="020B0604020202020204" pitchFamily="34" charset="0"/>
                          <a:cs typeface="Arial" panose="020B0604020202020204" pitchFamily="34" charset="0"/>
                        </a:rPr>
                        <a:t>20 % de cos.</a:t>
                      </a:r>
                      <a:br>
                        <a:rPr lang="es-US" sz="700" b="0" i="0" u="none" strike="noStrike" dirty="0">
                          <a:solidFill>
                            <a:schemeClr val="tx1"/>
                          </a:solidFill>
                          <a:latin typeface="Arial" panose="020B0604020202020204" pitchFamily="34" charset="0"/>
                          <a:cs typeface="Arial" panose="020B0604020202020204" pitchFamily="34" charset="0"/>
                        </a:rPr>
                      </a:br>
                      <a:r>
                        <a:rPr lang="es-US" sz="700" b="0" i="0" u="none" strike="noStrike" dirty="0">
                          <a:solidFill>
                            <a:schemeClr val="tx1"/>
                          </a:solidFill>
                          <a:latin typeface="Arial" panose="020B0604020202020204" pitchFamily="34" charset="0"/>
                          <a:cs typeface="Arial" panose="020B0604020202020204" pitchFamily="34" charset="0"/>
                        </a:rPr>
                        <a:t>(mín. $75/máx. $200)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D867">
                        <a:lumMod val="40000"/>
                        <a:lumOff val="60000"/>
                      </a:srgbClr>
                    </a:solidFill>
                  </a:tcPr>
                </a:tc>
                <a:tc vMerge="1">
                  <a:txBody>
                    <a:bodyPr/>
                    <a:lstStyle/>
                    <a:p>
                      <a:pPr algn="l" rtl="0" fontAlgn="ctr"/>
                      <a:endParaRPr lang="en-US" sz="1400" b="0" i="0" u="none" strike="noStrike" dirty="0">
                        <a:solidFill>
                          <a:schemeClr val="tx1"/>
                        </a:solidFill>
                        <a:effectLst/>
                        <a:latin typeface="+mn-lt"/>
                      </a:endParaRPr>
                    </a:p>
                  </a:txBody>
                  <a:tcPr marL="45718" marR="45718" marT="27435" marB="27435" anchor="ctr">
                    <a:solidFill>
                      <a:schemeClr val="accent3">
                        <a:lumMod val="20000"/>
                        <a:lumOff val="8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r>
                        <a:rPr lang="es-US" sz="700" b="0" i="0" u="none" strike="noStrike" dirty="0">
                          <a:solidFill>
                            <a:schemeClr val="tx1"/>
                          </a:solidFill>
                          <a:latin typeface="Arial" panose="020B0604020202020204" pitchFamily="34" charset="0"/>
                          <a:cs typeface="Arial" panose="020B0604020202020204" pitchFamily="34" charset="0"/>
                        </a:rPr>
                        <a:t>25 % de cos.</a:t>
                      </a:r>
                      <a:br>
                        <a:rPr lang="es-US" sz="700" b="0" i="0" u="none" strike="noStrike" dirty="0">
                          <a:solidFill>
                            <a:schemeClr val="tx1"/>
                          </a:solidFill>
                          <a:latin typeface="Arial" panose="020B0604020202020204" pitchFamily="34" charset="0"/>
                          <a:cs typeface="Arial" panose="020B0604020202020204" pitchFamily="34" charset="0"/>
                        </a:rPr>
                      </a:br>
                      <a:r>
                        <a:rPr lang="es-US" sz="700" b="0" i="0" u="none" strike="noStrike" dirty="0">
                          <a:solidFill>
                            <a:schemeClr val="tx1"/>
                          </a:solidFill>
                          <a:latin typeface="Arial" panose="020B0604020202020204" pitchFamily="34" charset="0"/>
                          <a:cs typeface="Arial" panose="020B0604020202020204" pitchFamily="34" charset="0"/>
                        </a:rPr>
                        <a:t>(mín. $75/máx. $200)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84069">
                        <a:lumMod val="40000"/>
                        <a:lumOff val="60000"/>
                      </a:srgbClr>
                    </a:solidFill>
                  </a:tcPr>
                </a:tc>
                <a:extLst>
                  <a:ext uri="{0D108BD9-81ED-4DB2-BD59-A6C34878D82A}">
                    <a16:rowId xmlns:a16="http://schemas.microsoft.com/office/drawing/2014/main" val="10011"/>
                  </a:ext>
                </a:extLst>
              </a:tr>
              <a:tr h="365766">
                <a:tc vMerge="1">
                  <a:txBody>
                    <a:bodyPr/>
                    <a:lstStyle/>
                    <a:p>
                      <a:endParaRPr lang="en-US" sz="1600" b="1" dirty="0">
                        <a:latin typeface="+mn-lt"/>
                      </a:endParaRPr>
                    </a:p>
                  </a:txBody>
                  <a:tcPr marL="91439" marR="91439" marT="45724" marB="4572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s-US" sz="700" dirty="0">
                          <a:latin typeface="Arial" panose="020B0604020202020204" pitchFamily="34" charset="0"/>
                          <a:cs typeface="Arial" panose="020B0604020202020204" pitchFamily="34" charset="0"/>
                        </a:rPr>
                        <a:t>De marca no</a:t>
                      </a:r>
                      <a:r>
                        <a:rPr lang="es-US" sz="700" baseline="0" dirty="0">
                          <a:latin typeface="Arial" panose="020B0604020202020204" pitchFamily="34" charset="0"/>
                          <a:cs typeface="Arial" panose="020B0604020202020204" pitchFamily="34" charset="0"/>
                        </a:rPr>
                        <a:t> del formulario</a:t>
                      </a:r>
                    </a:p>
                  </a:txBody>
                  <a:tcPr marL="68579" marR="68579" marT="34293" marB="3429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US" sz="700" b="0" i="0" u="none" strike="noStrike" dirty="0">
                          <a:solidFill>
                            <a:schemeClr val="tx1"/>
                          </a:solidFill>
                          <a:latin typeface="Arial" panose="020B0604020202020204" pitchFamily="34" charset="0"/>
                          <a:cs typeface="Arial" panose="020B0604020202020204" pitchFamily="34" charset="0"/>
                        </a:rPr>
                        <a:t>40 % de </a:t>
                      </a:r>
                      <a:r>
                        <a:rPr lang="es-US" sz="700" b="0" i="0" u="none" strike="noStrike" dirty="0" err="1">
                          <a:solidFill>
                            <a:schemeClr val="tx1"/>
                          </a:solidFill>
                          <a:latin typeface="Arial" panose="020B0604020202020204" pitchFamily="34" charset="0"/>
                          <a:cs typeface="Arial" panose="020B0604020202020204" pitchFamily="34" charset="0"/>
                        </a:rPr>
                        <a:t>cos</a:t>
                      </a:r>
                      <a:r>
                        <a:rPr lang="es-US" sz="700" b="0" i="0" u="none" strike="noStrike" dirty="0">
                          <a:solidFill>
                            <a:schemeClr val="tx1"/>
                          </a:solidFill>
                          <a:latin typeface="Arial" panose="020B0604020202020204" pitchFamily="34" charset="0"/>
                          <a:cs typeface="Arial" panose="020B0604020202020204" pitchFamily="34" charset="0"/>
                        </a:rPr>
                        <a:t>.</a:t>
                      </a:r>
                      <a:br>
                        <a:rPr lang="es-US" sz="700" b="0" i="0" u="none" strike="noStrike" dirty="0">
                          <a:solidFill>
                            <a:schemeClr val="tx1"/>
                          </a:solidFill>
                          <a:latin typeface="Arial" panose="020B0604020202020204" pitchFamily="34" charset="0"/>
                          <a:cs typeface="Arial" panose="020B0604020202020204" pitchFamily="34" charset="0"/>
                        </a:rPr>
                      </a:br>
                      <a:r>
                        <a:rPr lang="es-US" sz="700" b="0" i="0" u="none" strike="noStrike" dirty="0">
                          <a:solidFill>
                            <a:schemeClr val="tx1"/>
                          </a:solidFill>
                          <a:latin typeface="Arial" panose="020B0604020202020204" pitchFamily="34" charset="0"/>
                          <a:cs typeface="Arial" panose="020B0604020202020204" pitchFamily="34" charset="0"/>
                        </a:rPr>
                        <a:t>(mín. $150/máx. $250)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5D867">
                        <a:lumMod val="20000"/>
                        <a:lumOff val="80000"/>
                      </a:srgbClr>
                    </a:solidFill>
                  </a:tcPr>
                </a:tc>
                <a:tc vMerge="1">
                  <a:txBody>
                    <a:bodyPr/>
                    <a:lstStyle/>
                    <a:p>
                      <a:pPr algn="l" rtl="0" fontAlgn="ctr"/>
                      <a:endParaRPr lang="en-US" sz="1400" b="0" i="0" u="none" strike="noStrike" dirty="0">
                        <a:solidFill>
                          <a:schemeClr val="tx1"/>
                        </a:solidFill>
                        <a:effectLst/>
                        <a:latin typeface="+mn-lt"/>
                      </a:endParaRPr>
                    </a:p>
                  </a:txBody>
                  <a:tcPr marL="45718" marR="45718" marT="27435" marB="27435" anchor="ctr">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US" sz="700" b="0" i="0" u="none" strike="noStrike" dirty="0">
                          <a:solidFill>
                            <a:schemeClr val="tx1"/>
                          </a:solidFill>
                          <a:latin typeface="Arial" panose="020B0604020202020204" pitchFamily="34" charset="0"/>
                          <a:cs typeface="Arial" panose="020B0604020202020204" pitchFamily="34" charset="0"/>
                        </a:rPr>
                        <a:t>50 % de </a:t>
                      </a:r>
                      <a:r>
                        <a:rPr lang="es-US" sz="700" b="0" i="0" u="none" strike="noStrike" dirty="0" err="1">
                          <a:solidFill>
                            <a:schemeClr val="tx1"/>
                          </a:solidFill>
                          <a:latin typeface="Arial" panose="020B0604020202020204" pitchFamily="34" charset="0"/>
                          <a:cs typeface="Arial" panose="020B0604020202020204" pitchFamily="34" charset="0"/>
                        </a:rPr>
                        <a:t>cos</a:t>
                      </a:r>
                      <a:r>
                        <a:rPr lang="es-US" sz="700" b="0" i="0" u="none" strike="noStrike" dirty="0">
                          <a:solidFill>
                            <a:schemeClr val="tx1"/>
                          </a:solidFill>
                          <a:latin typeface="Arial" panose="020B0604020202020204" pitchFamily="34" charset="0"/>
                          <a:cs typeface="Arial" panose="020B0604020202020204" pitchFamily="34" charset="0"/>
                        </a:rPr>
                        <a:t>.</a:t>
                      </a:r>
                      <a:br>
                        <a:rPr lang="es-US" sz="700" b="0" i="0" u="none" strike="noStrike" dirty="0">
                          <a:solidFill>
                            <a:schemeClr val="tx1"/>
                          </a:solidFill>
                          <a:latin typeface="Arial" panose="020B0604020202020204" pitchFamily="34" charset="0"/>
                          <a:cs typeface="Arial" panose="020B0604020202020204" pitchFamily="34" charset="0"/>
                        </a:rPr>
                      </a:br>
                      <a:r>
                        <a:rPr lang="es-US" sz="700" b="0" i="0" u="none" strike="noStrike" dirty="0">
                          <a:solidFill>
                            <a:schemeClr val="tx1"/>
                          </a:solidFill>
                          <a:latin typeface="Arial" panose="020B0604020202020204" pitchFamily="34" charset="0"/>
                          <a:cs typeface="Arial" panose="020B0604020202020204" pitchFamily="34" charset="0"/>
                        </a:rPr>
                        <a:t>(mín. $150/máx. $300)</a:t>
                      </a:r>
                    </a:p>
                  </a:txBody>
                  <a:tcPr marL="34289" marR="34289" marT="20576" marB="2057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4D4F53"/>
                      </a:solidFill>
                      <a:prstDash val="solid"/>
                      <a:round/>
                      <a:headEnd type="none" w="med" len="med"/>
                      <a:tailEnd type="none" w="med" len="med"/>
                    </a:lnB>
                    <a:lnTlToBr w="12700" cmpd="sng">
                      <a:noFill/>
                      <a:prstDash val="solid"/>
                    </a:lnTlToBr>
                    <a:lnBlToTr w="12700" cmpd="sng">
                      <a:noFill/>
                      <a:prstDash val="solid"/>
                    </a:lnBlToTr>
                    <a:solidFill>
                      <a:srgbClr val="A84069">
                        <a:lumMod val="20000"/>
                        <a:lumOff val="80000"/>
                      </a:srgbClr>
                    </a:solidFill>
                  </a:tcPr>
                </a:tc>
                <a:extLst>
                  <a:ext uri="{0D108BD9-81ED-4DB2-BD59-A6C34878D82A}">
                    <a16:rowId xmlns:a16="http://schemas.microsoft.com/office/drawing/2014/main" val="10012"/>
                  </a:ext>
                </a:extLst>
              </a:tr>
            </a:tbl>
          </a:graphicData>
        </a:graphic>
      </p:graphicFrame>
      <p:sp>
        <p:nvSpPr>
          <p:cNvPr id="8" name="Oval 7"/>
          <p:cNvSpPr/>
          <p:nvPr/>
        </p:nvSpPr>
        <p:spPr>
          <a:xfrm>
            <a:off x="4660067" y="1126090"/>
            <a:ext cx="3782183" cy="1113110"/>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effectLst/>
            </a:endParaRPr>
          </a:p>
        </p:txBody>
      </p:sp>
      <p:sp>
        <p:nvSpPr>
          <p:cNvPr id="9" name="Oval 8"/>
          <p:cNvSpPr/>
          <p:nvPr/>
        </p:nvSpPr>
        <p:spPr>
          <a:xfrm>
            <a:off x="4729068" y="3140669"/>
            <a:ext cx="1994255" cy="1861480"/>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effectLst/>
            </a:endParaRPr>
          </a:p>
        </p:txBody>
      </p:sp>
    </p:spTree>
    <p:extLst>
      <p:ext uri="{BB962C8B-B14F-4D97-AF65-F5344CB8AC3E}">
        <p14:creationId xmlns:p14="http://schemas.microsoft.com/office/powerpoint/2010/main" val="236710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CB865E-93CC-4E80-A09F-7611691DF5F6}"/>
              </a:ext>
            </a:extLst>
          </p:cNvPr>
          <p:cNvSpPr>
            <a:spLocks noGrp="1"/>
          </p:cNvSpPr>
          <p:nvPr>
            <p:ph sz="quarter" idx="12"/>
          </p:nvPr>
        </p:nvSpPr>
        <p:spPr/>
        <p:txBody>
          <a:bodyPr/>
          <a:lstStyle/>
          <a:p>
            <a:r>
              <a:rPr lang="es-US" sz="2000"/>
              <a:t>A quiénes cubrirá con su seguro médico</a:t>
            </a:r>
          </a:p>
          <a:p>
            <a:r>
              <a:rPr lang="es-US" sz="2000"/>
              <a:t>Qué tipo de servicios suelen necesitar</a:t>
            </a:r>
          </a:p>
          <a:p>
            <a:r>
              <a:rPr lang="es-US" sz="2000"/>
              <a:t>Su presupuesto familiar y preferencia de pago para el seguro</a:t>
            </a:r>
          </a:p>
          <a:p>
            <a:pPr lvl="1"/>
            <a:r>
              <a:rPr lang="es-US" sz="1800"/>
              <a:t>Más con cada cheque de pago (aporte a la prima)</a:t>
            </a:r>
          </a:p>
          <a:p>
            <a:pPr lvl="1"/>
            <a:r>
              <a:rPr lang="es-US" sz="1800"/>
              <a:t>Más al momento de recibir el servicio (deducibles, copagos)</a:t>
            </a:r>
          </a:p>
        </p:txBody>
      </p:sp>
      <p:sp>
        <p:nvSpPr>
          <p:cNvPr id="3" name="Title 2">
            <a:extLst>
              <a:ext uri="{FF2B5EF4-FFF2-40B4-BE49-F238E27FC236}">
                <a16:creationId xmlns:a16="http://schemas.microsoft.com/office/drawing/2014/main" id="{F8D9830D-F254-47B8-8E24-228AC3FAF955}"/>
              </a:ext>
            </a:extLst>
          </p:cNvPr>
          <p:cNvSpPr>
            <a:spLocks noGrp="1"/>
          </p:cNvSpPr>
          <p:nvPr>
            <p:ph type="title"/>
          </p:nvPr>
        </p:nvSpPr>
        <p:spPr/>
        <p:txBody>
          <a:bodyPr/>
          <a:lstStyle/>
          <a:p>
            <a:r>
              <a:rPr lang="es-US" sz="2400"/>
              <a:t>Factores para tomar en cuenta a la hora de escoger un plan</a:t>
            </a:r>
          </a:p>
        </p:txBody>
      </p:sp>
      <p:sp>
        <p:nvSpPr>
          <p:cNvPr id="4" name="Footer Placeholder 3">
            <a:extLst>
              <a:ext uri="{FF2B5EF4-FFF2-40B4-BE49-F238E27FC236}">
                <a16:creationId xmlns:a16="http://schemas.microsoft.com/office/drawing/2014/main" id="{5E1BB3DB-C146-4DB2-925B-6DBA0CC8C4FC}"/>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A2F9DFA4-AC06-4B32-AEC2-6C06CB00A684}"/>
              </a:ext>
            </a:extLst>
          </p:cNvPr>
          <p:cNvSpPr>
            <a:spLocks noGrp="1"/>
          </p:cNvSpPr>
          <p:nvPr>
            <p:ph type="sldNum" sz="quarter" idx="4"/>
          </p:nvPr>
        </p:nvSpPr>
        <p:spPr/>
        <p:txBody>
          <a:bodyPr/>
          <a:lstStyle/>
          <a:p>
            <a:fld id="{489F9553-C816-6842-8939-EE75ECF7EB2B}" type="slidenum">
              <a:rPr lang="en-US" sz="600" smtClean="0"/>
              <a:pPr/>
              <a:t>13</a:t>
            </a:fld>
            <a:endParaRPr lang="en-US" sz="600" dirty="0"/>
          </a:p>
        </p:txBody>
      </p:sp>
    </p:spTree>
    <p:extLst>
      <p:ext uri="{BB962C8B-B14F-4D97-AF65-F5344CB8AC3E}">
        <p14:creationId xmlns:p14="http://schemas.microsoft.com/office/powerpoint/2010/main" val="196717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BA2C69-84A1-41AE-BE1B-149805303F57}"/>
              </a:ext>
            </a:extLst>
          </p:cNvPr>
          <p:cNvSpPr>
            <a:spLocks noGrp="1"/>
          </p:cNvSpPr>
          <p:nvPr>
            <p:ph sz="quarter" idx="12"/>
          </p:nvPr>
        </p:nvSpPr>
        <p:spPr/>
        <p:txBody>
          <a:bodyPr/>
          <a:lstStyle/>
          <a:p>
            <a:r>
              <a:rPr lang="es-US" sz="2000"/>
              <a:t>Información para nuevos empleados</a:t>
            </a:r>
          </a:p>
          <a:p>
            <a:r>
              <a:rPr lang="es-US" sz="2000"/>
              <a:t>Portal para colegas HR4U: </a:t>
            </a:r>
            <a:r>
              <a:rPr lang="es-US" sz="2000">
                <a:hlinkClick r:id="rId3"/>
              </a:rPr>
              <a:t>https://hr4u.trinity-health.org</a:t>
            </a:r>
          </a:p>
          <a:p>
            <a:pPr marL="0" indent="0">
              <a:buNone/>
            </a:pPr>
            <a:endParaRPr lang="en-US" sz="2000" dirty="0"/>
          </a:p>
        </p:txBody>
      </p:sp>
      <p:sp>
        <p:nvSpPr>
          <p:cNvPr id="3" name="Title 2">
            <a:extLst>
              <a:ext uri="{FF2B5EF4-FFF2-40B4-BE49-F238E27FC236}">
                <a16:creationId xmlns:a16="http://schemas.microsoft.com/office/drawing/2014/main" id="{230EA1D5-2949-4441-ACD5-6DA202DF0E7E}"/>
              </a:ext>
            </a:extLst>
          </p:cNvPr>
          <p:cNvSpPr>
            <a:spLocks noGrp="1"/>
          </p:cNvSpPr>
          <p:nvPr>
            <p:ph type="title"/>
          </p:nvPr>
        </p:nvSpPr>
        <p:spPr/>
        <p:txBody>
          <a:bodyPr/>
          <a:lstStyle/>
          <a:p>
            <a:r>
              <a:rPr lang="es-US" sz="2400"/>
              <a:t>Recursos donde obtener información más detallada</a:t>
            </a:r>
          </a:p>
        </p:txBody>
      </p:sp>
      <p:sp>
        <p:nvSpPr>
          <p:cNvPr id="4" name="Footer Placeholder 3">
            <a:extLst>
              <a:ext uri="{FF2B5EF4-FFF2-40B4-BE49-F238E27FC236}">
                <a16:creationId xmlns:a16="http://schemas.microsoft.com/office/drawing/2014/main" id="{60A7C15D-171E-4157-A138-E924AF14E600}"/>
              </a:ext>
            </a:extLst>
          </p:cNvPr>
          <p:cNvSpPr>
            <a:spLocks noGrp="1"/>
          </p:cNvSpPr>
          <p:nvPr>
            <p:ph type="ftr" sz="quarter" idx="3"/>
          </p:nvPr>
        </p:nvSpPr>
        <p:spPr/>
        <p:txBody>
          <a:bodyPr/>
          <a:lstStyle/>
          <a:p>
            <a:r>
              <a:rPr lang="es-US"/>
              <a:t>©2020 Trinity Health</a:t>
            </a:r>
          </a:p>
        </p:txBody>
      </p:sp>
      <p:sp>
        <p:nvSpPr>
          <p:cNvPr id="5" name="Slide Number Placeholder 4">
            <a:extLst>
              <a:ext uri="{FF2B5EF4-FFF2-40B4-BE49-F238E27FC236}">
                <a16:creationId xmlns:a16="http://schemas.microsoft.com/office/drawing/2014/main" id="{217E5BE0-2815-4262-AB42-00ACC8261E77}"/>
              </a:ext>
            </a:extLst>
          </p:cNvPr>
          <p:cNvSpPr>
            <a:spLocks noGrp="1"/>
          </p:cNvSpPr>
          <p:nvPr>
            <p:ph type="sldNum" sz="quarter" idx="4"/>
          </p:nvPr>
        </p:nvSpPr>
        <p:spPr/>
        <p:txBody>
          <a:bodyPr/>
          <a:lstStyle/>
          <a:p>
            <a:fld id="{489F9553-C816-6842-8939-EE75ECF7EB2B}" type="slidenum">
              <a:rPr lang="en-US" sz="600" smtClean="0"/>
              <a:pPr/>
              <a:t>14</a:t>
            </a:fld>
            <a:endParaRPr lang="en-US" sz="600"/>
          </a:p>
        </p:txBody>
      </p:sp>
    </p:spTree>
    <p:extLst>
      <p:ext uri="{BB962C8B-B14F-4D97-AF65-F5344CB8AC3E}">
        <p14:creationId xmlns:p14="http://schemas.microsoft.com/office/powerpoint/2010/main" val="343957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92500" lnSpcReduction="10000"/>
          </a:bodyPr>
          <a:lstStyle/>
          <a:p>
            <a:pPr marL="0" indent="0">
              <a:buNone/>
            </a:pPr>
            <a:r>
              <a:rPr lang="es-US" sz="1400">
                <a:solidFill>
                  <a:schemeClr val="tx2"/>
                </a:solidFill>
              </a:rPr>
              <a:t>Viva toda su vida</a:t>
            </a:r>
          </a:p>
          <a:p>
            <a:r>
              <a:rPr lang="es-US" sz="1400"/>
              <a:t>Beneficios médicos y de farmacia</a:t>
            </a:r>
          </a:p>
          <a:p>
            <a:r>
              <a:rPr lang="es-US" sz="1400"/>
              <a:t>Cuenta de ahorro para gastos médicos</a:t>
            </a:r>
          </a:p>
          <a:p>
            <a:r>
              <a:rPr lang="es-US" sz="1400"/>
              <a:t>Plan de asistencia esencial con cuenta de reembolso por gastos médicos</a:t>
            </a:r>
          </a:p>
          <a:p>
            <a:r>
              <a:rPr lang="es-US" sz="1400"/>
              <a:t>Cuentas de gastos flexibles</a:t>
            </a:r>
          </a:p>
          <a:p>
            <a:r>
              <a:rPr lang="es-US" sz="1400"/>
              <a:t>Beneficios dentales y de visión</a:t>
            </a:r>
          </a:p>
          <a:p>
            <a:r>
              <a:rPr lang="es-US" sz="1400"/>
              <a:t>Seguro de vida/por muerte accidental y desmembramiento (AD&amp;D)</a:t>
            </a:r>
          </a:p>
          <a:p>
            <a:r>
              <a:rPr lang="es-US" sz="1400"/>
              <a:t>Licencia laboral</a:t>
            </a:r>
          </a:p>
          <a:p>
            <a:r>
              <a:rPr lang="es-US" sz="1400"/>
              <a:t>Beneficios voluntarios</a:t>
            </a:r>
          </a:p>
          <a:p>
            <a:r>
              <a:rPr lang="es-US" sz="1400"/>
              <a:t>Programa de retiro</a:t>
            </a:r>
          </a:p>
          <a:p>
            <a:r>
              <a:rPr lang="es-US" sz="1400"/>
              <a:t>Programa de bienestar/asistencia al empleado</a:t>
            </a:r>
          </a:p>
          <a:p>
            <a:r>
              <a:rPr lang="es-US" sz="1400"/>
              <a:t>Otros beneficios</a:t>
            </a:r>
          </a:p>
          <a:p>
            <a:r>
              <a:rPr lang="es-US" sz="1400"/>
              <a:t>Elegibilidad e inscripción</a:t>
            </a:r>
          </a:p>
          <a:p>
            <a:pPr marL="0" indent="0">
              <a:buNone/>
            </a:pPr>
            <a:endParaRPr lang="en-US" sz="1400"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s-US" sz="2400"/>
              <a:t>Mire todos los episodios de la serie de videos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z="600" smtClean="0"/>
              <a:pPr/>
              <a:t>15</a:t>
            </a:fld>
            <a:endParaRPr lang="en-US" sz="600"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504346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32500" lnSpcReduction="20000"/>
          </a:bodyPr>
          <a:lstStyle/>
          <a:p>
            <a:pPr marL="0" indent="0">
              <a:lnSpc>
                <a:spcPct val="120000"/>
              </a:lnSpc>
              <a:buNone/>
            </a:pPr>
            <a:r>
              <a:rPr lang="es-US" dirty="0"/>
              <a:t>La información que se proporciona en este resumen está diseñada para ayudarlo a comprender sus opciones de planes y programas de beneficios de bienestar de Trinity </a:t>
            </a:r>
            <a:r>
              <a:rPr lang="es-US" dirty="0" err="1"/>
              <a:t>Health</a:t>
            </a:r>
            <a:r>
              <a:rPr lang="es-US" dirty="0"/>
              <a:t>. Es solo una descripción general y no está prevista como descripción exhaustiva de los planes y programas de beneficios disponibles para usted. No constituye un contrato y no pretende interpretar, extender ni modificar de ninguna manera las disposiciones de ningún plan o programa. Las descripciones resumidas del plan y los documentos oficiales de los planes y programas los describen con más detalles, y debe consultar estos documentos para obtener respuestas a sus preguntas específicas con respecto a los planes y programas, incluidos los servicios que cubre un plan. Si hubiera una discrepancia entre materiales impresos, prevalecerán los documentos oficiales de los planes y programas. Trinity </a:t>
            </a:r>
            <a:r>
              <a:rPr lang="es-US" dirty="0" err="1"/>
              <a:t>Health</a:t>
            </a:r>
            <a:r>
              <a:rPr lang="es-US" dirty="0"/>
              <a:t> conserva el derecho de modificar sus planes y programas de beneficios o darlos por finalizados en cualquier momento, lo que incluye la realización de cambios para cumplir con sus opciones en virtud de la Ley de Atención Médica Asequible y otras leyes aplicables, y ejercer dichas opciones.</a:t>
            </a:r>
          </a:p>
          <a:p>
            <a:pPr marL="0" indent="0">
              <a:lnSpc>
                <a:spcPct val="120000"/>
              </a:lnSpc>
              <a:buNone/>
            </a:pPr>
            <a:r>
              <a:rPr lang="es-US" dirty="0"/>
              <a:t>Para ver descripciones resumidas de planes y certificados de cobertura, visite el </a:t>
            </a:r>
            <a:r>
              <a:rPr lang="es-US" dirty="0">
                <a:highlight>
                  <a:srgbClr val="FFFF00"/>
                </a:highlight>
              </a:rPr>
              <a:t>portal para colegas HR4U en </a:t>
            </a:r>
            <a:r>
              <a:rPr lang="es-US" dirty="0">
                <a:highlight>
                  <a:srgbClr val="FFFF00"/>
                </a:highlight>
                <a:hlinkClick r:id="rId3"/>
              </a:rPr>
              <a:t>https://hr4u.trinity-health.org</a:t>
            </a:r>
            <a:r>
              <a:rPr lang="es-US" dirty="0"/>
              <a:t>. Para cualquier plan o programa en el que participe, también tiene derecho a solicitar una copia impresa de la descripción resumida completa del plan o del certificado de cobertura y otros documentos oficiales del plan o del programa, ya sea al empleador del colega o a Trinity </a:t>
            </a:r>
            <a:r>
              <a:rPr lang="es-US" dirty="0" err="1"/>
              <a:t>Health</a:t>
            </a:r>
            <a:r>
              <a:rPr lang="es-US" dirty="0"/>
              <a:t> Total </a:t>
            </a:r>
            <a:r>
              <a:rPr lang="es-US" dirty="0" err="1"/>
              <a:t>Rewards</a:t>
            </a:r>
            <a:r>
              <a:rPr lang="es-US" dirty="0"/>
              <a:t> </a:t>
            </a:r>
            <a:r>
              <a:rPr lang="es-US" dirty="0" err="1"/>
              <a:t>Benefits</a:t>
            </a:r>
            <a:r>
              <a:rPr lang="es-US" dirty="0"/>
              <a:t> &amp; </a:t>
            </a:r>
            <a:r>
              <a:rPr lang="es-US" dirty="0" err="1"/>
              <a:t>Well-Being</a:t>
            </a:r>
            <a:r>
              <a:rPr lang="es-US" dirty="0"/>
              <a:t> (Beneficios y bienestar de recompensas totales de Trinity </a:t>
            </a:r>
            <a:r>
              <a:rPr lang="es-US" dirty="0" err="1"/>
              <a:t>Health</a:t>
            </a:r>
            <a:r>
              <a:rPr lang="es-US" dirty="0"/>
              <a:t>), 20555 </a:t>
            </a:r>
            <a:r>
              <a:rPr lang="es-US" dirty="0" err="1"/>
              <a:t>Victor</a:t>
            </a:r>
            <a:r>
              <a:rPr lang="es-US" dirty="0"/>
              <a:t> Parkway, Livonia, MI 48152. No se le cobrará nada por las copias impresas.</a:t>
            </a:r>
          </a:p>
          <a:p>
            <a:pPr marL="0" indent="0">
              <a:lnSpc>
                <a:spcPct val="120000"/>
              </a:lnSpc>
              <a:buNone/>
            </a:pPr>
            <a:r>
              <a:rPr lang="es-US" dirty="0"/>
              <a:t>Todos los planes de salud grupales de Trinity </a:t>
            </a:r>
            <a:r>
              <a:rPr lang="es-US" dirty="0" err="1"/>
              <a:t>Health</a:t>
            </a:r>
            <a:r>
              <a:rPr lang="es-US" dirty="0"/>
              <a:t> proporcionan coordinación de la atención, administración de la atención, revisión de la utilización y servicios de derivación para ayudar a administrar la atención médica que se proporciona a miembros cubiertos. Al inscribirse en un plan de salud grupal de Trinity </a:t>
            </a:r>
            <a:r>
              <a:rPr lang="es-US" dirty="0" err="1"/>
              <a:t>Health</a:t>
            </a:r>
            <a:r>
              <a:rPr lang="es-US" dirty="0"/>
              <a:t>, comprende que el plan proporcionará servicios para administrar la atención de cada miembro cubierto. Estos servicios se pueden proporcionar a través de terceros administradores independientes, una red clínicamente integrada de hospitales, médicos y otros proveedores y profesionales de atención médica, y otros proveedores de atención médica. Su participación en un plan de salud grupal de Trinity </a:t>
            </a:r>
            <a:r>
              <a:rPr lang="es-US" dirty="0" err="1"/>
              <a:t>Health</a:t>
            </a:r>
            <a:r>
              <a:rPr lang="es-US" dirty="0"/>
              <a:t> significa que las personas que se contraten para proporcionar estos servicios tendrán acceso a su información de salud personal, lo que incluye información de salud que usted divulgue a través de programas y actividades de bienestar. Los centros y proveedores de atención médica de Trinity </a:t>
            </a:r>
            <a:r>
              <a:rPr lang="es-US" dirty="0" err="1"/>
              <a:t>Health</a:t>
            </a:r>
            <a:r>
              <a:rPr lang="es-US" dirty="0"/>
              <a:t> y los profesionales afiliados a los centros de Trinity </a:t>
            </a:r>
            <a:r>
              <a:rPr lang="es-US" dirty="0" err="1"/>
              <a:t>Health</a:t>
            </a:r>
            <a:r>
              <a:rPr lang="es-US" dirty="0"/>
              <a:t> participan en determinadas redes clínicamente integradas. Puede que una red clínicamente integrada se comunique con usted con respecto a su atención médica, lo que incluye personas de un centro o proveedor de Trinity </a:t>
            </a:r>
            <a:r>
              <a:rPr lang="es-US" dirty="0" err="1"/>
              <a:t>Health</a:t>
            </a:r>
            <a:r>
              <a:rPr lang="es-US" dirty="0"/>
              <a:t> que estén brindando servicios para la red clínicamente integrada o directamente para el plan de salud grupal. Las personas que trabajan en un centro o proveedor de Trinity </a:t>
            </a:r>
            <a:r>
              <a:rPr lang="es-US" dirty="0" err="1"/>
              <a:t>Health</a:t>
            </a:r>
            <a:r>
              <a:rPr lang="es-US" dirty="0"/>
              <a:t> (incluido su empleador) que participen en una red clínicamente integrada o en el plan de salud grupal pueden tener acceso a información sobre su tratamiento médico en cualquier centro y con cualquier proveedor o profesional de atención médica, y usarla no solo para brindarle tratamiento sino también para administrar y coordinar su atención médica. Todo acceso a información de salud protegida, o su uso o divulgación cumplirán con las reglamentaciones sobre privacidad y seguridad establecidas por la Ley de Transferencia y Responsabilidad de Seguros Médicos y las leyes estatales aplicables en materia de privacidad y seguridad.</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s-US"/>
              <a:t>Información importante</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z="600" smtClean="0"/>
              <a:pPr/>
              <a:t>16</a:t>
            </a:fld>
            <a:endParaRPr lang="en-US" dirty="0"/>
          </a:p>
        </p:txBody>
      </p:sp>
    </p:spTree>
    <p:extLst>
      <p:ext uri="{BB962C8B-B14F-4D97-AF65-F5344CB8AC3E}">
        <p14:creationId xmlns:p14="http://schemas.microsoft.com/office/powerpoint/2010/main" val="2313412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s-US" dirty="0"/>
              <a:t>©2020 Trinity </a:t>
            </a:r>
            <a:r>
              <a:rPr lang="es-US" dirty="0" err="1"/>
              <a:t>Health</a:t>
            </a:r>
            <a:endParaRPr lang="es-US" dirty="0"/>
          </a:p>
        </p:txBody>
      </p:sp>
      <p:sp>
        <p:nvSpPr>
          <p:cNvPr id="4" name="Slide Number Placeholder 3"/>
          <p:cNvSpPr>
            <a:spLocks noGrp="1"/>
          </p:cNvSpPr>
          <p:nvPr>
            <p:ph type="sldNum" sz="quarter" idx="4"/>
          </p:nvPr>
        </p:nvSpPr>
        <p:spPr/>
        <p:txBody>
          <a:bodyPr/>
          <a:lstStyle/>
          <a:p>
            <a:fld id="{489F9553-C816-6842-8939-EE75ECF7EB2B}" type="slidenum">
              <a:rPr lang="en-US" sz="600" smtClean="0"/>
              <a:pPr/>
              <a:t>2</a:t>
            </a:fld>
            <a:endParaRPr lang="en-US" sz="600"/>
          </a:p>
        </p:txBody>
      </p:sp>
      <p:sp>
        <p:nvSpPr>
          <p:cNvPr id="6" name="Title 5"/>
          <p:cNvSpPr>
            <a:spLocks noGrp="1"/>
          </p:cNvSpPr>
          <p:nvPr>
            <p:ph type="title"/>
          </p:nvPr>
        </p:nvSpPr>
        <p:spPr>
          <a:xfrm>
            <a:off x="731677" y="852333"/>
            <a:ext cx="8030723" cy="2229267"/>
          </a:xfrm>
        </p:spPr>
        <p:txBody>
          <a:bodyPr/>
          <a:lstStyle/>
          <a:p>
            <a:r>
              <a:rPr lang="es-US" sz="3200" dirty="0"/>
              <a:t>Planes médicos de </a:t>
            </a:r>
            <a:br>
              <a:rPr lang="es-US" sz="3200" dirty="0"/>
            </a:br>
            <a:r>
              <a:rPr lang="es-US" sz="3200" dirty="0"/>
              <a:t>Trinity </a:t>
            </a:r>
            <a:r>
              <a:rPr lang="es-US" sz="3200" dirty="0" err="1"/>
              <a:t>Health</a:t>
            </a:r>
            <a:r>
              <a:rPr lang="es-US" sz="3200" dirty="0"/>
              <a:t>: Parte 2 </a:t>
            </a:r>
            <a:br>
              <a:rPr lang="es-US" sz="3200" dirty="0"/>
            </a:br>
            <a:r>
              <a:rPr lang="es-US" sz="2400" dirty="0"/>
              <a:t>- Plan tradicional</a:t>
            </a:r>
            <a:br>
              <a:rPr lang="es-US" sz="2400" dirty="0"/>
            </a:br>
            <a:r>
              <a:rPr lang="es-US" sz="2400" dirty="0"/>
              <a:t>- Plan de ahorro para gastos médicos</a:t>
            </a:r>
            <a:br>
              <a:rPr lang="es-US" sz="2400" dirty="0"/>
            </a:br>
            <a:r>
              <a:rPr lang="es-US" sz="2400" dirty="0"/>
              <a:t>- Plan esencial</a:t>
            </a:r>
            <a:br>
              <a:rPr lang="es-US" sz="3200" dirty="0"/>
            </a:br>
            <a:endParaRPr lang="es-US" sz="3200" dirty="0"/>
          </a:p>
        </p:txBody>
      </p:sp>
    </p:spTree>
    <p:extLst>
      <p:ext uri="{BB962C8B-B14F-4D97-AF65-F5344CB8AC3E}">
        <p14:creationId xmlns:p14="http://schemas.microsoft.com/office/powerpoint/2010/main" val="1630226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76368B-693B-4CD4-AE81-DDA7665C48AD}"/>
              </a:ext>
            </a:extLst>
          </p:cNvPr>
          <p:cNvSpPr>
            <a:spLocks noGrp="1"/>
          </p:cNvSpPr>
          <p:nvPr>
            <p:ph sz="quarter" idx="12"/>
          </p:nvPr>
        </p:nvSpPr>
        <p:spPr/>
        <p:txBody>
          <a:bodyPr/>
          <a:lstStyle/>
          <a:p>
            <a:r>
              <a:rPr lang="es-US" sz="2000"/>
              <a:t>Asegúrese de ver primero la parte 1: Introducción a los planes médicos y de farmacia. En esta se cubre lo siguiente:</a:t>
            </a:r>
          </a:p>
          <a:p>
            <a:pPr lvl="1"/>
            <a:r>
              <a:rPr lang="es-US" sz="1800"/>
              <a:t>Los tres niveles de redes médicas y cómo escoger proveedores dentro de la red para ahorrar dinero</a:t>
            </a:r>
          </a:p>
          <a:p>
            <a:pPr lvl="1"/>
            <a:r>
              <a:rPr lang="es-US" sz="1800"/>
              <a:t>El papel de la red clínicamente integrada</a:t>
            </a:r>
          </a:p>
          <a:p>
            <a:pPr lvl="1"/>
            <a:r>
              <a:rPr lang="es-US" sz="1800"/>
              <a:t>Términos clave que debe saber para ayudarlo a comparar planes</a:t>
            </a:r>
          </a:p>
          <a:p>
            <a:pPr lvl="1"/>
            <a:endParaRPr lang="en-US" sz="2000" dirty="0"/>
          </a:p>
          <a:p>
            <a:endParaRPr lang="en-US" sz="2000" dirty="0"/>
          </a:p>
        </p:txBody>
      </p:sp>
      <p:sp>
        <p:nvSpPr>
          <p:cNvPr id="3" name="Title 2">
            <a:extLst>
              <a:ext uri="{FF2B5EF4-FFF2-40B4-BE49-F238E27FC236}">
                <a16:creationId xmlns:a16="http://schemas.microsoft.com/office/drawing/2014/main" id="{1177414C-8265-4888-808F-F496C1E9CA41}"/>
              </a:ext>
            </a:extLst>
          </p:cNvPr>
          <p:cNvSpPr>
            <a:spLocks noGrp="1"/>
          </p:cNvSpPr>
          <p:nvPr>
            <p:ph type="title"/>
          </p:nvPr>
        </p:nvSpPr>
        <p:spPr/>
        <p:txBody>
          <a:bodyPr/>
          <a:lstStyle/>
          <a:p>
            <a:r>
              <a:rPr lang="es-US" sz="2400"/>
              <a:t>Atención, no avance: la parte 2 tiene como base los conceptos de la parte 1</a:t>
            </a:r>
          </a:p>
        </p:txBody>
      </p:sp>
      <p:sp>
        <p:nvSpPr>
          <p:cNvPr id="4" name="Footer Placeholder 3">
            <a:extLst>
              <a:ext uri="{FF2B5EF4-FFF2-40B4-BE49-F238E27FC236}">
                <a16:creationId xmlns:a16="http://schemas.microsoft.com/office/drawing/2014/main" id="{4A387B8D-B3D0-423A-8FBB-92EE7166E97F}"/>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ED011A1A-CDE9-4FAB-8652-19DA30E1FBA1}"/>
              </a:ext>
            </a:extLst>
          </p:cNvPr>
          <p:cNvSpPr>
            <a:spLocks noGrp="1"/>
          </p:cNvSpPr>
          <p:nvPr>
            <p:ph type="sldNum" sz="quarter" idx="4"/>
          </p:nvPr>
        </p:nvSpPr>
        <p:spPr/>
        <p:txBody>
          <a:bodyPr/>
          <a:lstStyle/>
          <a:p>
            <a:fld id="{489F9553-C816-6842-8939-EE75ECF7EB2B}" type="slidenum">
              <a:rPr lang="en-US" sz="600" smtClean="0"/>
              <a:pPr/>
              <a:t>3</a:t>
            </a:fld>
            <a:endParaRPr lang="en-US" sz="600" dirty="0"/>
          </a:p>
        </p:txBody>
      </p:sp>
    </p:spTree>
    <p:extLst>
      <p:ext uri="{BB962C8B-B14F-4D97-AF65-F5344CB8AC3E}">
        <p14:creationId xmlns:p14="http://schemas.microsoft.com/office/powerpoint/2010/main" val="2912823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defTabSz="342900"/>
            <a:fld id="{489F9553-C816-6842-8939-EE75ECF7EB2B}" type="slidenum">
              <a:rPr lang="en-US" sz="600">
                <a:solidFill>
                  <a:srgbClr val="4D4F53">
                    <a:lumMod val="60000"/>
                    <a:lumOff val="40000"/>
                  </a:srgbClr>
                </a:solidFill>
                <a:latin typeface="Calibri"/>
              </a:rPr>
              <a:pPr defTabSz="342900"/>
              <a:t>4</a:t>
            </a:fld>
            <a:endParaRPr lang="en-US" sz="600">
              <a:solidFill>
                <a:srgbClr val="4D4F53">
                  <a:lumMod val="60000"/>
                  <a:lumOff val="40000"/>
                </a:srgbClr>
              </a:solidFill>
              <a:latin typeface="Calibri"/>
            </a:endParaRPr>
          </a:p>
        </p:txBody>
      </p:sp>
      <p:sp>
        <p:nvSpPr>
          <p:cNvPr id="4" name="Footer Placeholder 3"/>
          <p:cNvSpPr>
            <a:spLocks noGrp="1"/>
          </p:cNvSpPr>
          <p:nvPr>
            <p:ph type="ftr" sz="quarter" idx="3"/>
          </p:nvPr>
        </p:nvSpPr>
        <p:spPr/>
        <p:txBody>
          <a:bodyPr/>
          <a:lstStyle/>
          <a:p>
            <a:pPr defTabSz="342900"/>
            <a:r>
              <a:rPr lang="es-US" dirty="0">
                <a:solidFill>
                  <a:srgbClr val="4D4F53">
                    <a:lumMod val="60000"/>
                    <a:lumOff val="40000"/>
                  </a:srgbClr>
                </a:solidFill>
                <a:latin typeface="Calibri"/>
              </a:rPr>
              <a:t>©2020 Trinity </a:t>
            </a:r>
            <a:r>
              <a:rPr lang="es-US" dirty="0" err="1">
                <a:solidFill>
                  <a:srgbClr val="4D4F53">
                    <a:lumMod val="60000"/>
                    <a:lumOff val="40000"/>
                  </a:srgbClr>
                </a:solidFill>
                <a:latin typeface="Calibri"/>
              </a:rPr>
              <a:t>Health</a:t>
            </a:r>
            <a:endParaRPr lang="es-US" dirty="0">
              <a:solidFill>
                <a:srgbClr val="4D4F53">
                  <a:lumMod val="60000"/>
                  <a:lumOff val="40000"/>
                </a:srgbClr>
              </a:solidFill>
              <a:latin typeface="Calibri"/>
            </a:endParaRPr>
          </a:p>
        </p:txBody>
      </p:sp>
      <p:sp>
        <p:nvSpPr>
          <p:cNvPr id="22" name="Title 4"/>
          <p:cNvSpPr>
            <a:spLocks noGrp="1"/>
          </p:cNvSpPr>
          <p:nvPr>
            <p:ph type="title"/>
          </p:nvPr>
        </p:nvSpPr>
        <p:spPr>
          <a:xfrm>
            <a:off x="756773" y="269440"/>
            <a:ext cx="7953245" cy="500634"/>
          </a:xfrm>
        </p:spPr>
        <p:txBody>
          <a:bodyPr/>
          <a:lstStyle/>
          <a:p>
            <a:r>
              <a:rPr lang="es-US" dirty="0">
                <a:latin typeface="Arial" panose="020B0604020202020204" pitchFamily="34" charset="0"/>
                <a:cs typeface="Arial" panose="020B0604020202020204" pitchFamily="34" charset="0"/>
              </a:rPr>
              <a:t>Beneficios de Trinity </a:t>
            </a:r>
            <a:r>
              <a:rPr lang="es-US" dirty="0" err="1">
                <a:latin typeface="Arial" panose="020B0604020202020204" pitchFamily="34" charset="0"/>
                <a:cs typeface="Arial" panose="020B0604020202020204" pitchFamily="34" charset="0"/>
              </a:rPr>
              <a:t>Health</a:t>
            </a:r>
            <a:r>
              <a:rPr lang="es-US" dirty="0">
                <a:latin typeface="Arial" panose="020B0604020202020204" pitchFamily="34" charset="0"/>
                <a:cs typeface="Arial" panose="020B0604020202020204" pitchFamily="34" charset="0"/>
              </a:rPr>
              <a:t>: Planes médicos</a:t>
            </a:r>
          </a:p>
        </p:txBody>
      </p:sp>
      <p:sp>
        <p:nvSpPr>
          <p:cNvPr id="5" name="Rectangle 4">
            <a:extLst>
              <a:ext uri="{FF2B5EF4-FFF2-40B4-BE49-F238E27FC236}">
                <a16:creationId xmlns:a16="http://schemas.microsoft.com/office/drawing/2014/main" id="{969ED807-4AD1-4E34-9995-3EC406F10DAF}"/>
              </a:ext>
            </a:extLst>
          </p:cNvPr>
          <p:cNvSpPr/>
          <p:nvPr/>
        </p:nvSpPr>
        <p:spPr>
          <a:xfrm>
            <a:off x="741332" y="720311"/>
            <a:ext cx="7968685" cy="584775"/>
          </a:xfrm>
          <a:prstGeom prst="rect">
            <a:avLst/>
          </a:prstGeom>
        </p:spPr>
        <p:txBody>
          <a:bodyPr wrap="square">
            <a:spAutoFit/>
          </a:bodyPr>
          <a:lstStyle/>
          <a:p>
            <a:pPr defTabSz="342900"/>
            <a:r>
              <a:rPr lang="es-US" sz="1600" dirty="0">
                <a:solidFill>
                  <a:srgbClr val="312C2B"/>
                </a:solidFill>
                <a:latin typeface="Arial" panose="020B0604020202020204" pitchFamily="34" charset="0"/>
                <a:cs typeface="Arial" panose="020B0604020202020204" pitchFamily="34" charset="0"/>
              </a:rPr>
              <a:t>Tres planes médicos* dan a los colegas opciones para satisfacer sus </a:t>
            </a:r>
            <a:br>
              <a:rPr lang="es-US" sz="1600" dirty="0">
                <a:solidFill>
                  <a:srgbClr val="312C2B"/>
                </a:solidFill>
                <a:latin typeface="Arial" panose="020B0604020202020204" pitchFamily="34" charset="0"/>
                <a:cs typeface="Arial" panose="020B0604020202020204" pitchFamily="34" charset="0"/>
              </a:rPr>
            </a:br>
            <a:r>
              <a:rPr lang="es-US" sz="1600" dirty="0">
                <a:solidFill>
                  <a:srgbClr val="312C2B"/>
                </a:solidFill>
                <a:latin typeface="Arial" panose="020B0604020202020204" pitchFamily="34" charset="0"/>
                <a:cs typeface="Arial" panose="020B0604020202020204" pitchFamily="34" charset="0"/>
              </a:rPr>
              <a:t>diversas necesidades.</a:t>
            </a:r>
          </a:p>
        </p:txBody>
      </p:sp>
      <p:sp>
        <p:nvSpPr>
          <p:cNvPr id="2" name="TextBox 1">
            <a:extLst>
              <a:ext uri="{FF2B5EF4-FFF2-40B4-BE49-F238E27FC236}">
                <a16:creationId xmlns:a16="http://schemas.microsoft.com/office/drawing/2014/main" id="{D0F3BB14-D1C7-41FD-888F-46607B55B894}"/>
              </a:ext>
            </a:extLst>
          </p:cNvPr>
          <p:cNvSpPr txBox="1"/>
          <p:nvPr/>
        </p:nvSpPr>
        <p:spPr>
          <a:xfrm>
            <a:off x="1597863" y="4495712"/>
            <a:ext cx="7546137" cy="361637"/>
          </a:xfrm>
          <a:prstGeom prst="rect">
            <a:avLst/>
          </a:prstGeom>
          <a:noFill/>
        </p:spPr>
        <p:txBody>
          <a:bodyPr wrap="square" rtlCol="0">
            <a:spAutoFit/>
          </a:bodyPr>
          <a:lstStyle/>
          <a:p>
            <a:pPr>
              <a:lnSpc>
                <a:spcPts val="2100"/>
              </a:lnSpc>
              <a:spcAft>
                <a:spcPts val="600"/>
              </a:spcAft>
            </a:pPr>
            <a:r>
              <a:rPr lang="es-US" sz="1000" dirty="0">
                <a:solidFill>
                  <a:srgbClr val="443D3E"/>
                </a:solidFill>
              </a:rPr>
              <a:t>*Su ministerio podría ofrecer un plan médico no estándar además de estos tres. Consulte su información para nuevos empleados.</a:t>
            </a:r>
          </a:p>
        </p:txBody>
      </p:sp>
      <p:grpSp>
        <p:nvGrpSpPr>
          <p:cNvPr id="8" name="Group 7">
            <a:extLst>
              <a:ext uri="{FF2B5EF4-FFF2-40B4-BE49-F238E27FC236}">
                <a16:creationId xmlns:a16="http://schemas.microsoft.com/office/drawing/2014/main" id="{4DF5B257-5AA5-4AF7-8B4E-0F177840C240}"/>
              </a:ext>
            </a:extLst>
          </p:cNvPr>
          <p:cNvGrpSpPr/>
          <p:nvPr/>
        </p:nvGrpSpPr>
        <p:grpSpPr>
          <a:xfrm>
            <a:off x="872240" y="1329725"/>
            <a:ext cx="6978106" cy="1721546"/>
            <a:chOff x="872240" y="1204878"/>
            <a:chExt cx="6978106" cy="1721546"/>
          </a:xfrm>
        </p:grpSpPr>
        <p:sp>
          <p:nvSpPr>
            <p:cNvPr id="26" name="Rectangle 7"/>
            <p:cNvSpPr>
              <a:spLocks noChangeArrowheads="1"/>
            </p:cNvSpPr>
            <p:nvPr/>
          </p:nvSpPr>
          <p:spPr bwMode="auto">
            <a:xfrm>
              <a:off x="872240" y="2218538"/>
              <a:ext cx="19888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400" b="1" dirty="0">
                  <a:solidFill>
                    <a:srgbClr val="4D4F53"/>
                  </a:solidFill>
                  <a:cs typeface="Arial" panose="020B0604020202020204" pitchFamily="34" charset="0"/>
                </a:rPr>
                <a:t>Plan tradicional</a:t>
              </a:r>
            </a:p>
          </p:txBody>
        </p:sp>
        <p:grpSp>
          <p:nvGrpSpPr>
            <p:cNvPr id="27" name="Group 26"/>
            <p:cNvGrpSpPr/>
            <p:nvPr/>
          </p:nvGrpSpPr>
          <p:grpSpPr>
            <a:xfrm>
              <a:off x="1626620" y="1204878"/>
              <a:ext cx="480060" cy="816930"/>
              <a:chOff x="1255708" y="2083981"/>
              <a:chExt cx="640080" cy="1089240"/>
            </a:xfrm>
          </p:grpSpPr>
          <p:grpSp>
            <p:nvGrpSpPr>
              <p:cNvPr id="28" name="Group 17"/>
              <p:cNvGrpSpPr>
                <a:grpSpLocks/>
              </p:cNvGrpSpPr>
              <p:nvPr/>
            </p:nvGrpSpPr>
            <p:grpSpPr bwMode="auto">
              <a:xfrm>
                <a:off x="1255708" y="2533141"/>
                <a:ext cx="640080" cy="640080"/>
                <a:chOff x="1398494" y="2541494"/>
                <a:chExt cx="870697" cy="870697"/>
              </a:xfrm>
            </p:grpSpPr>
            <p:sp>
              <p:nvSpPr>
                <p:cNvPr id="30" name="Oval 29"/>
                <p:cNvSpPr/>
                <p:nvPr/>
              </p:nvSpPr>
              <p:spPr>
                <a:xfrm>
                  <a:off x="1398494" y="2541494"/>
                  <a:ext cx="870697" cy="8706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100" dirty="0">
                    <a:solidFill>
                      <a:prstClr val="white"/>
                    </a:solidFill>
                    <a:latin typeface="Calibri"/>
                  </a:endParaRPr>
                </a:p>
              </p:txBody>
            </p:sp>
            <p:pic>
              <p:nvPicPr>
                <p:cNvPr id="31" name="Picture 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599773"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 name="TextBox 24"/>
              <p:cNvSpPr txBox="1">
                <a:spLocks noChangeArrowheads="1"/>
              </p:cNvSpPr>
              <p:nvPr/>
            </p:nvSpPr>
            <p:spPr bwMode="auto">
              <a:xfrm>
                <a:off x="1367145" y="2083981"/>
                <a:ext cx="41720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800" b="1">
                    <a:solidFill>
                      <a:schemeClr val="accent4"/>
                    </a:solidFill>
                  </a:rPr>
                  <a:t>1</a:t>
                </a:r>
              </a:p>
            </p:txBody>
          </p:sp>
        </p:grpSp>
        <p:grpSp>
          <p:nvGrpSpPr>
            <p:cNvPr id="32" name="Group 31"/>
            <p:cNvGrpSpPr/>
            <p:nvPr/>
          </p:nvGrpSpPr>
          <p:grpSpPr>
            <a:xfrm>
              <a:off x="3881209" y="1211911"/>
              <a:ext cx="480060" cy="816930"/>
              <a:chOff x="4138714" y="2083981"/>
              <a:chExt cx="640080" cy="1089240"/>
            </a:xfrm>
          </p:grpSpPr>
          <p:grpSp>
            <p:nvGrpSpPr>
              <p:cNvPr id="33" name="Group 20"/>
              <p:cNvGrpSpPr>
                <a:grpSpLocks/>
              </p:cNvGrpSpPr>
              <p:nvPr/>
            </p:nvGrpSpPr>
            <p:grpSpPr bwMode="auto">
              <a:xfrm>
                <a:off x="4138714" y="2533141"/>
                <a:ext cx="640080" cy="640080"/>
                <a:chOff x="4074458" y="2541494"/>
                <a:chExt cx="870697" cy="870697"/>
              </a:xfrm>
            </p:grpSpPr>
            <p:sp>
              <p:nvSpPr>
                <p:cNvPr id="35" name="Oval 34"/>
                <p:cNvSpPr/>
                <p:nvPr/>
              </p:nvSpPr>
              <p:spPr>
                <a:xfrm>
                  <a:off x="4074458" y="2541494"/>
                  <a:ext cx="870697" cy="8706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100" dirty="0">
                    <a:solidFill>
                      <a:prstClr val="white"/>
                    </a:solidFill>
                    <a:latin typeface="Calibri"/>
                  </a:endParaRPr>
                </a:p>
              </p:txBody>
            </p:sp>
            <p:pic>
              <p:nvPicPr>
                <p:cNvPr id="36" name="Picture 2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75737"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Box 33"/>
              <p:cNvSpPr txBox="1"/>
              <p:nvPr/>
            </p:nvSpPr>
            <p:spPr>
              <a:xfrm>
                <a:off x="4250151" y="2083981"/>
                <a:ext cx="417208" cy="492443"/>
              </a:xfrm>
              <a:prstGeom prst="rect">
                <a:avLst/>
              </a:prstGeom>
              <a:noFill/>
            </p:spPr>
            <p:txBody>
              <a:bodyPr wrap="none">
                <a:spAutoFit/>
              </a:bodyPr>
              <a:lstStyle/>
              <a:p>
                <a:pPr algn="ctr" defTabSz="342900">
                  <a:defRPr/>
                </a:pPr>
                <a:r>
                  <a:rPr lang="es-US" b="1">
                    <a:solidFill>
                      <a:srgbClr val="84CEC2"/>
                    </a:solidFill>
                    <a:latin typeface="Arial" charset="0"/>
                  </a:rPr>
                  <a:t>2</a:t>
                </a:r>
              </a:p>
            </p:txBody>
          </p:sp>
        </p:grpSp>
        <p:sp>
          <p:nvSpPr>
            <p:cNvPr id="37" name="Rectangle 7"/>
            <p:cNvSpPr>
              <a:spLocks noChangeArrowheads="1"/>
            </p:cNvSpPr>
            <p:nvPr/>
          </p:nvSpPr>
          <p:spPr bwMode="auto">
            <a:xfrm>
              <a:off x="3126829" y="2218538"/>
              <a:ext cx="19888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400" b="1">
                  <a:solidFill>
                    <a:srgbClr val="4D4F53"/>
                  </a:solidFill>
                  <a:cs typeface="Arial" panose="020B0604020202020204" pitchFamily="34" charset="0"/>
                </a:rPr>
                <a:t>Plan de ahorro para gastos médicos</a:t>
              </a:r>
            </a:p>
            <a:p>
              <a:pPr algn="ctr" defTabSz="342900">
                <a:spcBef>
                  <a:spcPct val="0"/>
                </a:spcBef>
                <a:buNone/>
              </a:pPr>
              <a:endParaRPr lang="en-US" altLang="en-US" sz="1100" dirty="0">
                <a:solidFill>
                  <a:srgbClr val="4D4F53"/>
                </a:solidFill>
                <a:cs typeface="Arial" panose="020B0604020202020204" pitchFamily="34" charset="0"/>
              </a:endParaRPr>
            </a:p>
          </p:txBody>
        </p:sp>
        <p:grpSp>
          <p:nvGrpSpPr>
            <p:cNvPr id="38" name="Group 37"/>
            <p:cNvGrpSpPr/>
            <p:nvPr/>
          </p:nvGrpSpPr>
          <p:grpSpPr>
            <a:xfrm>
              <a:off x="6265394" y="1218944"/>
              <a:ext cx="480060" cy="816930"/>
              <a:chOff x="7070956" y="2083981"/>
              <a:chExt cx="640080" cy="1089240"/>
            </a:xfrm>
          </p:grpSpPr>
          <p:grpSp>
            <p:nvGrpSpPr>
              <p:cNvPr id="39" name="Group 23"/>
              <p:cNvGrpSpPr>
                <a:grpSpLocks/>
              </p:cNvGrpSpPr>
              <p:nvPr/>
            </p:nvGrpSpPr>
            <p:grpSpPr bwMode="auto">
              <a:xfrm>
                <a:off x="7070956" y="2533141"/>
                <a:ext cx="640080" cy="640080"/>
                <a:chOff x="6874810" y="2541495"/>
                <a:chExt cx="870697" cy="870697"/>
              </a:xfrm>
            </p:grpSpPr>
            <p:sp>
              <p:nvSpPr>
                <p:cNvPr id="41" name="Oval 40"/>
                <p:cNvSpPr/>
                <p:nvPr/>
              </p:nvSpPr>
              <p:spPr>
                <a:xfrm>
                  <a:off x="6874810" y="2541495"/>
                  <a:ext cx="870697" cy="8706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100" dirty="0">
                    <a:solidFill>
                      <a:prstClr val="white"/>
                    </a:solidFill>
                    <a:latin typeface="Calibri"/>
                  </a:endParaRPr>
                </a:p>
              </p:txBody>
            </p:sp>
            <p:pic>
              <p:nvPicPr>
                <p:cNvPr id="42" name="Picture 2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076089" y="2742774"/>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 name="TextBox 28"/>
              <p:cNvSpPr txBox="1">
                <a:spLocks noChangeArrowheads="1"/>
              </p:cNvSpPr>
              <p:nvPr/>
            </p:nvSpPr>
            <p:spPr bwMode="auto">
              <a:xfrm>
                <a:off x="7182393" y="2083981"/>
                <a:ext cx="41720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800" b="1">
                    <a:solidFill>
                      <a:srgbClr val="A84069"/>
                    </a:solidFill>
                  </a:rPr>
                  <a:t>3</a:t>
                </a:r>
              </a:p>
            </p:txBody>
          </p:sp>
        </p:grpSp>
        <p:sp>
          <p:nvSpPr>
            <p:cNvPr id="43" name="Rectangle 7"/>
            <p:cNvSpPr>
              <a:spLocks noChangeArrowheads="1"/>
            </p:cNvSpPr>
            <p:nvPr/>
          </p:nvSpPr>
          <p:spPr bwMode="auto">
            <a:xfrm>
              <a:off x="5442663" y="2263060"/>
              <a:ext cx="238363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400" b="1">
                  <a:solidFill>
                    <a:srgbClr val="4D4F53"/>
                  </a:solidFill>
                  <a:latin typeface="+mj-lt"/>
                </a:rPr>
                <a:t>Plan esencial</a:t>
              </a:r>
            </a:p>
          </p:txBody>
        </p:sp>
        <p:sp>
          <p:nvSpPr>
            <p:cNvPr id="7" name="Rectangle 6">
              <a:extLst>
                <a:ext uri="{FF2B5EF4-FFF2-40B4-BE49-F238E27FC236}">
                  <a16:creationId xmlns:a16="http://schemas.microsoft.com/office/drawing/2014/main" id="{C302C9D4-2615-4696-8A77-F26EBFC32D4E}"/>
                </a:ext>
              </a:extLst>
            </p:cNvPr>
            <p:cNvSpPr/>
            <p:nvPr/>
          </p:nvSpPr>
          <p:spPr>
            <a:xfrm>
              <a:off x="5160501" y="2489371"/>
              <a:ext cx="2689845" cy="369332"/>
            </a:xfrm>
            <a:prstGeom prst="rect">
              <a:avLst/>
            </a:prstGeom>
          </p:spPr>
          <p:txBody>
            <a:bodyPr wrap="square">
              <a:spAutoFit/>
            </a:bodyPr>
            <a:lstStyle/>
            <a:p>
              <a:pPr algn="ctr" defTabSz="342900">
                <a:spcBef>
                  <a:spcPct val="0"/>
                </a:spcBef>
                <a:buNone/>
              </a:pPr>
              <a:r>
                <a:rPr lang="es-US" sz="900" dirty="0">
                  <a:solidFill>
                    <a:srgbClr val="4D4F53"/>
                  </a:solidFill>
                  <a:cs typeface="Arial" panose="020B0604020202020204" pitchFamily="34" charset="0"/>
                </a:rPr>
                <a:t>(Plan de asistencia esencial con cuenta de reembolso por gastos de salud [HRA], si califica)</a:t>
              </a:r>
            </a:p>
          </p:txBody>
        </p:sp>
      </p:grpSp>
      <p:sp>
        <p:nvSpPr>
          <p:cNvPr id="9" name="Rectangle 8">
            <a:extLst>
              <a:ext uri="{FF2B5EF4-FFF2-40B4-BE49-F238E27FC236}">
                <a16:creationId xmlns:a16="http://schemas.microsoft.com/office/drawing/2014/main" id="{EEF66D7D-D4EE-44D3-9703-CB59337EF7A3}"/>
              </a:ext>
            </a:extLst>
          </p:cNvPr>
          <p:cNvSpPr/>
          <p:nvPr/>
        </p:nvSpPr>
        <p:spPr>
          <a:xfrm>
            <a:off x="705718" y="3236124"/>
            <a:ext cx="7732563" cy="1077218"/>
          </a:xfrm>
          <a:prstGeom prst="rect">
            <a:avLst/>
          </a:prstGeom>
        </p:spPr>
        <p:txBody>
          <a:bodyPr wrap="square">
            <a:spAutoFit/>
          </a:bodyPr>
          <a:lstStyle/>
          <a:p>
            <a:pPr marL="285750" indent="-285750">
              <a:buFont typeface="Arial" panose="020B0604020202020204" pitchFamily="34" charset="0"/>
              <a:buChar char="•"/>
            </a:pPr>
            <a:r>
              <a:rPr lang="es-US" sz="1600"/>
              <a:t>Los tres planes estándares incluyen tres niveles de redes médicas. Cada nivel ofrece la opción de elegir dónde recibir atención. </a:t>
            </a:r>
          </a:p>
          <a:p>
            <a:pPr marL="285750" indent="-285750">
              <a:buFont typeface="Arial" panose="020B0604020202020204" pitchFamily="34" charset="0"/>
              <a:buChar char="•"/>
            </a:pPr>
            <a:r>
              <a:rPr lang="es-US" sz="1600"/>
              <a:t>Si usa proveedores de nivel 1, reduce los gastos de bolsillo y nos ayuda a mantener bajos los costos de atención médica en aumento.</a:t>
            </a:r>
          </a:p>
        </p:txBody>
      </p:sp>
    </p:spTree>
    <p:extLst>
      <p:ext uri="{BB962C8B-B14F-4D97-AF65-F5344CB8AC3E}">
        <p14:creationId xmlns:p14="http://schemas.microsoft.com/office/powerpoint/2010/main" val="89616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338D66-C6EE-4AD4-82F8-6EB63DACE2CD}"/>
              </a:ext>
            </a:extLst>
          </p:cNvPr>
          <p:cNvSpPr>
            <a:spLocks noGrp="1"/>
          </p:cNvSpPr>
          <p:nvPr>
            <p:ph sz="quarter" idx="12"/>
          </p:nvPr>
        </p:nvSpPr>
        <p:spPr/>
        <p:txBody>
          <a:bodyPr>
            <a:normAutofit/>
          </a:bodyPr>
          <a:lstStyle/>
          <a:p>
            <a:r>
              <a:rPr lang="es-US" dirty="0"/>
              <a:t>Usted y Trinity </a:t>
            </a:r>
            <a:r>
              <a:rPr lang="es-US" dirty="0" err="1"/>
              <a:t>Health</a:t>
            </a:r>
            <a:r>
              <a:rPr lang="es-US" dirty="0"/>
              <a:t> comparten el costo de su </a:t>
            </a:r>
            <a:br>
              <a:rPr lang="es-US" dirty="0"/>
            </a:br>
            <a:r>
              <a:rPr lang="es-US" dirty="0"/>
              <a:t>cobertura médica</a:t>
            </a:r>
          </a:p>
          <a:p>
            <a:r>
              <a:rPr lang="es-US" dirty="0"/>
              <a:t>Sus costos incluyen:</a:t>
            </a:r>
          </a:p>
          <a:p>
            <a:pPr lvl="1"/>
            <a:r>
              <a:rPr lang="es-US" sz="1900" dirty="0"/>
              <a:t>Deducciones de la nómina para las primas</a:t>
            </a:r>
          </a:p>
          <a:p>
            <a:pPr lvl="1"/>
            <a:r>
              <a:rPr lang="es-US" sz="1900" dirty="0"/>
              <a:t>Deducibles</a:t>
            </a:r>
          </a:p>
          <a:p>
            <a:pPr lvl="1"/>
            <a:r>
              <a:rPr lang="es-US" sz="1900" dirty="0"/>
              <a:t>Copagos</a:t>
            </a:r>
          </a:p>
          <a:p>
            <a:pPr lvl="1"/>
            <a:r>
              <a:rPr lang="es-US" sz="1900" dirty="0" err="1"/>
              <a:t>Coseguro</a:t>
            </a:r>
            <a:endParaRPr lang="es-US" sz="1900" dirty="0"/>
          </a:p>
          <a:p>
            <a:pPr marL="344488" lvl="1" indent="0">
              <a:buNone/>
            </a:pPr>
            <a:endParaRPr lang="en-US" sz="2000" dirty="0"/>
          </a:p>
        </p:txBody>
      </p:sp>
      <p:sp>
        <p:nvSpPr>
          <p:cNvPr id="3" name="Title 2">
            <a:extLst>
              <a:ext uri="{FF2B5EF4-FFF2-40B4-BE49-F238E27FC236}">
                <a16:creationId xmlns:a16="http://schemas.microsoft.com/office/drawing/2014/main" id="{906C145E-6CA2-482F-AFA0-92110256D312}"/>
              </a:ext>
            </a:extLst>
          </p:cNvPr>
          <p:cNvSpPr>
            <a:spLocks noGrp="1"/>
          </p:cNvSpPr>
          <p:nvPr>
            <p:ph type="title"/>
          </p:nvPr>
        </p:nvSpPr>
        <p:spPr/>
        <p:txBody>
          <a:bodyPr/>
          <a:lstStyle/>
          <a:p>
            <a:r>
              <a:rPr lang="es-US"/>
              <a:t>Los costos de cada plan médico son diferentes</a:t>
            </a:r>
          </a:p>
        </p:txBody>
      </p:sp>
      <p:sp>
        <p:nvSpPr>
          <p:cNvPr id="4" name="Footer Placeholder 3">
            <a:extLst>
              <a:ext uri="{FF2B5EF4-FFF2-40B4-BE49-F238E27FC236}">
                <a16:creationId xmlns:a16="http://schemas.microsoft.com/office/drawing/2014/main" id="{7C7F62C4-53C2-4F2D-842D-0147A30FE387}"/>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B0892A28-CCAD-4698-A82A-77C5A073C196}"/>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67240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22154B3-3030-42F3-B31C-A8EA25A77C46}"/>
              </a:ext>
            </a:extLst>
          </p:cNvPr>
          <p:cNvGraphicFramePr>
            <a:graphicFrameLocks noGrp="1"/>
          </p:cNvGraphicFramePr>
          <p:nvPr>
            <p:ph sz="quarter" idx="12"/>
            <p:extLst>
              <p:ext uri="{D42A27DB-BD31-4B8C-83A1-F6EECF244321}">
                <p14:modId xmlns:p14="http://schemas.microsoft.com/office/powerpoint/2010/main" val="3298829008"/>
              </p:ext>
            </p:extLst>
          </p:nvPr>
        </p:nvGraphicFramePr>
        <p:xfrm>
          <a:off x="393408" y="1476838"/>
          <a:ext cx="8235952" cy="2255520"/>
        </p:xfrm>
        <a:graphic>
          <a:graphicData uri="http://schemas.openxmlformats.org/drawingml/2006/table">
            <a:tbl>
              <a:tblPr firstRow="1" bandRow="1">
                <a:tableStyleId>{5C22544A-7EE6-4342-B048-85BDC9FD1C3A}</a:tableStyleId>
              </a:tblPr>
              <a:tblGrid>
                <a:gridCol w="2058988">
                  <a:extLst>
                    <a:ext uri="{9D8B030D-6E8A-4147-A177-3AD203B41FA5}">
                      <a16:colId xmlns:a16="http://schemas.microsoft.com/office/drawing/2014/main" val="230140418"/>
                    </a:ext>
                  </a:extLst>
                </a:gridCol>
                <a:gridCol w="2058988">
                  <a:extLst>
                    <a:ext uri="{9D8B030D-6E8A-4147-A177-3AD203B41FA5}">
                      <a16:colId xmlns:a16="http://schemas.microsoft.com/office/drawing/2014/main" val="3816375380"/>
                    </a:ext>
                  </a:extLst>
                </a:gridCol>
                <a:gridCol w="2058988">
                  <a:extLst>
                    <a:ext uri="{9D8B030D-6E8A-4147-A177-3AD203B41FA5}">
                      <a16:colId xmlns:a16="http://schemas.microsoft.com/office/drawing/2014/main" val="343154034"/>
                    </a:ext>
                  </a:extLst>
                </a:gridCol>
                <a:gridCol w="2058988">
                  <a:extLst>
                    <a:ext uri="{9D8B030D-6E8A-4147-A177-3AD203B41FA5}">
                      <a16:colId xmlns:a16="http://schemas.microsoft.com/office/drawing/2014/main" val="285329539"/>
                    </a:ext>
                  </a:extLst>
                </a:gridCol>
              </a:tblGrid>
              <a:tr h="276997">
                <a:tc>
                  <a:txBody>
                    <a:bodyPr/>
                    <a:lstStyle/>
                    <a:p>
                      <a:pPr algn="l" rtl="0"/>
                      <a:endParaRPr lang="en-US" dirty="0"/>
                    </a:p>
                  </a:txBody>
                  <a:tcPr/>
                </a:tc>
                <a:tc>
                  <a:txBody>
                    <a:bodyPr/>
                    <a:lstStyle/>
                    <a:p>
                      <a:pPr algn="ctr"/>
                      <a:r>
                        <a:rPr lang="es-US" sz="1400"/>
                        <a:t>Plan tradicional</a:t>
                      </a:r>
                    </a:p>
                  </a:txBody>
                  <a:tcPr/>
                </a:tc>
                <a:tc>
                  <a:txBody>
                    <a:bodyPr/>
                    <a:lstStyle/>
                    <a:p>
                      <a:pPr algn="ctr"/>
                      <a:r>
                        <a:rPr lang="es-US" sz="1400"/>
                        <a:t>Plan de ahorro para gastos médicos</a:t>
                      </a:r>
                    </a:p>
                  </a:txBody>
                  <a:tcPr/>
                </a:tc>
                <a:tc>
                  <a:txBody>
                    <a:bodyPr/>
                    <a:lstStyle/>
                    <a:p>
                      <a:pPr algn="ctr"/>
                      <a:r>
                        <a:rPr lang="es-US" sz="1400"/>
                        <a:t>Plan esencial</a:t>
                      </a:r>
                    </a:p>
                  </a:txBody>
                  <a:tcPr/>
                </a:tc>
                <a:extLst>
                  <a:ext uri="{0D108BD9-81ED-4DB2-BD59-A6C34878D82A}">
                    <a16:rowId xmlns:a16="http://schemas.microsoft.com/office/drawing/2014/main" val="2492774585"/>
                  </a:ext>
                </a:extLst>
              </a:tr>
              <a:tr h="370840">
                <a:tc>
                  <a:txBody>
                    <a:bodyPr/>
                    <a:lstStyle/>
                    <a:p>
                      <a:pPr algn="ctr"/>
                      <a:r>
                        <a:rPr lang="es-US" sz="1200"/>
                        <a:t>Cuenta de gastos flexibles (FSA) para atención médica</a:t>
                      </a:r>
                    </a:p>
                  </a:txBody>
                  <a:tcPr/>
                </a:tc>
                <a:tc>
                  <a:txBody>
                    <a:bodyPr/>
                    <a:lstStyle/>
                    <a:p>
                      <a:pPr algn="l" rtl="0"/>
                      <a:endParaRPr lang="en-US" dirty="0"/>
                    </a:p>
                  </a:txBody>
                  <a:tcPr/>
                </a:tc>
                <a:tc>
                  <a:txBody>
                    <a:bodyPr/>
                    <a:lstStyle/>
                    <a:p>
                      <a:pPr algn="l" rtl="0"/>
                      <a:endParaRPr lang="en-US" dirty="0"/>
                    </a:p>
                  </a:txBody>
                  <a:tcPr/>
                </a:tc>
                <a:tc>
                  <a:txBody>
                    <a:bodyPr/>
                    <a:lstStyle/>
                    <a:p>
                      <a:pPr algn="l" rtl="0"/>
                      <a:endParaRPr lang="en-US" dirty="0"/>
                    </a:p>
                  </a:txBody>
                  <a:tcPr/>
                </a:tc>
                <a:extLst>
                  <a:ext uri="{0D108BD9-81ED-4DB2-BD59-A6C34878D82A}">
                    <a16:rowId xmlns:a16="http://schemas.microsoft.com/office/drawing/2014/main" val="2591779301"/>
                  </a:ext>
                </a:extLst>
              </a:tr>
              <a:tr h="370840">
                <a:tc>
                  <a:txBody>
                    <a:bodyPr/>
                    <a:lstStyle/>
                    <a:p>
                      <a:pPr algn="ctr"/>
                      <a:r>
                        <a:rPr lang="es-US" sz="1200"/>
                        <a:t>Cuenta de ahorro para gastos médicos (HSA)</a:t>
                      </a:r>
                    </a:p>
                  </a:txBody>
                  <a:tcPr/>
                </a:tc>
                <a:tc>
                  <a:txBody>
                    <a:bodyPr/>
                    <a:lstStyle/>
                    <a:p>
                      <a:pPr algn="l" rtl="0"/>
                      <a:endParaRPr lang="en-US" dirty="0"/>
                    </a:p>
                  </a:txBody>
                  <a:tcPr/>
                </a:tc>
                <a:tc>
                  <a:txBody>
                    <a:bodyPr/>
                    <a:lstStyle/>
                    <a:p>
                      <a:pPr algn="l" rtl="0"/>
                      <a:endParaRPr lang="en-US" dirty="0"/>
                    </a:p>
                  </a:txBody>
                  <a:tcPr/>
                </a:tc>
                <a:tc>
                  <a:txBody>
                    <a:bodyPr/>
                    <a:lstStyle/>
                    <a:p>
                      <a:pPr algn="l" rtl="0"/>
                      <a:endParaRPr lang="en-US"/>
                    </a:p>
                  </a:txBody>
                  <a:tcPr/>
                </a:tc>
                <a:extLst>
                  <a:ext uri="{0D108BD9-81ED-4DB2-BD59-A6C34878D82A}">
                    <a16:rowId xmlns:a16="http://schemas.microsoft.com/office/drawing/2014/main" val="1141113368"/>
                  </a:ext>
                </a:extLst>
              </a:tr>
              <a:tr h="370840">
                <a:tc>
                  <a:txBody>
                    <a:bodyPr/>
                    <a:lstStyle/>
                    <a:p>
                      <a:pPr algn="ctr"/>
                      <a:r>
                        <a:rPr lang="es-US" sz="1200"/>
                        <a:t>Cuenta de reembolso por gastos médicos (HRA)*</a:t>
                      </a:r>
                    </a:p>
                  </a:txBody>
                  <a:tcPr/>
                </a:tc>
                <a:tc>
                  <a:txBody>
                    <a:bodyPr/>
                    <a:lstStyle/>
                    <a:p>
                      <a:pPr algn="l" rtl="0"/>
                      <a:endParaRPr lang="en-US" dirty="0"/>
                    </a:p>
                  </a:txBody>
                  <a:tcPr/>
                </a:tc>
                <a:tc>
                  <a:txBody>
                    <a:bodyPr/>
                    <a:lstStyle/>
                    <a:p>
                      <a:pPr algn="l" rtl="0"/>
                      <a:endParaRPr lang="en-US" dirty="0"/>
                    </a:p>
                  </a:txBody>
                  <a:tcPr/>
                </a:tc>
                <a:tc>
                  <a:txBody>
                    <a:bodyPr/>
                    <a:lstStyle/>
                    <a:p>
                      <a:pPr algn="l" rtl="0"/>
                      <a:endParaRPr lang="en-US" dirty="0"/>
                    </a:p>
                    <a:p>
                      <a:pPr algn="l" rtl="0"/>
                      <a:endParaRPr lang="en-US" dirty="0"/>
                    </a:p>
                  </a:txBody>
                  <a:tcPr/>
                </a:tc>
                <a:extLst>
                  <a:ext uri="{0D108BD9-81ED-4DB2-BD59-A6C34878D82A}">
                    <a16:rowId xmlns:a16="http://schemas.microsoft.com/office/drawing/2014/main" val="4052749160"/>
                  </a:ext>
                </a:extLst>
              </a:tr>
            </a:tbl>
          </a:graphicData>
        </a:graphic>
      </p:graphicFrame>
      <p:sp>
        <p:nvSpPr>
          <p:cNvPr id="3" name="Slide Number Placeholder 2">
            <a:extLst>
              <a:ext uri="{FF2B5EF4-FFF2-40B4-BE49-F238E27FC236}">
                <a16:creationId xmlns:a16="http://schemas.microsoft.com/office/drawing/2014/main" id="{8C8F7C97-4B33-4FAC-A06F-4486E68E355D}"/>
              </a:ext>
            </a:extLst>
          </p:cNvPr>
          <p:cNvSpPr>
            <a:spLocks noGrp="1"/>
          </p:cNvSpPr>
          <p:nvPr>
            <p:ph type="sldNum" sz="quarter" idx="4"/>
          </p:nvPr>
        </p:nvSpPr>
        <p:spPr/>
        <p:txBody>
          <a:bodyPr/>
          <a:lstStyle/>
          <a:p>
            <a:fld id="{489F9553-C816-6842-8939-EE75ECF7EB2B}" type="slidenum">
              <a:rPr lang="en-US" sz="600" smtClean="0"/>
              <a:pPr/>
              <a:t>6</a:t>
            </a:fld>
            <a:endParaRPr lang="en-US" sz="600" dirty="0"/>
          </a:p>
        </p:txBody>
      </p:sp>
      <p:sp>
        <p:nvSpPr>
          <p:cNvPr id="4" name="Footer Placeholder 3">
            <a:extLst>
              <a:ext uri="{FF2B5EF4-FFF2-40B4-BE49-F238E27FC236}">
                <a16:creationId xmlns:a16="http://schemas.microsoft.com/office/drawing/2014/main" id="{597E28EA-325A-4ED8-A433-5907CB60590F}"/>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Title 4">
            <a:extLst>
              <a:ext uri="{FF2B5EF4-FFF2-40B4-BE49-F238E27FC236}">
                <a16:creationId xmlns:a16="http://schemas.microsoft.com/office/drawing/2014/main" id="{7F7C719B-B58F-4EA5-ACB3-9AFE7AF3F643}"/>
              </a:ext>
            </a:extLst>
          </p:cNvPr>
          <p:cNvSpPr>
            <a:spLocks noGrp="1"/>
          </p:cNvSpPr>
          <p:nvPr>
            <p:ph type="title"/>
          </p:nvPr>
        </p:nvSpPr>
        <p:spPr/>
        <p:txBody>
          <a:bodyPr>
            <a:noAutofit/>
          </a:bodyPr>
          <a:lstStyle/>
          <a:p>
            <a:r>
              <a:rPr lang="es-US" sz="2400" dirty="0"/>
              <a:t>Cuentas que brindan asistencia con los costos médicos</a:t>
            </a:r>
          </a:p>
        </p:txBody>
      </p:sp>
      <p:pic>
        <p:nvPicPr>
          <p:cNvPr id="7" name="Graphic 6" descr="Checkmark">
            <a:extLst>
              <a:ext uri="{FF2B5EF4-FFF2-40B4-BE49-F238E27FC236}">
                <a16:creationId xmlns:a16="http://schemas.microsoft.com/office/drawing/2014/main" id="{2D6E6CA5-048F-487C-B054-A2837784C6B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98935" y="2074909"/>
            <a:ext cx="364603" cy="491924"/>
          </a:xfrm>
          <a:prstGeom prst="rect">
            <a:avLst/>
          </a:prstGeom>
        </p:spPr>
      </p:pic>
      <p:pic>
        <p:nvPicPr>
          <p:cNvPr id="8" name="Graphic 7" descr="Checkmark">
            <a:extLst>
              <a:ext uri="{FF2B5EF4-FFF2-40B4-BE49-F238E27FC236}">
                <a16:creationId xmlns:a16="http://schemas.microsoft.com/office/drawing/2014/main" id="{BE26B27E-BF50-420B-A3EE-D6ABC9DD8E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35926" y="2068064"/>
            <a:ext cx="364603" cy="491924"/>
          </a:xfrm>
          <a:prstGeom prst="rect">
            <a:avLst/>
          </a:prstGeom>
        </p:spPr>
      </p:pic>
      <p:pic>
        <p:nvPicPr>
          <p:cNvPr id="9" name="Graphic 8" descr="Checkmark">
            <a:extLst>
              <a:ext uri="{FF2B5EF4-FFF2-40B4-BE49-F238E27FC236}">
                <a16:creationId xmlns:a16="http://schemas.microsoft.com/office/drawing/2014/main" id="{2325B65E-8C29-4051-8BBE-274D8B8C847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15861" y="2044929"/>
            <a:ext cx="364603" cy="491924"/>
          </a:xfrm>
          <a:prstGeom prst="rect">
            <a:avLst/>
          </a:prstGeom>
        </p:spPr>
      </p:pic>
      <p:pic>
        <p:nvPicPr>
          <p:cNvPr id="10" name="Graphic 9" descr="Checkmark">
            <a:extLst>
              <a:ext uri="{FF2B5EF4-FFF2-40B4-BE49-F238E27FC236}">
                <a16:creationId xmlns:a16="http://schemas.microsoft.com/office/drawing/2014/main" id="{DE952CCC-89EF-47F3-A08F-DF516AF4841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35925" y="3130047"/>
            <a:ext cx="364603" cy="491924"/>
          </a:xfrm>
          <a:prstGeom prst="rect">
            <a:avLst/>
          </a:prstGeom>
        </p:spPr>
      </p:pic>
      <p:sp>
        <p:nvSpPr>
          <p:cNvPr id="2" name="TextBox 1">
            <a:extLst>
              <a:ext uri="{FF2B5EF4-FFF2-40B4-BE49-F238E27FC236}">
                <a16:creationId xmlns:a16="http://schemas.microsoft.com/office/drawing/2014/main" id="{F7B0841E-93DC-432E-B2DA-9F07E6CAD194}"/>
              </a:ext>
            </a:extLst>
          </p:cNvPr>
          <p:cNvSpPr txBox="1"/>
          <p:nvPr/>
        </p:nvSpPr>
        <p:spPr>
          <a:xfrm>
            <a:off x="1980000" y="4063486"/>
            <a:ext cx="6746939" cy="361637"/>
          </a:xfrm>
          <a:prstGeom prst="rect">
            <a:avLst/>
          </a:prstGeom>
          <a:noFill/>
        </p:spPr>
        <p:txBody>
          <a:bodyPr wrap="square" rtlCol="0">
            <a:spAutoFit/>
          </a:bodyPr>
          <a:lstStyle/>
          <a:p>
            <a:pPr>
              <a:lnSpc>
                <a:spcPts val="2100"/>
              </a:lnSpc>
              <a:spcAft>
                <a:spcPts val="600"/>
              </a:spcAft>
            </a:pPr>
            <a:r>
              <a:rPr lang="es-US" sz="900" dirty="0">
                <a:solidFill>
                  <a:srgbClr val="443D3E"/>
                </a:solidFill>
              </a:rPr>
              <a:t>*La cuenta de reembolso por gastos médicos está disponible para los colegas que califiquen para el Plan de asistencia esencial. </a:t>
            </a:r>
          </a:p>
        </p:txBody>
      </p:sp>
    </p:spTree>
    <p:extLst>
      <p:ext uri="{BB962C8B-B14F-4D97-AF65-F5344CB8AC3E}">
        <p14:creationId xmlns:p14="http://schemas.microsoft.com/office/powerpoint/2010/main" val="3825620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sz="quarter" idx="12"/>
            <p:extLst>
              <p:ext uri="{D42A27DB-BD31-4B8C-83A1-F6EECF244321}">
                <p14:modId xmlns:p14="http://schemas.microsoft.com/office/powerpoint/2010/main" val="3222150795"/>
              </p:ext>
            </p:extLst>
          </p:nvPr>
        </p:nvGraphicFramePr>
        <p:xfrm>
          <a:off x="4368801" y="457200"/>
          <a:ext cx="4038585" cy="4127116"/>
        </p:xfrm>
        <a:graphic>
          <a:graphicData uri="http://schemas.openxmlformats.org/drawingml/2006/table">
            <a:tbl>
              <a:tblPr firstRow="1" bandRow="1">
                <a:tableStyleId>{5C22544A-7EE6-4342-B048-85BDC9FD1C3A}</a:tableStyleId>
              </a:tblPr>
              <a:tblGrid>
                <a:gridCol w="1573475">
                  <a:extLst>
                    <a:ext uri="{9D8B030D-6E8A-4147-A177-3AD203B41FA5}">
                      <a16:colId xmlns:a16="http://schemas.microsoft.com/office/drawing/2014/main" val="20000"/>
                    </a:ext>
                  </a:extLst>
                </a:gridCol>
                <a:gridCol w="891636">
                  <a:extLst>
                    <a:ext uri="{9D8B030D-6E8A-4147-A177-3AD203B41FA5}">
                      <a16:colId xmlns:a16="http://schemas.microsoft.com/office/drawing/2014/main" val="20001"/>
                    </a:ext>
                  </a:extLst>
                </a:gridCol>
                <a:gridCol w="681839">
                  <a:extLst>
                    <a:ext uri="{9D8B030D-6E8A-4147-A177-3AD203B41FA5}">
                      <a16:colId xmlns:a16="http://schemas.microsoft.com/office/drawing/2014/main" val="20002"/>
                    </a:ext>
                  </a:extLst>
                </a:gridCol>
                <a:gridCol w="891635">
                  <a:extLst>
                    <a:ext uri="{9D8B030D-6E8A-4147-A177-3AD203B41FA5}">
                      <a16:colId xmlns:a16="http://schemas.microsoft.com/office/drawing/2014/main" val="20003"/>
                    </a:ext>
                  </a:extLst>
                </a:gridCol>
              </a:tblGrid>
              <a:tr h="277157">
                <a:tc>
                  <a:txBody>
                    <a:bodyPr/>
                    <a:lstStyle/>
                    <a:p>
                      <a:endParaRPr lang="en-US" sz="800" dirty="0">
                        <a:latin typeface="Arial" pitchFamily="34" charset="0"/>
                        <a:cs typeface="Arial" pitchFamily="34" charset="0"/>
                      </a:endParaRPr>
                    </a:p>
                  </a:txBody>
                  <a:tcPr marL="52330" marR="52330" marT="34290" marB="34290"/>
                </a:tc>
                <a:tc>
                  <a:txBody>
                    <a:bodyPr/>
                    <a:lstStyle/>
                    <a:p>
                      <a:pPr algn="ctr"/>
                      <a:r>
                        <a:rPr lang="es-US" sz="800">
                          <a:latin typeface="Arial" pitchFamily="34" charset="0"/>
                          <a:cs typeface="Arial" pitchFamily="34" charset="0"/>
                        </a:rPr>
                        <a:t>Nivel 1</a:t>
                      </a:r>
                    </a:p>
                  </a:txBody>
                  <a:tcPr marL="52330" marR="52330" marT="34290" marB="34290" anchor="ctr"/>
                </a:tc>
                <a:tc>
                  <a:txBody>
                    <a:bodyPr/>
                    <a:lstStyle/>
                    <a:p>
                      <a:pPr algn="ctr"/>
                      <a:r>
                        <a:rPr lang="es-US" sz="800">
                          <a:latin typeface="Arial" pitchFamily="34" charset="0"/>
                          <a:cs typeface="Arial" pitchFamily="34" charset="0"/>
                        </a:rPr>
                        <a:t>Nivel 2</a:t>
                      </a:r>
                    </a:p>
                  </a:txBody>
                  <a:tcPr marL="52330" marR="52330" marT="34290" marB="34290" anchor="ctr"/>
                </a:tc>
                <a:tc>
                  <a:txBody>
                    <a:bodyPr/>
                    <a:lstStyle/>
                    <a:p>
                      <a:pPr algn="ctr"/>
                      <a:r>
                        <a:rPr lang="es-US" sz="800">
                          <a:latin typeface="Arial" pitchFamily="34" charset="0"/>
                          <a:cs typeface="Arial" pitchFamily="34" charset="0"/>
                        </a:rPr>
                        <a:t>Nivel 3</a:t>
                      </a:r>
                    </a:p>
                  </a:txBody>
                  <a:tcPr marL="52330" marR="52330" marT="34290" marB="34290" anchor="ctr"/>
                </a:tc>
                <a:extLst>
                  <a:ext uri="{0D108BD9-81ED-4DB2-BD59-A6C34878D82A}">
                    <a16:rowId xmlns:a16="http://schemas.microsoft.com/office/drawing/2014/main" val="10000"/>
                  </a:ext>
                </a:extLst>
              </a:tr>
              <a:tr h="478381">
                <a:tc>
                  <a:txBody>
                    <a:bodyPr/>
                    <a:lstStyle/>
                    <a:p>
                      <a:r>
                        <a:rPr lang="es-US" sz="800">
                          <a:latin typeface="Arial" pitchFamily="34" charset="0"/>
                          <a:cs typeface="Arial" pitchFamily="34" charset="0"/>
                        </a:rPr>
                        <a:t>Deducible anual (individual/familiar)</a:t>
                      </a:r>
                    </a:p>
                  </a:txBody>
                  <a:tcPr marL="52330" marR="52330" marT="34290" marB="34290"/>
                </a:tc>
                <a:tc>
                  <a:txBody>
                    <a:bodyPr/>
                    <a:lstStyle/>
                    <a:p>
                      <a:pPr algn="ctr"/>
                      <a:r>
                        <a:rPr lang="es-US" sz="800">
                          <a:latin typeface="Arial" pitchFamily="34" charset="0"/>
                          <a:cs typeface="Arial" pitchFamily="34" charset="0"/>
                        </a:rPr>
                        <a:t>$250/</a:t>
                      </a:r>
                    </a:p>
                    <a:p>
                      <a:pPr algn="ctr"/>
                      <a:r>
                        <a:rPr lang="es-US" sz="800">
                          <a:latin typeface="Arial" pitchFamily="34" charset="0"/>
                          <a:cs typeface="Arial" pitchFamily="34" charset="0"/>
                        </a:rPr>
                        <a:t>$500</a:t>
                      </a:r>
                    </a:p>
                  </a:txBody>
                  <a:tcPr marL="52330" marR="52330" marT="34290" marB="3429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US" sz="800">
                          <a:latin typeface="Arial" pitchFamily="34" charset="0"/>
                          <a:cs typeface="Arial" pitchFamily="34" charset="0"/>
                        </a:rPr>
                        <a:t>$750/ </a:t>
                      </a:r>
                    </a:p>
                    <a:p>
                      <a:pPr marL="0" marR="0" indent="0" algn="ctr" defTabSz="457200" rtl="0" eaLnBrk="1" fontAlgn="auto" latinLnBrk="0" hangingPunct="1">
                        <a:lnSpc>
                          <a:spcPct val="100000"/>
                        </a:lnSpc>
                        <a:spcBef>
                          <a:spcPts val="0"/>
                        </a:spcBef>
                        <a:spcAft>
                          <a:spcPts val="0"/>
                        </a:spcAft>
                        <a:buClrTx/>
                        <a:buSzTx/>
                        <a:buFontTx/>
                        <a:buNone/>
                        <a:tabLst/>
                        <a:defRPr/>
                      </a:pPr>
                      <a:r>
                        <a:rPr lang="es-US" sz="800">
                          <a:latin typeface="Arial" pitchFamily="34" charset="0"/>
                          <a:cs typeface="Arial" pitchFamily="34" charset="0"/>
                        </a:rPr>
                        <a:t>$1,500</a:t>
                      </a:r>
                    </a:p>
                  </a:txBody>
                  <a:tcPr marL="52330" marR="52330" marT="34290" marB="34290"/>
                </a:tc>
                <a:tc>
                  <a:txBody>
                    <a:bodyPr/>
                    <a:lstStyle/>
                    <a:p>
                      <a:pPr algn="ctr"/>
                      <a:r>
                        <a:rPr lang="es-US" sz="800" dirty="0">
                          <a:latin typeface="Arial" pitchFamily="34" charset="0"/>
                          <a:cs typeface="Arial" pitchFamily="34" charset="0"/>
                        </a:rPr>
                        <a:t>$1,500/</a:t>
                      </a:r>
                      <a:br>
                        <a:rPr lang="es-US" sz="800" dirty="0">
                          <a:latin typeface="Arial" pitchFamily="34" charset="0"/>
                          <a:cs typeface="Arial" pitchFamily="34" charset="0"/>
                        </a:rPr>
                      </a:br>
                      <a:r>
                        <a:rPr lang="es-US" sz="800" dirty="0">
                          <a:latin typeface="Arial" pitchFamily="34" charset="0"/>
                          <a:cs typeface="Arial" pitchFamily="34" charset="0"/>
                        </a:rPr>
                        <a:t>$3,000</a:t>
                      </a:r>
                    </a:p>
                  </a:txBody>
                  <a:tcPr marL="52330" marR="52330" marT="34290" marB="34290"/>
                </a:tc>
                <a:extLst>
                  <a:ext uri="{0D108BD9-81ED-4DB2-BD59-A6C34878D82A}">
                    <a16:rowId xmlns:a16="http://schemas.microsoft.com/office/drawing/2014/main" val="10001"/>
                  </a:ext>
                </a:extLst>
              </a:tr>
              <a:tr h="380801">
                <a:tc>
                  <a:txBody>
                    <a:bodyPr/>
                    <a:lstStyle/>
                    <a:p>
                      <a:r>
                        <a:rPr lang="es-US" sz="800">
                          <a:latin typeface="Arial" pitchFamily="34" charset="0"/>
                          <a:cs typeface="Arial" pitchFamily="34" charset="0"/>
                        </a:rPr>
                        <a:t>Máximo de gastos de bolsillo</a:t>
                      </a:r>
                    </a:p>
                  </a:txBody>
                  <a:tcPr marL="52330" marR="52330" marT="34290" marB="34290"/>
                </a:tc>
                <a:tc>
                  <a:txBody>
                    <a:bodyPr/>
                    <a:lstStyle/>
                    <a:p>
                      <a:pPr algn="ctr"/>
                      <a:r>
                        <a:rPr lang="es-US" sz="800" dirty="0">
                          <a:latin typeface="Arial" pitchFamily="34" charset="0"/>
                          <a:cs typeface="Arial" pitchFamily="34" charset="0"/>
                        </a:rPr>
                        <a:t>$2,500/</a:t>
                      </a:r>
                      <a:br>
                        <a:rPr lang="es-US" sz="800" dirty="0">
                          <a:latin typeface="Arial" pitchFamily="34" charset="0"/>
                          <a:cs typeface="Arial" pitchFamily="34" charset="0"/>
                        </a:rPr>
                      </a:br>
                      <a:r>
                        <a:rPr lang="es-US" sz="800" dirty="0">
                          <a:latin typeface="Arial" pitchFamily="34" charset="0"/>
                          <a:cs typeface="Arial" pitchFamily="34" charset="0"/>
                        </a:rPr>
                        <a:t>$5,000</a:t>
                      </a:r>
                    </a:p>
                  </a:txBody>
                  <a:tcPr marL="52330" marR="52330" marT="34290" marB="34290"/>
                </a:tc>
                <a:tc>
                  <a:txBody>
                    <a:bodyPr/>
                    <a:lstStyle/>
                    <a:p>
                      <a:pPr algn="ctr"/>
                      <a:r>
                        <a:rPr lang="es-US" sz="800" dirty="0">
                          <a:latin typeface="Arial" pitchFamily="34" charset="0"/>
                          <a:cs typeface="Arial" pitchFamily="34" charset="0"/>
                        </a:rPr>
                        <a:t>$4,750/</a:t>
                      </a:r>
                      <a:br>
                        <a:rPr lang="es-US" sz="800" dirty="0">
                          <a:latin typeface="Arial" pitchFamily="34" charset="0"/>
                          <a:cs typeface="Arial" pitchFamily="34" charset="0"/>
                        </a:rPr>
                      </a:br>
                      <a:r>
                        <a:rPr lang="es-US" sz="800" dirty="0">
                          <a:latin typeface="Arial" pitchFamily="34" charset="0"/>
                          <a:cs typeface="Arial" pitchFamily="34" charset="0"/>
                        </a:rPr>
                        <a:t>$9,500</a:t>
                      </a:r>
                    </a:p>
                  </a:txBody>
                  <a:tcPr marL="52330" marR="52330" marT="34290" marB="34290"/>
                </a:tc>
                <a:tc>
                  <a:txBody>
                    <a:bodyPr/>
                    <a:lstStyle/>
                    <a:p>
                      <a:pPr algn="ctr"/>
                      <a:r>
                        <a:rPr lang="es-US" sz="800" dirty="0">
                          <a:latin typeface="Arial" pitchFamily="34" charset="0"/>
                          <a:cs typeface="Arial" pitchFamily="34" charset="0"/>
                        </a:rPr>
                        <a:t>$9,500/</a:t>
                      </a:r>
                      <a:br>
                        <a:rPr lang="es-US" sz="800" dirty="0">
                          <a:latin typeface="Arial" pitchFamily="34" charset="0"/>
                          <a:cs typeface="Arial" pitchFamily="34" charset="0"/>
                        </a:rPr>
                      </a:br>
                      <a:r>
                        <a:rPr lang="es-US" sz="800" dirty="0">
                          <a:latin typeface="Arial" pitchFamily="34" charset="0"/>
                          <a:cs typeface="Arial" pitchFamily="34" charset="0"/>
                        </a:rPr>
                        <a:t>$19,000</a:t>
                      </a:r>
                    </a:p>
                  </a:txBody>
                  <a:tcPr marL="52330" marR="52330" marT="34290" marB="34290"/>
                </a:tc>
                <a:extLst>
                  <a:ext uri="{0D108BD9-81ED-4DB2-BD59-A6C34878D82A}">
                    <a16:rowId xmlns:a16="http://schemas.microsoft.com/office/drawing/2014/main" val="10002"/>
                  </a:ext>
                </a:extLst>
              </a:tr>
              <a:tr h="277157">
                <a:tc>
                  <a:txBody>
                    <a:bodyPr/>
                    <a:lstStyle/>
                    <a:p>
                      <a:r>
                        <a:rPr lang="es-US" sz="800">
                          <a:latin typeface="Arial" pitchFamily="34" charset="0"/>
                          <a:cs typeface="Arial" pitchFamily="34" charset="0"/>
                        </a:rPr>
                        <a:t>Copago por hospitalización</a:t>
                      </a:r>
                    </a:p>
                  </a:txBody>
                  <a:tcPr marL="52330" marR="52330" marT="34290" marB="34290"/>
                </a:tc>
                <a:tc>
                  <a:txBody>
                    <a:bodyPr/>
                    <a:lstStyle/>
                    <a:p>
                      <a:pPr algn="ctr"/>
                      <a:r>
                        <a:rPr lang="es-US" sz="800" b="0">
                          <a:solidFill>
                            <a:schemeClr val="tx1"/>
                          </a:solidFill>
                          <a:latin typeface="Arial" panose="020B0604020202020204" pitchFamily="34" charset="0"/>
                          <a:cs typeface="Arial" panose="020B0604020202020204" pitchFamily="34" charset="0"/>
                        </a:rPr>
                        <a:t>$0</a:t>
                      </a:r>
                    </a:p>
                  </a:txBody>
                  <a:tcPr marL="52330" marR="52330" marT="34290" marB="34290"/>
                </a:tc>
                <a:tc>
                  <a:txBody>
                    <a:bodyPr/>
                    <a:lstStyle/>
                    <a:p>
                      <a:pPr algn="ctr"/>
                      <a:r>
                        <a:rPr lang="es-US" sz="800">
                          <a:latin typeface="Arial" pitchFamily="34" charset="0"/>
                          <a:cs typeface="Arial" pitchFamily="34" charset="0"/>
                        </a:rPr>
                        <a:t>$500</a:t>
                      </a:r>
                    </a:p>
                  </a:txBody>
                  <a:tcPr marL="52330" marR="52330" marT="34290" marB="34290"/>
                </a:tc>
                <a:tc>
                  <a:txBody>
                    <a:bodyPr/>
                    <a:lstStyle/>
                    <a:p>
                      <a:pPr algn="ctr"/>
                      <a:r>
                        <a:rPr lang="es-US" sz="800">
                          <a:latin typeface="Arial" pitchFamily="34" charset="0"/>
                          <a:cs typeface="Arial" pitchFamily="34" charset="0"/>
                        </a:rPr>
                        <a:t>$1,000</a:t>
                      </a:r>
                    </a:p>
                  </a:txBody>
                  <a:tcPr marL="52330" marR="52330" marT="34290" marB="34290"/>
                </a:tc>
                <a:extLst>
                  <a:ext uri="{0D108BD9-81ED-4DB2-BD59-A6C34878D82A}">
                    <a16:rowId xmlns:a16="http://schemas.microsoft.com/office/drawing/2014/main" val="10003"/>
                  </a:ext>
                </a:extLst>
              </a:tr>
              <a:tr h="380801">
                <a:tc>
                  <a:txBody>
                    <a:bodyPr/>
                    <a:lstStyle/>
                    <a:p>
                      <a:r>
                        <a:rPr lang="es-US" sz="800">
                          <a:latin typeface="Arial" pitchFamily="34" charset="0"/>
                          <a:cs typeface="Arial" pitchFamily="34" charset="0"/>
                        </a:rPr>
                        <a:t>Copago por </a:t>
                      </a:r>
                      <a:r>
                        <a:rPr lang="es-US" sz="800" baseline="0">
                          <a:latin typeface="Arial" pitchFamily="34" charset="0"/>
                          <a:cs typeface="Arial" pitchFamily="34" charset="0"/>
                        </a:rPr>
                        <a:t>cirugía ambulatoria</a:t>
                      </a:r>
                    </a:p>
                  </a:txBody>
                  <a:tcPr marL="52330" marR="52330" marT="34290" marB="34290"/>
                </a:tc>
                <a:tc>
                  <a:txBody>
                    <a:bodyPr/>
                    <a:lstStyle/>
                    <a:p>
                      <a:pPr algn="ctr"/>
                      <a:r>
                        <a:rPr lang="es-US" sz="800">
                          <a:latin typeface="Arial" pitchFamily="34" charset="0"/>
                          <a:cs typeface="Arial" pitchFamily="34" charset="0"/>
                        </a:rPr>
                        <a:t>$50</a:t>
                      </a:r>
                    </a:p>
                  </a:txBody>
                  <a:tcPr marL="52330" marR="52330" marT="34290" marB="34290"/>
                </a:tc>
                <a:tc>
                  <a:txBody>
                    <a:bodyPr/>
                    <a:lstStyle/>
                    <a:p>
                      <a:pPr algn="ctr"/>
                      <a:r>
                        <a:rPr lang="es-US" sz="800">
                          <a:latin typeface="Arial" pitchFamily="34" charset="0"/>
                          <a:cs typeface="Arial" pitchFamily="34" charset="0"/>
                        </a:rPr>
                        <a:t>$100</a:t>
                      </a:r>
                    </a:p>
                  </a:txBody>
                  <a:tcPr marL="52330" marR="52330" marT="34290" marB="34290"/>
                </a:tc>
                <a:tc>
                  <a:txBody>
                    <a:bodyPr/>
                    <a:lstStyle/>
                    <a:p>
                      <a:pPr algn="ctr"/>
                      <a:r>
                        <a:rPr lang="es-US" sz="800">
                          <a:latin typeface="Arial" pitchFamily="34" charset="0"/>
                          <a:cs typeface="Arial" pitchFamily="34" charset="0"/>
                        </a:rPr>
                        <a:t>$200</a:t>
                      </a:r>
                    </a:p>
                  </a:txBody>
                  <a:tcPr marL="52330" marR="52330" marT="34290" marB="34290"/>
                </a:tc>
                <a:extLst>
                  <a:ext uri="{0D108BD9-81ED-4DB2-BD59-A6C34878D82A}">
                    <a16:rowId xmlns:a16="http://schemas.microsoft.com/office/drawing/2014/main" val="10004"/>
                  </a:ext>
                </a:extLst>
              </a:tr>
              <a:tr h="461296">
                <a:tc>
                  <a:txBody>
                    <a:bodyPr/>
                    <a:lstStyle/>
                    <a:p>
                      <a:r>
                        <a:rPr lang="es-US" sz="800">
                          <a:latin typeface="Arial" pitchFamily="34" charset="0"/>
                          <a:cs typeface="Arial" pitchFamily="34" charset="0"/>
                        </a:rPr>
                        <a:t>Coseguro del miembro</a:t>
                      </a:r>
                    </a:p>
                    <a:p>
                      <a:r>
                        <a:rPr lang="es-US" sz="700">
                          <a:latin typeface="Arial" pitchFamily="34" charset="0"/>
                          <a:cs typeface="Arial" pitchFamily="34" charset="0"/>
                        </a:rPr>
                        <a:t>(*después del deducible)</a:t>
                      </a:r>
                    </a:p>
                  </a:txBody>
                  <a:tcPr marL="52330" marR="52330" marT="34290" marB="34290"/>
                </a:tc>
                <a:tc>
                  <a:txBody>
                    <a:bodyPr/>
                    <a:lstStyle/>
                    <a:p>
                      <a:pPr algn="ctr"/>
                      <a:r>
                        <a:rPr lang="es-US" sz="800">
                          <a:latin typeface="Arial" pitchFamily="34" charset="0"/>
                          <a:cs typeface="Arial" pitchFamily="34" charset="0"/>
                        </a:rPr>
                        <a:t>10 %*</a:t>
                      </a:r>
                    </a:p>
                  </a:txBody>
                  <a:tcPr marL="52330" marR="52330" marT="34290" marB="34290"/>
                </a:tc>
                <a:tc>
                  <a:txBody>
                    <a:bodyPr/>
                    <a:lstStyle/>
                    <a:p>
                      <a:pPr algn="ctr"/>
                      <a:r>
                        <a:rPr lang="es-US" sz="800">
                          <a:latin typeface="Arial" pitchFamily="34" charset="0"/>
                          <a:cs typeface="Arial" pitchFamily="34" charset="0"/>
                        </a:rPr>
                        <a:t>20 %*</a:t>
                      </a:r>
                    </a:p>
                  </a:txBody>
                  <a:tcPr marL="52330" marR="52330" marT="34290" marB="34290"/>
                </a:tc>
                <a:tc>
                  <a:txBody>
                    <a:bodyPr/>
                    <a:lstStyle/>
                    <a:p>
                      <a:pPr algn="ctr"/>
                      <a:r>
                        <a:rPr lang="es-US" sz="800">
                          <a:latin typeface="Arial" pitchFamily="34" charset="0"/>
                          <a:cs typeface="Arial" pitchFamily="34" charset="0"/>
                        </a:rPr>
                        <a:t>40 %*</a:t>
                      </a:r>
                    </a:p>
                  </a:txBody>
                  <a:tcPr marL="52330" marR="52330" marT="34290" marB="34290"/>
                </a:tc>
                <a:extLst>
                  <a:ext uri="{0D108BD9-81ED-4DB2-BD59-A6C34878D82A}">
                    <a16:rowId xmlns:a16="http://schemas.microsoft.com/office/drawing/2014/main" val="10005"/>
                  </a:ext>
                </a:extLst>
              </a:tr>
              <a:tr h="380801">
                <a:tc>
                  <a:txBody>
                    <a:bodyPr/>
                    <a:lstStyle/>
                    <a:p>
                      <a:r>
                        <a:rPr lang="es-US" sz="800">
                          <a:latin typeface="Arial" pitchFamily="34" charset="0"/>
                          <a:cs typeface="Arial" pitchFamily="34" charset="0"/>
                        </a:rPr>
                        <a:t>Visita en el consultorio (médico de atención primaria/especialista)</a:t>
                      </a:r>
                    </a:p>
                  </a:txBody>
                  <a:tcPr marL="52330" marR="52330" marT="34290" marB="34290"/>
                </a:tc>
                <a:tc>
                  <a:txBody>
                    <a:bodyPr/>
                    <a:lstStyle/>
                    <a:p>
                      <a:pPr algn="ctr"/>
                      <a:r>
                        <a:rPr lang="es-US" sz="800" dirty="0">
                          <a:latin typeface="Arial" pitchFamily="34" charset="0"/>
                          <a:cs typeface="Arial" pitchFamily="34" charset="0"/>
                        </a:rPr>
                        <a:t>$20/$30</a:t>
                      </a:r>
                    </a:p>
                  </a:txBody>
                  <a:tcPr marL="52330" marR="52330" marT="34290" marB="34290"/>
                </a:tc>
                <a:tc>
                  <a:txBody>
                    <a:bodyPr/>
                    <a:lstStyle/>
                    <a:p>
                      <a:pPr algn="ctr"/>
                      <a:r>
                        <a:rPr lang="es-US" sz="800">
                          <a:latin typeface="Arial" pitchFamily="34" charset="0"/>
                          <a:cs typeface="Arial" pitchFamily="34" charset="0"/>
                        </a:rPr>
                        <a:t>$30/$40</a:t>
                      </a:r>
                    </a:p>
                  </a:txBody>
                  <a:tcPr marL="52330" marR="52330" marT="34290" marB="34290"/>
                </a:tc>
                <a:tc>
                  <a:txBody>
                    <a:bodyPr/>
                    <a:lstStyle/>
                    <a:p>
                      <a:pPr algn="ctr"/>
                      <a:r>
                        <a:rPr lang="es-US" sz="800">
                          <a:latin typeface="Arial" pitchFamily="34" charset="0"/>
                          <a:cs typeface="Arial" pitchFamily="34" charset="0"/>
                        </a:rPr>
                        <a:t>40 %</a:t>
                      </a:r>
                    </a:p>
                  </a:txBody>
                  <a:tcPr marL="52330" marR="52330" marT="34290" marB="34290"/>
                </a:tc>
                <a:extLst>
                  <a:ext uri="{0D108BD9-81ED-4DB2-BD59-A6C34878D82A}">
                    <a16:rowId xmlns:a16="http://schemas.microsoft.com/office/drawing/2014/main" val="10006"/>
                  </a:ext>
                </a:extLst>
              </a:tr>
              <a:tr h="685441">
                <a:tc>
                  <a:txBody>
                    <a:bodyPr/>
                    <a:lstStyle/>
                    <a:p>
                      <a:r>
                        <a:rPr lang="es-US" sz="800">
                          <a:latin typeface="Arial" pitchFamily="34" charset="0"/>
                          <a:cs typeface="Arial" pitchFamily="34" charset="0"/>
                        </a:rPr>
                        <a:t>Medicamentos recetados: venta minorista (34 días)</a:t>
                      </a:r>
                    </a:p>
                    <a:p>
                      <a:r>
                        <a:rPr lang="es-US" sz="800">
                          <a:latin typeface="Arial" pitchFamily="34" charset="0"/>
                          <a:cs typeface="Arial" pitchFamily="34" charset="0"/>
                        </a:rPr>
                        <a:t>Genéricos</a:t>
                      </a:r>
                    </a:p>
                    <a:p>
                      <a:r>
                        <a:rPr lang="es-US" sz="800">
                          <a:latin typeface="Arial" pitchFamily="34" charset="0"/>
                          <a:cs typeface="Arial" pitchFamily="34" charset="0"/>
                        </a:rPr>
                        <a:t>De marca del formulario</a:t>
                      </a:r>
                    </a:p>
                    <a:p>
                      <a:r>
                        <a:rPr lang="es-US" sz="800">
                          <a:latin typeface="Arial" pitchFamily="34" charset="0"/>
                          <a:cs typeface="Arial" pitchFamily="34" charset="0"/>
                        </a:rPr>
                        <a:t>De marca no del formulario</a:t>
                      </a:r>
                    </a:p>
                  </a:txBody>
                  <a:tcPr marL="52330" marR="52330" marT="34290" marB="34290"/>
                </a:tc>
                <a:tc gridSpan="3">
                  <a:txBody>
                    <a:bodyPr/>
                    <a:lstStyle/>
                    <a:p>
                      <a:pPr algn="l" rtl="0"/>
                      <a:endParaRPr lang="en-US" sz="800" dirty="0">
                        <a:latin typeface="Arial" pitchFamily="34" charset="0"/>
                        <a:cs typeface="Arial" pitchFamily="34" charset="0"/>
                      </a:endParaRPr>
                    </a:p>
                    <a:p>
                      <a:pPr algn="ctr"/>
                      <a:r>
                        <a:rPr lang="es-US" sz="800">
                          <a:latin typeface="Arial" pitchFamily="34" charset="0"/>
                          <a:cs typeface="Arial" pitchFamily="34" charset="0"/>
                        </a:rPr>
                        <a:t>$10/</a:t>
                      </a:r>
                    </a:p>
                    <a:p>
                      <a:pPr algn="ctr"/>
                      <a:r>
                        <a:rPr lang="es-US" sz="800">
                          <a:latin typeface="Arial" pitchFamily="34" charset="0"/>
                          <a:cs typeface="Arial" pitchFamily="34" charset="0"/>
                        </a:rPr>
                        <a:t>20 % ($30 mín., $80 máx.)/</a:t>
                      </a:r>
                    </a:p>
                    <a:p>
                      <a:pPr algn="ctr"/>
                      <a:r>
                        <a:rPr lang="es-US" sz="800">
                          <a:latin typeface="Arial" pitchFamily="34" charset="0"/>
                          <a:cs typeface="Arial" pitchFamily="34" charset="0"/>
                        </a:rPr>
                        <a:t>40 % ($60 mín.,</a:t>
                      </a:r>
                      <a:r>
                        <a:rPr lang="es-US" sz="800" baseline="0">
                          <a:latin typeface="Arial" pitchFamily="34" charset="0"/>
                          <a:cs typeface="Arial" pitchFamily="34" charset="0"/>
                        </a:rPr>
                        <a:t> $100 máx.)</a:t>
                      </a:r>
                    </a:p>
                  </a:txBody>
                  <a:tcPr marL="52330" marR="52330" marT="34290" marB="34290"/>
                </a:tc>
                <a:tc hMerge="1">
                  <a:txBody>
                    <a:bodyPr/>
                    <a:lstStyle/>
                    <a:p>
                      <a:pPr algn="l" rtl="0"/>
                      <a:endParaRPr lang="en-US" sz="1600" dirty="0"/>
                    </a:p>
                  </a:txBody>
                  <a:tcPr/>
                </a:tc>
                <a:tc hMerge="1">
                  <a:txBody>
                    <a:bodyPr/>
                    <a:lstStyle/>
                    <a:p>
                      <a:pPr algn="l" rtl="0"/>
                      <a:endParaRPr lang="en-US" sz="1600" dirty="0"/>
                    </a:p>
                  </a:txBody>
                  <a:tcPr/>
                </a:tc>
                <a:extLst>
                  <a:ext uri="{0D108BD9-81ED-4DB2-BD59-A6C34878D82A}">
                    <a16:rowId xmlns:a16="http://schemas.microsoft.com/office/drawing/2014/main" val="10007"/>
                  </a:ext>
                </a:extLst>
              </a:tr>
              <a:tr h="751742">
                <a:tc>
                  <a:txBody>
                    <a:bodyPr/>
                    <a:lstStyle/>
                    <a:p>
                      <a:r>
                        <a:rPr lang="es-US" sz="800" dirty="0">
                          <a:latin typeface="Arial" pitchFamily="34" charset="0"/>
                          <a:cs typeface="Arial" pitchFamily="34" charset="0"/>
                        </a:rPr>
                        <a:t>Medicamentos recetados: </a:t>
                      </a:r>
                      <a:br>
                        <a:rPr lang="es-US" sz="800" dirty="0">
                          <a:latin typeface="Arial" pitchFamily="34" charset="0"/>
                          <a:cs typeface="Arial" pitchFamily="34" charset="0"/>
                        </a:rPr>
                      </a:br>
                      <a:r>
                        <a:rPr lang="es-US" sz="800" dirty="0">
                          <a:latin typeface="Arial" pitchFamily="34" charset="0"/>
                          <a:cs typeface="Arial" pitchFamily="34" charset="0"/>
                        </a:rPr>
                        <a:t>venta por correo (90 días)</a:t>
                      </a:r>
                    </a:p>
                    <a:p>
                      <a:pPr marL="0" marR="0" indent="0" algn="l" defTabSz="457200" rtl="0" eaLnBrk="1" fontAlgn="auto" latinLnBrk="0" hangingPunct="1">
                        <a:lnSpc>
                          <a:spcPct val="100000"/>
                        </a:lnSpc>
                        <a:spcBef>
                          <a:spcPts val="0"/>
                        </a:spcBef>
                        <a:spcAft>
                          <a:spcPts val="0"/>
                        </a:spcAft>
                        <a:buClrTx/>
                        <a:buSzTx/>
                        <a:buFontTx/>
                        <a:buNone/>
                        <a:tabLst/>
                        <a:defRPr/>
                      </a:pPr>
                      <a:r>
                        <a:rPr lang="es-US" sz="800" dirty="0">
                          <a:latin typeface="Arial" pitchFamily="34" charset="0"/>
                          <a:cs typeface="Arial" pitchFamily="34" charset="0"/>
                        </a:rPr>
                        <a:t>Genéricos</a:t>
                      </a:r>
                    </a:p>
                    <a:p>
                      <a:pPr marL="0" marR="0" indent="0" algn="l" defTabSz="457200" rtl="0" eaLnBrk="1" fontAlgn="auto" latinLnBrk="0" hangingPunct="1">
                        <a:lnSpc>
                          <a:spcPct val="100000"/>
                        </a:lnSpc>
                        <a:spcBef>
                          <a:spcPts val="0"/>
                        </a:spcBef>
                        <a:spcAft>
                          <a:spcPts val="0"/>
                        </a:spcAft>
                        <a:buClrTx/>
                        <a:buSzTx/>
                        <a:buFontTx/>
                        <a:buNone/>
                        <a:tabLst/>
                        <a:defRPr/>
                      </a:pPr>
                      <a:r>
                        <a:rPr lang="es-US" sz="800" dirty="0">
                          <a:latin typeface="Arial" pitchFamily="34" charset="0"/>
                          <a:cs typeface="Arial" pitchFamily="34" charset="0"/>
                        </a:rPr>
                        <a:t>De marca del formulario</a:t>
                      </a:r>
                    </a:p>
                    <a:p>
                      <a:pPr marL="0" marR="0" indent="0" algn="l" defTabSz="457200" rtl="0" eaLnBrk="1" fontAlgn="auto" latinLnBrk="0" hangingPunct="1">
                        <a:lnSpc>
                          <a:spcPct val="100000"/>
                        </a:lnSpc>
                        <a:spcBef>
                          <a:spcPts val="0"/>
                        </a:spcBef>
                        <a:spcAft>
                          <a:spcPts val="0"/>
                        </a:spcAft>
                        <a:buClrTx/>
                        <a:buSzTx/>
                        <a:buFontTx/>
                        <a:buNone/>
                        <a:tabLst/>
                        <a:defRPr/>
                      </a:pPr>
                      <a:r>
                        <a:rPr lang="es-US" sz="800" dirty="0">
                          <a:latin typeface="Arial" pitchFamily="34" charset="0"/>
                          <a:cs typeface="Arial" pitchFamily="34" charset="0"/>
                        </a:rPr>
                        <a:t>De marca no del formulario</a:t>
                      </a:r>
                    </a:p>
                  </a:txBody>
                  <a:tcPr marL="52330" marR="52330" marT="34290" marB="34290"/>
                </a:tc>
                <a:tc gridSpan="3">
                  <a:txBody>
                    <a:bodyPr/>
                    <a:lstStyle/>
                    <a:p>
                      <a:pPr algn="l" rtl="0"/>
                      <a:endParaRPr lang="en-US" sz="800" dirty="0">
                        <a:latin typeface="Arial" pitchFamily="34" charset="0"/>
                        <a:cs typeface="Arial" pitchFamily="34" charset="0"/>
                      </a:endParaRPr>
                    </a:p>
                    <a:p>
                      <a:pPr algn="ctr"/>
                      <a:r>
                        <a:rPr lang="es-US" sz="800" dirty="0">
                          <a:latin typeface="Arial" pitchFamily="34" charset="0"/>
                          <a:cs typeface="Arial" pitchFamily="34" charset="0"/>
                        </a:rPr>
                        <a:t>$25/</a:t>
                      </a:r>
                    </a:p>
                    <a:p>
                      <a:pPr algn="ctr"/>
                      <a:r>
                        <a:rPr lang="es-US" sz="800" dirty="0">
                          <a:latin typeface="Arial" pitchFamily="34" charset="0"/>
                          <a:cs typeface="Arial" pitchFamily="34" charset="0"/>
                        </a:rPr>
                        <a:t>20 % ($75 mín., $200 máx.)/</a:t>
                      </a:r>
                    </a:p>
                    <a:p>
                      <a:pPr algn="ctr"/>
                      <a:r>
                        <a:rPr lang="es-US" sz="800" dirty="0">
                          <a:latin typeface="Arial" pitchFamily="34" charset="0"/>
                          <a:cs typeface="Arial" pitchFamily="34" charset="0"/>
                        </a:rPr>
                        <a:t>40 % ($150 mín.,</a:t>
                      </a:r>
                      <a:r>
                        <a:rPr lang="es-US" sz="800" baseline="0" dirty="0">
                          <a:latin typeface="Arial" pitchFamily="34" charset="0"/>
                          <a:cs typeface="Arial" pitchFamily="34" charset="0"/>
                        </a:rPr>
                        <a:t> $250 máx.)</a:t>
                      </a:r>
                    </a:p>
                  </a:txBody>
                  <a:tcPr marL="52330" marR="52330" marT="34290" marB="34290"/>
                </a:tc>
                <a:tc hMerge="1">
                  <a:txBody>
                    <a:bodyPr/>
                    <a:lstStyle/>
                    <a:p>
                      <a:pPr algn="l" rtl="0"/>
                      <a:endParaRPr lang="en-US" sz="1600" dirty="0"/>
                    </a:p>
                  </a:txBody>
                  <a:tcPr/>
                </a:tc>
                <a:tc hMerge="1">
                  <a:txBody>
                    <a:bodyPr/>
                    <a:lstStyle/>
                    <a:p>
                      <a:pPr algn="l" rtl="0"/>
                      <a:endParaRPr lang="en-US" sz="1600" dirty="0"/>
                    </a:p>
                  </a:txBody>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4"/>
          </p:nvPr>
        </p:nvSpPr>
        <p:spPr/>
        <p:txBody>
          <a:bodyPr/>
          <a:lstStyle/>
          <a:p>
            <a:fld id="{489F9553-C816-6842-8939-EE75ECF7EB2B}" type="slidenum">
              <a:rPr lang="en-US" sz="600" smtClean="0"/>
              <a:pPr/>
              <a:t>7</a:t>
            </a:fld>
            <a:endParaRPr lang="en-US" sz="600" dirty="0"/>
          </a:p>
        </p:txBody>
      </p:sp>
      <p:sp>
        <p:nvSpPr>
          <p:cNvPr id="3" name="Footer Placeholder 2"/>
          <p:cNvSpPr>
            <a:spLocks noGrp="1"/>
          </p:cNvSpPr>
          <p:nvPr>
            <p:ph type="ftr" sz="quarter" idx="3"/>
          </p:nvPr>
        </p:nvSpPr>
        <p:spPr/>
        <p:txBody>
          <a:bodyPr/>
          <a:lstStyle/>
          <a:p>
            <a:r>
              <a:rPr lang="es-US" dirty="0"/>
              <a:t>©2020 Trinity </a:t>
            </a:r>
            <a:r>
              <a:rPr lang="es-US" dirty="0" err="1"/>
              <a:t>Health</a:t>
            </a:r>
            <a:endParaRPr lang="es-US" dirty="0"/>
          </a:p>
        </p:txBody>
      </p:sp>
      <p:sp>
        <p:nvSpPr>
          <p:cNvPr id="2" name="Title 1"/>
          <p:cNvSpPr>
            <a:spLocks noGrp="1"/>
          </p:cNvSpPr>
          <p:nvPr>
            <p:ph type="title"/>
          </p:nvPr>
        </p:nvSpPr>
        <p:spPr/>
        <p:txBody>
          <a:bodyPr/>
          <a:lstStyle/>
          <a:p>
            <a:r>
              <a:rPr lang="es-US" sz="2400"/>
              <a:t>Plan tradicional</a:t>
            </a:r>
          </a:p>
        </p:txBody>
      </p:sp>
      <p:sp>
        <p:nvSpPr>
          <p:cNvPr id="9" name="Rectangle 8"/>
          <p:cNvSpPr/>
          <p:nvPr/>
        </p:nvSpPr>
        <p:spPr>
          <a:xfrm>
            <a:off x="433983" y="928133"/>
            <a:ext cx="3718918" cy="2893100"/>
          </a:xfrm>
          <a:prstGeom prst="rect">
            <a:avLst/>
          </a:prstGeom>
        </p:spPr>
        <p:txBody>
          <a:bodyPr wrap="square">
            <a:spAutoFit/>
          </a:bodyPr>
          <a:lstStyle/>
          <a:p>
            <a:pPr marL="214313" indent="-214313">
              <a:buFont typeface="Arial" panose="020B0604020202020204" pitchFamily="34" charset="0"/>
              <a:buChar char="•"/>
            </a:pPr>
            <a:r>
              <a:rPr lang="es-US" sz="1400" dirty="0"/>
              <a:t>Bajos costos de bolsillo al momento de recibir el servicio. </a:t>
            </a:r>
          </a:p>
          <a:p>
            <a:pPr marL="214313" indent="-214313">
              <a:buFont typeface="Arial" panose="020B0604020202020204" pitchFamily="34" charset="0"/>
              <a:buChar char="•"/>
            </a:pPr>
            <a:endParaRPr lang="en-US" sz="1400" dirty="0"/>
          </a:p>
          <a:p>
            <a:pPr marL="214313" indent="-214313">
              <a:buFont typeface="Arial" panose="020B0604020202020204" pitchFamily="34" charset="0"/>
              <a:buChar char="•"/>
            </a:pPr>
            <a:r>
              <a:rPr lang="es-US" sz="1400" dirty="0"/>
              <a:t>Aportes más altos de los colegas por período de pago.</a:t>
            </a:r>
          </a:p>
          <a:p>
            <a:pPr marL="214313" indent="-214313">
              <a:buFont typeface="Arial" panose="020B0604020202020204" pitchFamily="34" charset="0"/>
              <a:buChar char="•"/>
            </a:pPr>
            <a:endParaRPr lang="en-US" sz="1400" dirty="0"/>
          </a:p>
          <a:p>
            <a:pPr marL="214313" indent="-214313">
              <a:buFont typeface="Arial" panose="020B0604020202020204" pitchFamily="34" charset="0"/>
              <a:buChar char="•"/>
            </a:pPr>
            <a:r>
              <a:rPr lang="es-US" sz="1400" dirty="0"/>
              <a:t>El deducible familiar lo alcanza más de 1 miembro cubierto de la familia.</a:t>
            </a:r>
          </a:p>
          <a:p>
            <a:pPr marL="214313" indent="-214313">
              <a:buFont typeface="Arial" panose="020B0604020202020204" pitchFamily="34" charset="0"/>
              <a:buChar char="•"/>
            </a:pPr>
            <a:endParaRPr lang="en-US" sz="1400" dirty="0"/>
          </a:p>
          <a:p>
            <a:pPr marL="214313" indent="-214313">
              <a:buFont typeface="Arial" panose="020B0604020202020204" pitchFamily="34" charset="0"/>
              <a:buChar char="•"/>
            </a:pPr>
            <a:r>
              <a:rPr lang="es-US" sz="1400" dirty="0"/>
              <a:t>Puede inscribirse en la cuenta de gastos flexibles para atención médica (HCFSA), pero no en la cuenta de ahorro para gastos médicos.</a:t>
            </a:r>
          </a:p>
        </p:txBody>
      </p:sp>
    </p:spTree>
    <p:extLst>
      <p:ext uri="{BB962C8B-B14F-4D97-AF65-F5344CB8AC3E}">
        <p14:creationId xmlns:p14="http://schemas.microsoft.com/office/powerpoint/2010/main" val="340591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2"/>
            <p:extLst>
              <p:ext uri="{D42A27DB-BD31-4B8C-83A1-F6EECF244321}">
                <p14:modId xmlns:p14="http://schemas.microsoft.com/office/powerpoint/2010/main" val="747347148"/>
              </p:ext>
            </p:extLst>
          </p:nvPr>
        </p:nvGraphicFramePr>
        <p:xfrm>
          <a:off x="4508208" y="345640"/>
          <a:ext cx="3373278" cy="3953873"/>
        </p:xfrm>
        <a:graphic>
          <a:graphicData uri="http://schemas.openxmlformats.org/drawingml/2006/table">
            <a:tbl>
              <a:tblPr firstRow="1" bandRow="1">
                <a:tableStyleId>{5C22544A-7EE6-4342-B048-85BDC9FD1C3A}</a:tableStyleId>
              </a:tblPr>
              <a:tblGrid>
                <a:gridCol w="1360714">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718457">
                  <a:extLst>
                    <a:ext uri="{9D8B030D-6E8A-4147-A177-3AD203B41FA5}">
                      <a16:colId xmlns:a16="http://schemas.microsoft.com/office/drawing/2014/main" val="20002"/>
                    </a:ext>
                  </a:extLst>
                </a:gridCol>
                <a:gridCol w="684507">
                  <a:extLst>
                    <a:ext uri="{9D8B030D-6E8A-4147-A177-3AD203B41FA5}">
                      <a16:colId xmlns:a16="http://schemas.microsoft.com/office/drawing/2014/main" val="20003"/>
                    </a:ext>
                  </a:extLst>
                </a:gridCol>
              </a:tblGrid>
              <a:tr h="228600">
                <a:tc>
                  <a:txBody>
                    <a:bodyPr/>
                    <a:lstStyle/>
                    <a:p>
                      <a:endParaRPr lang="en-US" sz="800" dirty="0">
                        <a:latin typeface="Arial" pitchFamily="34" charset="0"/>
                        <a:cs typeface="Arial" pitchFamily="34" charset="0"/>
                      </a:endParaRPr>
                    </a:p>
                  </a:txBody>
                  <a:tcPr marL="68580" marR="68580" marT="34290" marB="34290" anchor="ctr"/>
                </a:tc>
                <a:tc>
                  <a:txBody>
                    <a:bodyPr/>
                    <a:lstStyle/>
                    <a:p>
                      <a:pPr algn="ctr"/>
                      <a:r>
                        <a:rPr lang="es-US" sz="800">
                          <a:latin typeface="Arial" pitchFamily="34" charset="0"/>
                          <a:cs typeface="Arial" pitchFamily="34" charset="0"/>
                        </a:rPr>
                        <a:t>Nivel 1</a:t>
                      </a:r>
                    </a:p>
                  </a:txBody>
                  <a:tcPr marL="68580" marR="68580" marT="34290" marB="34290" anchor="ctr"/>
                </a:tc>
                <a:tc>
                  <a:txBody>
                    <a:bodyPr/>
                    <a:lstStyle/>
                    <a:p>
                      <a:pPr algn="ctr"/>
                      <a:r>
                        <a:rPr lang="es-US" sz="800">
                          <a:latin typeface="Arial" pitchFamily="34" charset="0"/>
                          <a:cs typeface="Arial" pitchFamily="34" charset="0"/>
                        </a:rPr>
                        <a:t>Nivel 2</a:t>
                      </a:r>
                    </a:p>
                  </a:txBody>
                  <a:tcPr marL="68580" marR="68580" marT="34290" marB="34290" anchor="ctr"/>
                </a:tc>
                <a:tc>
                  <a:txBody>
                    <a:bodyPr/>
                    <a:lstStyle/>
                    <a:p>
                      <a:pPr algn="ctr"/>
                      <a:r>
                        <a:rPr lang="es-US" sz="800">
                          <a:latin typeface="Arial" pitchFamily="34" charset="0"/>
                          <a:cs typeface="Arial" pitchFamily="34" charset="0"/>
                        </a:rPr>
                        <a:t>Nivel 3</a:t>
                      </a:r>
                    </a:p>
                  </a:txBody>
                  <a:tcPr marL="68580" marR="68580" marT="34290" marB="34290" anchor="ctr"/>
                </a:tc>
                <a:extLst>
                  <a:ext uri="{0D108BD9-81ED-4DB2-BD59-A6C34878D82A}">
                    <a16:rowId xmlns:a16="http://schemas.microsoft.com/office/drawing/2014/main" val="10000"/>
                  </a:ext>
                </a:extLst>
              </a:tr>
              <a:tr h="490683">
                <a:tc>
                  <a:txBody>
                    <a:bodyPr/>
                    <a:lstStyle/>
                    <a:p>
                      <a:r>
                        <a:rPr lang="es-US" sz="800">
                          <a:latin typeface="Arial" pitchFamily="34" charset="0"/>
                          <a:cs typeface="Arial" pitchFamily="34" charset="0"/>
                        </a:rPr>
                        <a:t>Deducible anual (individual/familiar)</a:t>
                      </a:r>
                    </a:p>
                  </a:txBody>
                  <a:tcPr marL="68580" marR="68580" marT="34290" marB="34290" anchor="ctr"/>
                </a:tc>
                <a:tc>
                  <a:txBody>
                    <a:bodyPr/>
                    <a:lstStyle/>
                    <a:p>
                      <a:pPr algn="ctr"/>
                      <a:r>
                        <a:rPr lang="es-US" sz="800">
                          <a:latin typeface="Arial" pitchFamily="34" charset="0"/>
                          <a:cs typeface="Arial" pitchFamily="34" charset="0"/>
                        </a:rPr>
                        <a:t>$1,500/</a:t>
                      </a:r>
                    </a:p>
                    <a:p>
                      <a:pPr algn="ctr"/>
                      <a:r>
                        <a:rPr lang="es-US" sz="800">
                          <a:latin typeface="Arial" pitchFamily="34" charset="0"/>
                          <a:cs typeface="Arial" pitchFamily="34" charset="0"/>
                        </a:rPr>
                        <a:t>$3,000</a:t>
                      </a:r>
                    </a:p>
                  </a:txBody>
                  <a:tcPr marL="68580" marR="68580" marT="34290" marB="3429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US" sz="800">
                          <a:latin typeface="Arial" pitchFamily="34" charset="0"/>
                          <a:cs typeface="Arial" pitchFamily="34" charset="0"/>
                        </a:rPr>
                        <a:t>$2,500/</a:t>
                      </a:r>
                    </a:p>
                    <a:p>
                      <a:pPr algn="ctr"/>
                      <a:r>
                        <a:rPr lang="es-US" sz="800">
                          <a:latin typeface="Arial" pitchFamily="34" charset="0"/>
                          <a:cs typeface="Arial" pitchFamily="34" charset="0"/>
                        </a:rPr>
                        <a:t>$5,000</a:t>
                      </a:r>
                    </a:p>
                  </a:txBody>
                  <a:tcPr marL="68580" marR="68580" marT="34290" marB="34290" anchor="ctr"/>
                </a:tc>
                <a:tc>
                  <a:txBody>
                    <a:bodyPr/>
                    <a:lstStyle/>
                    <a:p>
                      <a:pPr algn="ctr"/>
                      <a:r>
                        <a:rPr lang="es-US" sz="800" dirty="0">
                          <a:latin typeface="Arial" pitchFamily="34" charset="0"/>
                          <a:cs typeface="Arial" pitchFamily="34" charset="0"/>
                        </a:rPr>
                        <a:t>$3,500/</a:t>
                      </a:r>
                      <a:br>
                        <a:rPr lang="es-US" sz="800" dirty="0">
                          <a:latin typeface="Arial" pitchFamily="34" charset="0"/>
                          <a:cs typeface="Arial" pitchFamily="34" charset="0"/>
                        </a:rPr>
                      </a:br>
                      <a:r>
                        <a:rPr lang="es-US" sz="800" dirty="0">
                          <a:latin typeface="Arial" pitchFamily="34" charset="0"/>
                          <a:cs typeface="Arial" pitchFamily="34" charset="0"/>
                        </a:rPr>
                        <a:t>$7,000</a:t>
                      </a:r>
                    </a:p>
                  </a:txBody>
                  <a:tcPr marL="68580" marR="68580" marT="34290" marB="34290" anchor="ctr"/>
                </a:tc>
                <a:extLst>
                  <a:ext uri="{0D108BD9-81ED-4DB2-BD59-A6C34878D82A}">
                    <a16:rowId xmlns:a16="http://schemas.microsoft.com/office/drawing/2014/main" val="10001"/>
                  </a:ext>
                </a:extLst>
              </a:tr>
              <a:tr h="708660">
                <a:tc>
                  <a:txBody>
                    <a:bodyPr/>
                    <a:lstStyle/>
                    <a:p>
                      <a:r>
                        <a:rPr lang="es-US" sz="800" baseline="0">
                          <a:latin typeface="Arial" pitchFamily="34" charset="0"/>
                          <a:cs typeface="Arial" pitchFamily="34" charset="0"/>
                        </a:rPr>
                        <a:t>Aporte anual de Trinity Health a la cuenta de ahorro para gastos médicos (HSA)</a:t>
                      </a:r>
                    </a:p>
                  </a:txBody>
                  <a:tcPr marL="68580" marR="68580" marT="34290" marB="34290" anchor="ctr"/>
                </a:tc>
                <a:tc gridSpan="3">
                  <a:txBody>
                    <a:bodyPr/>
                    <a:lstStyle/>
                    <a:p>
                      <a:pPr algn="ctr"/>
                      <a:r>
                        <a:rPr lang="es-US" sz="800">
                          <a:latin typeface="Arial" pitchFamily="34" charset="0"/>
                          <a:cs typeface="Arial" pitchFamily="34" charset="0"/>
                        </a:rPr>
                        <a:t>$650 individual/  </a:t>
                      </a:r>
                    </a:p>
                    <a:p>
                      <a:pPr algn="ctr"/>
                      <a:r>
                        <a:rPr lang="es-US" sz="800">
                          <a:latin typeface="Arial" pitchFamily="34" charset="0"/>
                          <a:cs typeface="Arial" pitchFamily="34" charset="0"/>
                        </a:rPr>
                        <a:t>$1,300 familiar</a:t>
                      </a:r>
                    </a:p>
                  </a:txBody>
                  <a:tcPr marL="68580" marR="68580" marT="34290" marB="3429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88620">
                <a:tc>
                  <a:txBody>
                    <a:bodyPr/>
                    <a:lstStyle/>
                    <a:p>
                      <a:r>
                        <a:rPr lang="es-US" sz="800">
                          <a:solidFill>
                            <a:schemeClr val="tx1"/>
                          </a:solidFill>
                          <a:latin typeface="Arial" pitchFamily="34" charset="0"/>
                          <a:cs typeface="Arial" pitchFamily="34" charset="0"/>
                        </a:rPr>
                        <a:t>Máximo de gastos de bolsillo (OOPM)</a:t>
                      </a:r>
                    </a:p>
                  </a:txBody>
                  <a:tcPr marL="68580" marR="68580" marT="34290" marB="34290" anchor="ctr"/>
                </a:tc>
                <a:tc>
                  <a:txBody>
                    <a:bodyPr/>
                    <a:lstStyle/>
                    <a:p>
                      <a:pPr algn="ctr"/>
                      <a:r>
                        <a:rPr lang="es-US" sz="800" dirty="0">
                          <a:latin typeface="Arial" pitchFamily="34" charset="0"/>
                          <a:cs typeface="Arial" pitchFamily="34" charset="0"/>
                        </a:rPr>
                        <a:t>$2,600/</a:t>
                      </a:r>
                      <a:br>
                        <a:rPr lang="es-US" sz="800" dirty="0">
                          <a:latin typeface="Arial" pitchFamily="34" charset="0"/>
                          <a:cs typeface="Arial" pitchFamily="34" charset="0"/>
                        </a:rPr>
                      </a:br>
                      <a:r>
                        <a:rPr lang="es-US" sz="800" dirty="0">
                          <a:latin typeface="Arial" pitchFamily="34" charset="0"/>
                          <a:cs typeface="Arial" pitchFamily="34" charset="0"/>
                        </a:rPr>
                        <a:t>$5,200</a:t>
                      </a:r>
                    </a:p>
                  </a:txBody>
                  <a:tcPr marL="68580" marR="68580" marT="34290" marB="34290" anchor="ctr"/>
                </a:tc>
                <a:tc>
                  <a:txBody>
                    <a:bodyPr/>
                    <a:lstStyle/>
                    <a:p>
                      <a:pPr algn="ctr"/>
                      <a:r>
                        <a:rPr lang="es-US" sz="800" dirty="0">
                          <a:latin typeface="Arial" pitchFamily="34" charset="0"/>
                          <a:cs typeface="Arial" pitchFamily="34" charset="0"/>
                        </a:rPr>
                        <a:t>$5,000/</a:t>
                      </a:r>
                      <a:br>
                        <a:rPr lang="es-US" sz="800" dirty="0">
                          <a:latin typeface="Arial" pitchFamily="34" charset="0"/>
                          <a:cs typeface="Arial" pitchFamily="34" charset="0"/>
                        </a:rPr>
                      </a:br>
                      <a:r>
                        <a:rPr lang="es-US" sz="800" dirty="0">
                          <a:latin typeface="Arial" pitchFamily="34" charset="0"/>
                          <a:cs typeface="Arial" pitchFamily="34" charset="0"/>
                        </a:rPr>
                        <a:t>$10,000</a:t>
                      </a:r>
                    </a:p>
                  </a:txBody>
                  <a:tcPr marL="68580" marR="68580" marT="34290" marB="34290" anchor="ctr"/>
                </a:tc>
                <a:tc>
                  <a:txBody>
                    <a:bodyPr/>
                    <a:lstStyle/>
                    <a:p>
                      <a:pPr algn="ctr"/>
                      <a:r>
                        <a:rPr lang="es-US" sz="800" dirty="0">
                          <a:latin typeface="Arial" pitchFamily="34" charset="0"/>
                          <a:cs typeface="Arial" pitchFamily="34" charset="0"/>
                        </a:rPr>
                        <a:t>$7,000/</a:t>
                      </a:r>
                      <a:br>
                        <a:rPr lang="es-US" sz="800" dirty="0">
                          <a:latin typeface="Arial" pitchFamily="34" charset="0"/>
                          <a:cs typeface="Arial" pitchFamily="34" charset="0"/>
                        </a:rPr>
                      </a:br>
                      <a:r>
                        <a:rPr lang="es-US" sz="800" dirty="0">
                          <a:latin typeface="Arial" pitchFamily="34" charset="0"/>
                          <a:cs typeface="Arial" pitchFamily="34" charset="0"/>
                        </a:rPr>
                        <a:t>$14,000</a:t>
                      </a:r>
                    </a:p>
                  </a:txBody>
                  <a:tcPr marL="68580" marR="68580" marT="34290" marB="34290" anchor="ctr"/>
                </a:tc>
                <a:extLst>
                  <a:ext uri="{0D108BD9-81ED-4DB2-BD59-A6C34878D82A}">
                    <a16:rowId xmlns:a16="http://schemas.microsoft.com/office/drawing/2014/main" val="10003"/>
                  </a:ext>
                </a:extLst>
              </a:tr>
              <a:tr h="236041">
                <a:tc>
                  <a:txBody>
                    <a:bodyPr/>
                    <a:lstStyle/>
                    <a:p>
                      <a:r>
                        <a:rPr lang="es-US" sz="800">
                          <a:latin typeface="Arial" pitchFamily="34" charset="0"/>
                          <a:cs typeface="Arial" pitchFamily="34" charset="0"/>
                        </a:rPr>
                        <a:t>Copago por hospitalización</a:t>
                      </a:r>
                    </a:p>
                  </a:txBody>
                  <a:tcPr marL="68580" marR="68580" marT="34290" marB="34290" anchor="ctr"/>
                </a:tc>
                <a:tc>
                  <a:txBody>
                    <a:bodyPr/>
                    <a:lstStyle/>
                    <a:p>
                      <a:pPr algn="ctr"/>
                      <a:r>
                        <a:rPr lang="es-US" sz="800">
                          <a:latin typeface="Arial" pitchFamily="34" charset="0"/>
                          <a:cs typeface="Arial" pitchFamily="34" charset="0"/>
                        </a:rPr>
                        <a:t>Ninguno</a:t>
                      </a:r>
                    </a:p>
                  </a:txBody>
                  <a:tcPr marL="68580" marR="68580" marT="34290" marB="34290" anchor="ctr"/>
                </a:tc>
                <a:tc>
                  <a:txBody>
                    <a:bodyPr/>
                    <a:lstStyle/>
                    <a:p>
                      <a:pPr algn="ctr"/>
                      <a:r>
                        <a:rPr lang="es-US" sz="800">
                          <a:latin typeface="Arial" pitchFamily="34" charset="0"/>
                          <a:cs typeface="Arial" pitchFamily="34" charset="0"/>
                        </a:rPr>
                        <a:t>$500</a:t>
                      </a:r>
                    </a:p>
                  </a:txBody>
                  <a:tcPr marL="68580" marR="68580" marT="34290" marB="34290" anchor="ctr"/>
                </a:tc>
                <a:tc>
                  <a:txBody>
                    <a:bodyPr/>
                    <a:lstStyle/>
                    <a:p>
                      <a:pPr algn="ctr"/>
                      <a:r>
                        <a:rPr lang="es-US" sz="800">
                          <a:latin typeface="Arial" pitchFamily="34" charset="0"/>
                          <a:cs typeface="Arial" pitchFamily="34" charset="0"/>
                        </a:rPr>
                        <a:t>$1,000</a:t>
                      </a:r>
                    </a:p>
                  </a:txBody>
                  <a:tcPr marL="68580" marR="68580" marT="34290" marB="34290" anchor="ctr"/>
                </a:tc>
                <a:extLst>
                  <a:ext uri="{0D108BD9-81ED-4DB2-BD59-A6C34878D82A}">
                    <a16:rowId xmlns:a16="http://schemas.microsoft.com/office/drawing/2014/main" val="10004"/>
                  </a:ext>
                </a:extLst>
              </a:tr>
              <a:tr h="388620">
                <a:tc>
                  <a:txBody>
                    <a:bodyPr/>
                    <a:lstStyle/>
                    <a:p>
                      <a:r>
                        <a:rPr lang="es-US" sz="800" dirty="0">
                          <a:latin typeface="Arial" pitchFamily="34" charset="0"/>
                          <a:cs typeface="Arial" pitchFamily="34" charset="0"/>
                        </a:rPr>
                        <a:t>Copago por </a:t>
                      </a:r>
                      <a:br>
                        <a:rPr lang="es-US" sz="800" dirty="0">
                          <a:latin typeface="Arial" pitchFamily="34" charset="0"/>
                          <a:cs typeface="Arial" pitchFamily="34" charset="0"/>
                        </a:rPr>
                      </a:br>
                      <a:r>
                        <a:rPr lang="es-US" sz="800" baseline="0" dirty="0">
                          <a:latin typeface="Arial" pitchFamily="34" charset="0"/>
                          <a:cs typeface="Arial" pitchFamily="34" charset="0"/>
                        </a:rPr>
                        <a:t>cirugía ambulatoria</a:t>
                      </a:r>
                    </a:p>
                  </a:txBody>
                  <a:tcPr marL="68580" marR="68580" marT="34290" marB="34290" anchor="ctr"/>
                </a:tc>
                <a:tc>
                  <a:txBody>
                    <a:bodyPr/>
                    <a:lstStyle/>
                    <a:p>
                      <a:pPr algn="ctr"/>
                      <a:r>
                        <a:rPr lang="es-US" sz="800">
                          <a:latin typeface="Arial" pitchFamily="34" charset="0"/>
                          <a:cs typeface="Arial" pitchFamily="34" charset="0"/>
                        </a:rPr>
                        <a:t>Ninguno</a:t>
                      </a:r>
                    </a:p>
                  </a:txBody>
                  <a:tcPr marL="68580" marR="68580" marT="34290" marB="34290" anchor="ctr"/>
                </a:tc>
                <a:tc>
                  <a:txBody>
                    <a:bodyPr/>
                    <a:lstStyle/>
                    <a:p>
                      <a:pPr algn="ctr"/>
                      <a:r>
                        <a:rPr lang="es-US" sz="800">
                          <a:latin typeface="Arial" pitchFamily="34" charset="0"/>
                          <a:cs typeface="Arial" pitchFamily="34" charset="0"/>
                        </a:rPr>
                        <a:t>$100</a:t>
                      </a:r>
                    </a:p>
                  </a:txBody>
                  <a:tcPr marL="68580" marR="68580" marT="34290" marB="34290" anchor="ctr"/>
                </a:tc>
                <a:tc>
                  <a:txBody>
                    <a:bodyPr/>
                    <a:lstStyle/>
                    <a:p>
                      <a:pPr algn="ctr"/>
                      <a:r>
                        <a:rPr lang="es-US" sz="800">
                          <a:latin typeface="Arial" pitchFamily="34" charset="0"/>
                          <a:cs typeface="Arial" pitchFamily="34" charset="0"/>
                        </a:rPr>
                        <a:t>$200</a:t>
                      </a:r>
                    </a:p>
                  </a:txBody>
                  <a:tcPr marL="68580" marR="68580" marT="34290" marB="34290" anchor="ctr"/>
                </a:tc>
                <a:extLst>
                  <a:ext uri="{0D108BD9-81ED-4DB2-BD59-A6C34878D82A}">
                    <a16:rowId xmlns:a16="http://schemas.microsoft.com/office/drawing/2014/main" val="10005"/>
                  </a:ext>
                </a:extLst>
              </a:tr>
              <a:tr h="741136">
                <a:tc>
                  <a:txBody>
                    <a:bodyPr/>
                    <a:lstStyle/>
                    <a:p>
                      <a:r>
                        <a:rPr lang="es-US" sz="800" dirty="0" err="1">
                          <a:latin typeface="Arial" pitchFamily="34" charset="0"/>
                          <a:cs typeface="Arial" pitchFamily="34" charset="0"/>
                        </a:rPr>
                        <a:t>Coseguro</a:t>
                      </a:r>
                      <a:r>
                        <a:rPr lang="es-US" sz="800" dirty="0">
                          <a:latin typeface="Arial" pitchFamily="34" charset="0"/>
                          <a:cs typeface="Arial" pitchFamily="34" charset="0"/>
                        </a:rPr>
                        <a:t> del miembro, incluidas visitas en </a:t>
                      </a:r>
                      <a:br>
                        <a:rPr lang="es-US" sz="800" dirty="0">
                          <a:latin typeface="Arial" pitchFamily="34" charset="0"/>
                          <a:cs typeface="Arial" pitchFamily="34" charset="0"/>
                        </a:rPr>
                      </a:br>
                      <a:r>
                        <a:rPr lang="es-US" sz="800" dirty="0">
                          <a:latin typeface="Arial" pitchFamily="34" charset="0"/>
                          <a:cs typeface="Arial" pitchFamily="34" charset="0"/>
                        </a:rPr>
                        <a:t>el consultorio</a:t>
                      </a:r>
                    </a:p>
                  </a:txBody>
                  <a:tcPr marL="68580" marR="68580" marT="34290" marB="34290" anchor="ctr"/>
                </a:tc>
                <a:tc>
                  <a:txBody>
                    <a:bodyPr/>
                    <a:lstStyle/>
                    <a:p>
                      <a:pPr algn="ctr"/>
                      <a:r>
                        <a:rPr lang="es-US" sz="800">
                          <a:latin typeface="Arial" pitchFamily="34" charset="0"/>
                          <a:cs typeface="Arial" pitchFamily="34" charset="0"/>
                        </a:rPr>
                        <a:t>10 %*</a:t>
                      </a:r>
                    </a:p>
                  </a:txBody>
                  <a:tcPr marL="68580" marR="68580" marT="34290" marB="34290" anchor="ctr"/>
                </a:tc>
                <a:tc>
                  <a:txBody>
                    <a:bodyPr/>
                    <a:lstStyle/>
                    <a:p>
                      <a:pPr algn="ctr"/>
                      <a:r>
                        <a:rPr lang="es-US" sz="800">
                          <a:latin typeface="Arial" pitchFamily="34" charset="0"/>
                          <a:cs typeface="Arial" pitchFamily="34" charset="0"/>
                        </a:rPr>
                        <a:t>20 %*</a:t>
                      </a:r>
                    </a:p>
                  </a:txBody>
                  <a:tcPr marL="68580" marR="68580" marT="34290" marB="34290" anchor="ctr"/>
                </a:tc>
                <a:tc>
                  <a:txBody>
                    <a:bodyPr/>
                    <a:lstStyle/>
                    <a:p>
                      <a:pPr algn="ctr"/>
                      <a:r>
                        <a:rPr lang="es-US" sz="800">
                          <a:latin typeface="Arial" pitchFamily="34" charset="0"/>
                          <a:cs typeface="Arial" pitchFamily="34" charset="0"/>
                        </a:rPr>
                        <a:t>40 %*</a:t>
                      </a:r>
                    </a:p>
                  </a:txBody>
                  <a:tcPr marL="68580" marR="68580" marT="34290" marB="34290" anchor="ctr"/>
                </a:tc>
                <a:extLst>
                  <a:ext uri="{0D108BD9-81ED-4DB2-BD59-A6C34878D82A}">
                    <a16:rowId xmlns:a16="http://schemas.microsoft.com/office/drawing/2014/main" val="10006"/>
                  </a:ext>
                </a:extLst>
              </a:tr>
              <a:tr h="347567">
                <a:tc>
                  <a:txBody>
                    <a:bodyPr/>
                    <a:lstStyle/>
                    <a:p>
                      <a:r>
                        <a:rPr lang="es-US" sz="800">
                          <a:latin typeface="Arial" pitchFamily="34" charset="0"/>
                          <a:cs typeface="Arial" pitchFamily="34" charset="0"/>
                        </a:rPr>
                        <a:t>Medicamentos recetados: venta minorista (34 días)</a:t>
                      </a:r>
                    </a:p>
                  </a:txBody>
                  <a:tcPr marL="68580" marR="68580" marT="34290" marB="34290" anchor="ctr"/>
                </a:tc>
                <a:tc gridSpan="3">
                  <a:txBody>
                    <a:bodyPr/>
                    <a:lstStyle/>
                    <a:p>
                      <a:pPr algn="ctr"/>
                      <a:r>
                        <a:rPr lang="es-US" sz="800">
                          <a:latin typeface="Arial" pitchFamily="34" charset="0"/>
                          <a:cs typeface="Arial" pitchFamily="34" charset="0"/>
                        </a:rPr>
                        <a:t>20 %* después del deducible**</a:t>
                      </a:r>
                    </a:p>
                  </a:txBody>
                  <a:tcPr marL="68580" marR="68580" marT="34290" marB="3429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47567">
                <a:tc>
                  <a:txBody>
                    <a:bodyPr/>
                    <a:lstStyle/>
                    <a:p>
                      <a:r>
                        <a:rPr lang="es-US" sz="800">
                          <a:latin typeface="Arial" pitchFamily="34" charset="0"/>
                          <a:cs typeface="Arial" pitchFamily="34" charset="0"/>
                        </a:rPr>
                        <a:t>Medicamentos recetados: venta por correo (90 días)</a:t>
                      </a:r>
                    </a:p>
                  </a:txBody>
                  <a:tcPr marL="68580" marR="68580" marT="34290" marB="34290" anchor="ctr"/>
                </a:tc>
                <a:tc gridSpan="3">
                  <a:txBody>
                    <a:bodyPr/>
                    <a:lstStyle/>
                    <a:p>
                      <a:pPr algn="ctr"/>
                      <a:r>
                        <a:rPr lang="es-US" sz="800" dirty="0">
                          <a:latin typeface="Arial" pitchFamily="34" charset="0"/>
                          <a:cs typeface="Arial" pitchFamily="34" charset="0"/>
                        </a:rPr>
                        <a:t>20 %* después del deducible**</a:t>
                      </a:r>
                    </a:p>
                  </a:txBody>
                  <a:tcPr marL="68580" marR="68580" marT="34290" marB="3429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4"/>
          </p:nvPr>
        </p:nvSpPr>
        <p:spPr/>
        <p:txBody>
          <a:bodyPr/>
          <a:lstStyle/>
          <a:p>
            <a:fld id="{489F9553-C816-6842-8939-EE75ECF7EB2B}" type="slidenum">
              <a:rPr lang="en-US" sz="600" smtClean="0"/>
              <a:pPr/>
              <a:t>8</a:t>
            </a:fld>
            <a:endParaRPr lang="en-US" sz="600"/>
          </a:p>
        </p:txBody>
      </p:sp>
      <p:sp>
        <p:nvSpPr>
          <p:cNvPr id="3" name="Footer Placeholder 2"/>
          <p:cNvSpPr>
            <a:spLocks noGrp="1"/>
          </p:cNvSpPr>
          <p:nvPr>
            <p:ph type="ftr" sz="quarter" idx="3"/>
          </p:nvPr>
        </p:nvSpPr>
        <p:spPr/>
        <p:txBody>
          <a:bodyPr/>
          <a:lstStyle/>
          <a:p>
            <a:r>
              <a:rPr lang="es-US" dirty="0"/>
              <a:t>©2020 Trinity </a:t>
            </a:r>
            <a:r>
              <a:rPr lang="es-US" dirty="0" err="1"/>
              <a:t>Health</a:t>
            </a:r>
            <a:endParaRPr lang="es-US" dirty="0"/>
          </a:p>
        </p:txBody>
      </p:sp>
      <p:sp>
        <p:nvSpPr>
          <p:cNvPr id="2" name="Title 1"/>
          <p:cNvSpPr>
            <a:spLocks noGrp="1"/>
          </p:cNvSpPr>
          <p:nvPr>
            <p:ph type="title"/>
          </p:nvPr>
        </p:nvSpPr>
        <p:spPr/>
        <p:txBody>
          <a:bodyPr/>
          <a:lstStyle/>
          <a:p>
            <a:r>
              <a:rPr lang="es-US" sz="2000"/>
              <a:t>Plan de ahorro para gastos médicos</a:t>
            </a:r>
          </a:p>
        </p:txBody>
      </p:sp>
      <p:sp>
        <p:nvSpPr>
          <p:cNvPr id="8" name="Rectangle 7"/>
          <p:cNvSpPr/>
          <p:nvPr/>
        </p:nvSpPr>
        <p:spPr>
          <a:xfrm>
            <a:off x="393407" y="858454"/>
            <a:ext cx="3956919" cy="2970044"/>
          </a:xfrm>
          <a:prstGeom prst="rect">
            <a:avLst/>
          </a:prstGeom>
        </p:spPr>
        <p:txBody>
          <a:bodyPr wrap="square">
            <a:spAutoFit/>
          </a:bodyPr>
          <a:lstStyle/>
          <a:p>
            <a:pPr marL="214313" indent="-214313">
              <a:buFont typeface="Arial" panose="020B0604020202020204" pitchFamily="34" charset="0"/>
              <a:buChar char="•"/>
            </a:pPr>
            <a:r>
              <a:rPr lang="es-US" sz="1100" dirty="0"/>
              <a:t>El segundo aporte más bajo de los colegas por período de pago.</a:t>
            </a:r>
          </a:p>
          <a:p>
            <a:endParaRPr lang="en-US" sz="1100" dirty="0"/>
          </a:p>
          <a:p>
            <a:pPr marL="214313" indent="-214313">
              <a:buFont typeface="Arial" panose="020B0604020202020204" pitchFamily="34" charset="0"/>
              <a:buChar char="•"/>
            </a:pPr>
            <a:r>
              <a:rPr lang="es-US" sz="1100" dirty="0"/>
              <a:t>Usted paga el costo total de gastos médicos y de medicamentos recetados hasta que alcanza el </a:t>
            </a:r>
            <a:br>
              <a:rPr lang="es-US" sz="1100" dirty="0"/>
            </a:br>
            <a:r>
              <a:rPr lang="es-US" sz="1100" dirty="0"/>
              <a:t>deducible anual. </a:t>
            </a:r>
          </a:p>
          <a:p>
            <a:pPr marL="214313" indent="-214313">
              <a:buFont typeface="Arial" panose="020B0604020202020204" pitchFamily="34" charset="0"/>
              <a:buChar char="•"/>
            </a:pPr>
            <a:endParaRPr lang="en-US" sz="1100" dirty="0"/>
          </a:p>
          <a:p>
            <a:pPr marL="214313" indent="-214313">
              <a:buFont typeface="Arial" panose="020B0604020202020204" pitchFamily="34" charset="0"/>
              <a:buChar char="•"/>
            </a:pPr>
            <a:r>
              <a:rPr lang="es-US" sz="1100" dirty="0"/>
              <a:t>Una vez que se alcanza el deducible, paga el </a:t>
            </a:r>
            <a:r>
              <a:rPr lang="es-US" sz="1100" dirty="0" err="1"/>
              <a:t>coseguro</a:t>
            </a:r>
            <a:r>
              <a:rPr lang="es-US" sz="1100" dirty="0"/>
              <a:t> hasta que alcanza el máximo de gastos de bolsillo. Luego, el plan paga el 100 % de los gastos elegibles.</a:t>
            </a:r>
          </a:p>
          <a:p>
            <a:endParaRPr lang="en-US" sz="1100" dirty="0"/>
          </a:p>
          <a:p>
            <a:pPr marL="214313" indent="-214313">
              <a:buFont typeface="Arial" panose="020B0604020202020204" pitchFamily="34" charset="0"/>
              <a:buChar char="•"/>
            </a:pPr>
            <a:r>
              <a:rPr lang="es-US" sz="1100" dirty="0"/>
              <a:t>El deducible individual se aplica a las personas inscritas en cobertura exclusiva para colegas. Todo el deducible familiar se aplica a todos los demás niveles de cobertura.</a:t>
            </a:r>
          </a:p>
          <a:p>
            <a:pPr marL="214313" indent="-214313">
              <a:buFont typeface="Arial" panose="020B0604020202020204" pitchFamily="34" charset="0"/>
              <a:buChar char="•"/>
            </a:pPr>
            <a:endParaRPr lang="en-US" sz="1100" dirty="0"/>
          </a:p>
          <a:p>
            <a:pPr marL="214313" indent="-214313">
              <a:buFont typeface="Arial" panose="020B0604020202020204" pitchFamily="34" charset="0"/>
              <a:buChar char="•"/>
            </a:pPr>
            <a:r>
              <a:rPr lang="es-US" sz="1100" dirty="0"/>
              <a:t>Incluye la cuenta de ahorro para gastos médicos (HSA) con aportes de Trinity </a:t>
            </a:r>
            <a:r>
              <a:rPr lang="es-US" sz="1100" dirty="0" err="1"/>
              <a:t>Health</a:t>
            </a:r>
            <a:endParaRPr lang="es-US" sz="1100" dirty="0"/>
          </a:p>
        </p:txBody>
      </p:sp>
      <p:sp>
        <p:nvSpPr>
          <p:cNvPr id="5" name="TextBox 4">
            <a:extLst>
              <a:ext uri="{FF2B5EF4-FFF2-40B4-BE49-F238E27FC236}">
                <a16:creationId xmlns:a16="http://schemas.microsoft.com/office/drawing/2014/main" id="{111A0E58-CDBF-4300-A061-77BF98DBCB0D}"/>
              </a:ext>
            </a:extLst>
          </p:cNvPr>
          <p:cNvSpPr txBox="1"/>
          <p:nvPr/>
        </p:nvSpPr>
        <p:spPr>
          <a:xfrm>
            <a:off x="4436468" y="4297626"/>
            <a:ext cx="4273550" cy="311817"/>
          </a:xfrm>
          <a:prstGeom prst="rect">
            <a:avLst/>
          </a:prstGeom>
          <a:noFill/>
        </p:spPr>
        <p:txBody>
          <a:bodyPr wrap="square" rtlCol="0">
            <a:spAutoFit/>
          </a:bodyPr>
          <a:lstStyle/>
          <a:p>
            <a:pPr>
              <a:lnSpc>
                <a:spcPts val="2100"/>
              </a:lnSpc>
              <a:spcAft>
                <a:spcPts val="600"/>
              </a:spcAft>
            </a:pPr>
            <a:r>
              <a:rPr lang="es-US" sz="600">
                <a:solidFill>
                  <a:srgbClr val="443D3E"/>
                </a:solidFill>
              </a:rPr>
              <a:t>*Después de alcanzar el deducible, se aplica el coseguro hasta que se alcanza el máximo de gastos de bolsillo. </a:t>
            </a:r>
          </a:p>
        </p:txBody>
      </p:sp>
      <p:sp>
        <p:nvSpPr>
          <p:cNvPr id="6" name="TextBox 5">
            <a:extLst>
              <a:ext uri="{FF2B5EF4-FFF2-40B4-BE49-F238E27FC236}">
                <a16:creationId xmlns:a16="http://schemas.microsoft.com/office/drawing/2014/main" id="{756CBC1D-DA95-4C0A-9BBC-1772B0967F10}"/>
              </a:ext>
            </a:extLst>
          </p:cNvPr>
          <p:cNvSpPr txBox="1"/>
          <p:nvPr/>
        </p:nvSpPr>
        <p:spPr>
          <a:xfrm>
            <a:off x="4436468" y="4514677"/>
            <a:ext cx="4576894" cy="311817"/>
          </a:xfrm>
          <a:prstGeom prst="rect">
            <a:avLst/>
          </a:prstGeom>
          <a:noFill/>
        </p:spPr>
        <p:txBody>
          <a:bodyPr wrap="none" rtlCol="0">
            <a:spAutoFit/>
          </a:bodyPr>
          <a:lstStyle/>
          <a:p>
            <a:pPr>
              <a:lnSpc>
                <a:spcPts val="2100"/>
              </a:lnSpc>
              <a:spcAft>
                <a:spcPts val="600"/>
              </a:spcAft>
            </a:pPr>
            <a:r>
              <a:rPr lang="es-US" sz="600">
                <a:solidFill>
                  <a:srgbClr val="443D3E"/>
                </a:solidFill>
              </a:rPr>
              <a:t>**Determinados medicamentos preventivos genéricos seleccionados están cubiertos al 100 % y no quedan sujetos al deducible.</a:t>
            </a:r>
          </a:p>
        </p:txBody>
      </p:sp>
    </p:spTree>
    <p:extLst>
      <p:ext uri="{BB962C8B-B14F-4D97-AF65-F5344CB8AC3E}">
        <p14:creationId xmlns:p14="http://schemas.microsoft.com/office/powerpoint/2010/main" val="2782371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2"/>
            <p:extLst>
              <p:ext uri="{D42A27DB-BD31-4B8C-83A1-F6EECF244321}">
                <p14:modId xmlns:p14="http://schemas.microsoft.com/office/powerpoint/2010/main" val="748533242"/>
              </p:ext>
            </p:extLst>
          </p:nvPr>
        </p:nvGraphicFramePr>
        <p:xfrm>
          <a:off x="4963887" y="566058"/>
          <a:ext cx="2872536" cy="4219120"/>
        </p:xfrm>
        <a:graphic>
          <a:graphicData uri="http://schemas.openxmlformats.org/drawingml/2006/table">
            <a:tbl>
              <a:tblPr firstRow="1" bandRow="1">
                <a:tableStyleId>{5C22544A-7EE6-4342-B048-85BDC9FD1C3A}</a:tableStyleId>
              </a:tblPr>
              <a:tblGrid>
                <a:gridCol w="1068613">
                  <a:extLst>
                    <a:ext uri="{9D8B030D-6E8A-4147-A177-3AD203B41FA5}">
                      <a16:colId xmlns:a16="http://schemas.microsoft.com/office/drawing/2014/main" val="20000"/>
                    </a:ext>
                  </a:extLst>
                </a:gridCol>
                <a:gridCol w="540585">
                  <a:extLst>
                    <a:ext uri="{9D8B030D-6E8A-4147-A177-3AD203B41FA5}">
                      <a16:colId xmlns:a16="http://schemas.microsoft.com/office/drawing/2014/main" val="20001"/>
                    </a:ext>
                  </a:extLst>
                </a:gridCol>
                <a:gridCol w="687656">
                  <a:extLst>
                    <a:ext uri="{9D8B030D-6E8A-4147-A177-3AD203B41FA5}">
                      <a16:colId xmlns:a16="http://schemas.microsoft.com/office/drawing/2014/main" val="20002"/>
                    </a:ext>
                  </a:extLst>
                </a:gridCol>
                <a:gridCol w="575682">
                  <a:extLst>
                    <a:ext uri="{9D8B030D-6E8A-4147-A177-3AD203B41FA5}">
                      <a16:colId xmlns:a16="http://schemas.microsoft.com/office/drawing/2014/main" val="20003"/>
                    </a:ext>
                  </a:extLst>
                </a:gridCol>
              </a:tblGrid>
              <a:tr h="205740">
                <a:tc>
                  <a:txBody>
                    <a:bodyPr/>
                    <a:lstStyle/>
                    <a:p>
                      <a:endParaRPr lang="en-US" sz="700" dirty="0">
                        <a:latin typeface="Arial" pitchFamily="34" charset="0"/>
                        <a:cs typeface="Arial" pitchFamily="34" charset="0"/>
                      </a:endParaRPr>
                    </a:p>
                  </a:txBody>
                  <a:tcPr marL="52330" marR="52330" marT="34290" marB="34290"/>
                </a:tc>
                <a:tc>
                  <a:txBody>
                    <a:bodyPr/>
                    <a:lstStyle/>
                    <a:p>
                      <a:pPr algn="ctr"/>
                      <a:r>
                        <a:rPr lang="es-US" sz="700">
                          <a:latin typeface="Arial" pitchFamily="34" charset="0"/>
                          <a:cs typeface="Arial" pitchFamily="34" charset="0"/>
                        </a:rPr>
                        <a:t>Nivel 1</a:t>
                      </a:r>
                    </a:p>
                  </a:txBody>
                  <a:tcPr marL="52330" marR="52330" marT="34290" marB="34290" anchor="ctr"/>
                </a:tc>
                <a:tc>
                  <a:txBody>
                    <a:bodyPr/>
                    <a:lstStyle/>
                    <a:p>
                      <a:pPr algn="ctr"/>
                      <a:r>
                        <a:rPr lang="es-US" sz="700">
                          <a:latin typeface="Arial" pitchFamily="34" charset="0"/>
                          <a:cs typeface="Arial" pitchFamily="34" charset="0"/>
                        </a:rPr>
                        <a:t>Nivel 2</a:t>
                      </a:r>
                    </a:p>
                  </a:txBody>
                  <a:tcPr marL="52330" marR="52330" marT="34290" marB="34290" anchor="ctr"/>
                </a:tc>
                <a:tc>
                  <a:txBody>
                    <a:bodyPr/>
                    <a:lstStyle/>
                    <a:p>
                      <a:pPr algn="ctr"/>
                      <a:r>
                        <a:rPr lang="es-US" sz="700">
                          <a:latin typeface="Arial" pitchFamily="34" charset="0"/>
                          <a:cs typeface="Arial" pitchFamily="34" charset="0"/>
                        </a:rPr>
                        <a:t>Nivel 3</a:t>
                      </a:r>
                    </a:p>
                  </a:txBody>
                  <a:tcPr marL="52330" marR="52330" marT="34290" marB="34290" anchor="ctr"/>
                </a:tc>
                <a:extLst>
                  <a:ext uri="{0D108BD9-81ED-4DB2-BD59-A6C34878D82A}">
                    <a16:rowId xmlns:a16="http://schemas.microsoft.com/office/drawing/2014/main" val="10000"/>
                  </a:ext>
                </a:extLst>
              </a:tr>
              <a:tr h="524448">
                <a:tc>
                  <a:txBody>
                    <a:bodyPr/>
                    <a:lstStyle/>
                    <a:p>
                      <a:r>
                        <a:rPr lang="es-US" sz="700">
                          <a:latin typeface="Arial" pitchFamily="34" charset="0"/>
                          <a:cs typeface="Arial" pitchFamily="34" charset="0"/>
                        </a:rPr>
                        <a:t>Deducible anual (individual/familiar)</a:t>
                      </a:r>
                    </a:p>
                  </a:txBody>
                  <a:tcPr marL="52330" marR="52330" marT="34290" marB="34290"/>
                </a:tc>
                <a:tc>
                  <a:txBody>
                    <a:bodyPr/>
                    <a:lstStyle/>
                    <a:p>
                      <a:pPr algn="ctr"/>
                      <a:r>
                        <a:rPr lang="es-US" sz="700">
                          <a:latin typeface="Arial" pitchFamily="34" charset="0"/>
                          <a:cs typeface="Arial" pitchFamily="34" charset="0"/>
                        </a:rPr>
                        <a:t>$1,000/</a:t>
                      </a:r>
                    </a:p>
                    <a:p>
                      <a:pPr algn="ctr"/>
                      <a:r>
                        <a:rPr lang="es-US" sz="700">
                          <a:latin typeface="Arial" pitchFamily="34" charset="0"/>
                          <a:cs typeface="Arial" pitchFamily="34" charset="0"/>
                        </a:rPr>
                        <a:t>$2,000</a:t>
                      </a:r>
                    </a:p>
                  </a:txBody>
                  <a:tcPr marL="52330" marR="52330" marT="34290" marB="34290"/>
                </a:tc>
                <a:tc>
                  <a:txBody>
                    <a:bodyPr/>
                    <a:lstStyle/>
                    <a:p>
                      <a:pPr algn="ctr"/>
                      <a:r>
                        <a:rPr lang="es-US" sz="700" dirty="0">
                          <a:latin typeface="Arial" pitchFamily="34" charset="0"/>
                          <a:cs typeface="Arial" pitchFamily="34" charset="0"/>
                        </a:rPr>
                        <a:t>$2,500/</a:t>
                      </a:r>
                      <a:br>
                        <a:rPr lang="es-US" sz="700" dirty="0">
                          <a:latin typeface="Arial" pitchFamily="34" charset="0"/>
                          <a:cs typeface="Arial" pitchFamily="34" charset="0"/>
                        </a:rPr>
                      </a:br>
                      <a:r>
                        <a:rPr lang="es-US" sz="700" dirty="0">
                          <a:latin typeface="Arial" pitchFamily="34" charset="0"/>
                          <a:cs typeface="Arial" pitchFamily="34" charset="0"/>
                        </a:rPr>
                        <a:t>$5,000</a:t>
                      </a:r>
                    </a:p>
                  </a:txBody>
                  <a:tcPr marL="52330" marR="52330" marT="34290" marB="34290"/>
                </a:tc>
                <a:tc>
                  <a:txBody>
                    <a:bodyPr/>
                    <a:lstStyle/>
                    <a:p>
                      <a:pPr algn="ctr"/>
                      <a:r>
                        <a:rPr lang="es-US" sz="700" dirty="0">
                          <a:latin typeface="Arial" pitchFamily="34" charset="0"/>
                          <a:cs typeface="Arial" pitchFamily="34" charset="0"/>
                        </a:rPr>
                        <a:t>$4,000/</a:t>
                      </a:r>
                      <a:br>
                        <a:rPr lang="es-US" sz="700" dirty="0">
                          <a:latin typeface="Arial" pitchFamily="34" charset="0"/>
                          <a:cs typeface="Arial" pitchFamily="34" charset="0"/>
                        </a:rPr>
                      </a:br>
                      <a:r>
                        <a:rPr lang="es-US" sz="700" dirty="0">
                          <a:latin typeface="Arial" pitchFamily="34" charset="0"/>
                          <a:cs typeface="Arial" pitchFamily="34" charset="0"/>
                        </a:rPr>
                        <a:t>$8,000</a:t>
                      </a:r>
                    </a:p>
                  </a:txBody>
                  <a:tcPr marL="52330" marR="52330" marT="34290" marB="34290"/>
                </a:tc>
                <a:extLst>
                  <a:ext uri="{0D108BD9-81ED-4DB2-BD59-A6C34878D82A}">
                    <a16:rowId xmlns:a16="http://schemas.microsoft.com/office/drawing/2014/main" val="10001"/>
                  </a:ext>
                </a:extLst>
              </a:tr>
              <a:tr h="342900">
                <a:tc>
                  <a:txBody>
                    <a:bodyPr/>
                    <a:lstStyle/>
                    <a:p>
                      <a:r>
                        <a:rPr lang="es-US" sz="700">
                          <a:latin typeface="Arial" pitchFamily="34" charset="0"/>
                          <a:cs typeface="Arial" pitchFamily="34" charset="0"/>
                        </a:rPr>
                        <a:t>Máximo de gastos de bolsillo</a:t>
                      </a:r>
                    </a:p>
                  </a:txBody>
                  <a:tcPr marL="52330" marR="52330" marT="34290" marB="34290"/>
                </a:tc>
                <a:tc>
                  <a:txBody>
                    <a:bodyPr/>
                    <a:lstStyle/>
                    <a:p>
                      <a:pPr algn="ctr"/>
                      <a:r>
                        <a:rPr lang="es-US" sz="700" dirty="0">
                          <a:latin typeface="Arial" pitchFamily="34" charset="0"/>
                          <a:cs typeface="Arial" pitchFamily="34" charset="0"/>
                        </a:rPr>
                        <a:t>$3,500/</a:t>
                      </a:r>
                      <a:br>
                        <a:rPr lang="es-US" sz="700" dirty="0">
                          <a:latin typeface="Arial" pitchFamily="34" charset="0"/>
                          <a:cs typeface="Arial" pitchFamily="34" charset="0"/>
                        </a:rPr>
                      </a:br>
                      <a:r>
                        <a:rPr lang="es-US" sz="700" dirty="0">
                          <a:latin typeface="Arial" pitchFamily="34" charset="0"/>
                          <a:cs typeface="Arial" pitchFamily="34" charset="0"/>
                        </a:rPr>
                        <a:t>$7,000</a:t>
                      </a:r>
                    </a:p>
                  </a:txBody>
                  <a:tcPr marL="52330" marR="52330" marT="34290" marB="34290"/>
                </a:tc>
                <a:tc>
                  <a:txBody>
                    <a:bodyPr/>
                    <a:lstStyle/>
                    <a:p>
                      <a:pPr algn="ctr"/>
                      <a:r>
                        <a:rPr lang="es-US" sz="700" dirty="0">
                          <a:latin typeface="Arial" pitchFamily="34" charset="0"/>
                          <a:cs typeface="Arial" pitchFamily="34" charset="0"/>
                        </a:rPr>
                        <a:t>$5,500/</a:t>
                      </a:r>
                      <a:br>
                        <a:rPr lang="es-US" sz="700" dirty="0">
                          <a:latin typeface="Arial" pitchFamily="34" charset="0"/>
                          <a:cs typeface="Arial" pitchFamily="34" charset="0"/>
                        </a:rPr>
                      </a:br>
                      <a:r>
                        <a:rPr lang="es-US" sz="700" dirty="0">
                          <a:latin typeface="Arial" pitchFamily="34" charset="0"/>
                          <a:cs typeface="Arial" pitchFamily="34" charset="0"/>
                        </a:rPr>
                        <a:t>$11,000</a:t>
                      </a:r>
                    </a:p>
                  </a:txBody>
                  <a:tcPr marL="52330" marR="52330" marT="34290" marB="34290"/>
                </a:tc>
                <a:tc>
                  <a:txBody>
                    <a:bodyPr/>
                    <a:lstStyle/>
                    <a:p>
                      <a:pPr algn="ctr"/>
                      <a:r>
                        <a:rPr lang="es-US" sz="700" dirty="0">
                          <a:latin typeface="Arial" pitchFamily="34" charset="0"/>
                          <a:cs typeface="Arial" pitchFamily="34" charset="0"/>
                        </a:rPr>
                        <a:t>$9,000/</a:t>
                      </a:r>
                      <a:br>
                        <a:rPr lang="es-US" sz="700" dirty="0">
                          <a:latin typeface="Arial" pitchFamily="34" charset="0"/>
                          <a:cs typeface="Arial" pitchFamily="34" charset="0"/>
                        </a:rPr>
                      </a:br>
                      <a:r>
                        <a:rPr lang="es-US" sz="700" dirty="0">
                          <a:latin typeface="Arial" pitchFamily="34" charset="0"/>
                          <a:cs typeface="Arial" pitchFamily="34" charset="0"/>
                        </a:rPr>
                        <a:t>$18,000</a:t>
                      </a:r>
                    </a:p>
                  </a:txBody>
                  <a:tcPr marL="52330" marR="52330" marT="34290" marB="34290"/>
                </a:tc>
                <a:extLst>
                  <a:ext uri="{0D108BD9-81ED-4DB2-BD59-A6C34878D82A}">
                    <a16:rowId xmlns:a16="http://schemas.microsoft.com/office/drawing/2014/main" val="10002"/>
                  </a:ext>
                </a:extLst>
              </a:tr>
              <a:tr h="238386">
                <a:tc>
                  <a:txBody>
                    <a:bodyPr/>
                    <a:lstStyle/>
                    <a:p>
                      <a:r>
                        <a:rPr lang="es-US" sz="700">
                          <a:latin typeface="Arial" pitchFamily="34" charset="0"/>
                          <a:cs typeface="Arial" pitchFamily="34" charset="0"/>
                        </a:rPr>
                        <a:t>Copago por hospitalización</a:t>
                      </a:r>
                    </a:p>
                  </a:txBody>
                  <a:tcPr marL="52330" marR="52330" marT="34290" marB="34290"/>
                </a:tc>
                <a:tc>
                  <a:txBody>
                    <a:bodyPr/>
                    <a:lstStyle/>
                    <a:p>
                      <a:pPr algn="ctr"/>
                      <a:r>
                        <a:rPr lang="es-US" sz="700" b="0">
                          <a:solidFill>
                            <a:schemeClr val="tx1"/>
                          </a:solidFill>
                          <a:latin typeface="Arial" pitchFamily="34" charset="0"/>
                          <a:cs typeface="Arial" pitchFamily="34" charset="0"/>
                        </a:rPr>
                        <a:t>$0</a:t>
                      </a:r>
                    </a:p>
                  </a:txBody>
                  <a:tcPr marL="52330" marR="52330" marT="34290" marB="34290"/>
                </a:tc>
                <a:tc>
                  <a:txBody>
                    <a:bodyPr/>
                    <a:lstStyle/>
                    <a:p>
                      <a:pPr algn="ctr"/>
                      <a:r>
                        <a:rPr lang="es-US" sz="700">
                          <a:latin typeface="Arial" pitchFamily="34" charset="0"/>
                          <a:cs typeface="Arial" pitchFamily="34" charset="0"/>
                        </a:rPr>
                        <a:t>$750</a:t>
                      </a:r>
                    </a:p>
                  </a:txBody>
                  <a:tcPr marL="52330" marR="52330" marT="34290" marB="34290"/>
                </a:tc>
                <a:tc>
                  <a:txBody>
                    <a:bodyPr/>
                    <a:lstStyle/>
                    <a:p>
                      <a:pPr algn="ctr"/>
                      <a:r>
                        <a:rPr lang="es-US" sz="700">
                          <a:latin typeface="Arial" pitchFamily="34" charset="0"/>
                          <a:cs typeface="Arial" pitchFamily="34" charset="0"/>
                        </a:rPr>
                        <a:t>$1,000</a:t>
                      </a:r>
                    </a:p>
                  </a:txBody>
                  <a:tcPr marL="52330" marR="52330" marT="34290" marB="34290"/>
                </a:tc>
                <a:extLst>
                  <a:ext uri="{0D108BD9-81ED-4DB2-BD59-A6C34878D82A}">
                    <a16:rowId xmlns:a16="http://schemas.microsoft.com/office/drawing/2014/main" val="10003"/>
                  </a:ext>
                </a:extLst>
              </a:tr>
              <a:tr h="429094">
                <a:tc>
                  <a:txBody>
                    <a:bodyPr/>
                    <a:lstStyle/>
                    <a:p>
                      <a:r>
                        <a:rPr lang="es-US" sz="700">
                          <a:latin typeface="Arial" pitchFamily="34" charset="0"/>
                          <a:cs typeface="Arial" pitchFamily="34" charset="0"/>
                        </a:rPr>
                        <a:t>Copago por </a:t>
                      </a:r>
                      <a:r>
                        <a:rPr lang="es-US" sz="700" baseline="0">
                          <a:latin typeface="Arial" pitchFamily="34" charset="0"/>
                          <a:cs typeface="Arial" pitchFamily="34" charset="0"/>
                        </a:rPr>
                        <a:t>cirugía ambulatoria</a:t>
                      </a:r>
                    </a:p>
                  </a:txBody>
                  <a:tcPr marL="52330" marR="52330" marT="34290" marB="34290"/>
                </a:tc>
                <a:tc>
                  <a:txBody>
                    <a:bodyPr/>
                    <a:lstStyle/>
                    <a:p>
                      <a:pPr algn="ctr"/>
                      <a:r>
                        <a:rPr lang="es-US" sz="700">
                          <a:latin typeface="Arial" pitchFamily="34" charset="0"/>
                          <a:cs typeface="Arial" pitchFamily="34" charset="0"/>
                        </a:rPr>
                        <a:t>$50</a:t>
                      </a:r>
                    </a:p>
                  </a:txBody>
                  <a:tcPr marL="52330" marR="52330" marT="34290" marB="34290"/>
                </a:tc>
                <a:tc>
                  <a:txBody>
                    <a:bodyPr/>
                    <a:lstStyle/>
                    <a:p>
                      <a:pPr algn="ctr"/>
                      <a:r>
                        <a:rPr lang="es-US" sz="700" dirty="0">
                          <a:latin typeface="Arial" pitchFamily="34" charset="0"/>
                          <a:cs typeface="Arial" pitchFamily="34" charset="0"/>
                        </a:rPr>
                        <a:t>$100</a:t>
                      </a:r>
                    </a:p>
                  </a:txBody>
                  <a:tcPr marL="52330" marR="52330" marT="34290" marB="34290"/>
                </a:tc>
                <a:tc>
                  <a:txBody>
                    <a:bodyPr/>
                    <a:lstStyle/>
                    <a:p>
                      <a:pPr algn="ctr"/>
                      <a:r>
                        <a:rPr lang="es-US" sz="700">
                          <a:latin typeface="Arial" pitchFamily="34" charset="0"/>
                          <a:cs typeface="Arial" pitchFamily="34" charset="0"/>
                        </a:rPr>
                        <a:t>$200</a:t>
                      </a:r>
                    </a:p>
                  </a:txBody>
                  <a:tcPr marL="52330" marR="52330" marT="34290" marB="34290"/>
                </a:tc>
                <a:extLst>
                  <a:ext uri="{0D108BD9-81ED-4DB2-BD59-A6C34878D82A}">
                    <a16:rowId xmlns:a16="http://schemas.microsoft.com/office/drawing/2014/main" val="10004"/>
                  </a:ext>
                </a:extLst>
              </a:tr>
              <a:tr h="870107">
                <a:tc>
                  <a:txBody>
                    <a:bodyPr/>
                    <a:lstStyle/>
                    <a:p>
                      <a:r>
                        <a:rPr lang="es-US" sz="700">
                          <a:latin typeface="Arial" pitchFamily="34" charset="0"/>
                          <a:cs typeface="Arial" pitchFamily="34" charset="0"/>
                        </a:rPr>
                        <a:t>Coseguro del miembro, incluidas visitas en el consultorio</a:t>
                      </a:r>
                    </a:p>
                    <a:p>
                      <a:r>
                        <a:rPr lang="es-US" sz="600">
                          <a:latin typeface="Arial" pitchFamily="34" charset="0"/>
                          <a:cs typeface="Arial" pitchFamily="34" charset="0"/>
                        </a:rPr>
                        <a:t>(*después del deducible)</a:t>
                      </a:r>
                    </a:p>
                  </a:txBody>
                  <a:tcPr marL="52330" marR="52330" marT="34290" marB="34290"/>
                </a:tc>
                <a:tc>
                  <a:txBody>
                    <a:bodyPr/>
                    <a:lstStyle/>
                    <a:p>
                      <a:pPr algn="ctr"/>
                      <a:r>
                        <a:rPr lang="es-US" sz="700" dirty="0">
                          <a:latin typeface="Arial" pitchFamily="34" charset="0"/>
                          <a:cs typeface="Arial" pitchFamily="34" charset="0"/>
                        </a:rPr>
                        <a:t>20 %*</a:t>
                      </a:r>
                    </a:p>
                  </a:txBody>
                  <a:tcPr marL="52330" marR="52330" marT="34290" marB="34290"/>
                </a:tc>
                <a:tc>
                  <a:txBody>
                    <a:bodyPr/>
                    <a:lstStyle/>
                    <a:p>
                      <a:pPr algn="ctr"/>
                      <a:r>
                        <a:rPr lang="es-US" sz="700" dirty="0">
                          <a:latin typeface="Arial" pitchFamily="34" charset="0"/>
                          <a:cs typeface="Arial" pitchFamily="34" charset="0"/>
                        </a:rPr>
                        <a:t>30 %*</a:t>
                      </a:r>
                    </a:p>
                  </a:txBody>
                  <a:tcPr marL="52330" marR="52330" marT="34290" marB="34290"/>
                </a:tc>
                <a:tc>
                  <a:txBody>
                    <a:bodyPr/>
                    <a:lstStyle/>
                    <a:p>
                      <a:pPr algn="ctr"/>
                      <a:r>
                        <a:rPr lang="es-US" sz="700">
                          <a:latin typeface="Arial" pitchFamily="34" charset="0"/>
                          <a:cs typeface="Arial" pitchFamily="34" charset="0"/>
                        </a:rPr>
                        <a:t>40 %*</a:t>
                      </a:r>
                    </a:p>
                  </a:txBody>
                  <a:tcPr marL="52330" marR="52330" marT="34290" marB="34290"/>
                </a:tc>
                <a:extLst>
                  <a:ext uri="{0D108BD9-81ED-4DB2-BD59-A6C34878D82A}">
                    <a16:rowId xmlns:a16="http://schemas.microsoft.com/office/drawing/2014/main" val="10005"/>
                  </a:ext>
                </a:extLst>
              </a:tr>
              <a:tr h="810511">
                <a:tc>
                  <a:txBody>
                    <a:bodyPr/>
                    <a:lstStyle/>
                    <a:p>
                      <a:r>
                        <a:rPr lang="es-US" sz="700">
                          <a:latin typeface="Arial" pitchFamily="34" charset="0"/>
                          <a:cs typeface="Arial" pitchFamily="34" charset="0"/>
                        </a:rPr>
                        <a:t>Medicamentos recetados: venta minorista (34 días)</a:t>
                      </a:r>
                    </a:p>
                    <a:p>
                      <a:r>
                        <a:rPr lang="es-US" sz="700">
                          <a:latin typeface="Arial" pitchFamily="34" charset="0"/>
                          <a:cs typeface="Arial" pitchFamily="34" charset="0"/>
                        </a:rPr>
                        <a:t>Genéricos/de marca del formulario/otra marca</a:t>
                      </a:r>
                    </a:p>
                  </a:txBody>
                  <a:tcPr marL="52330" marR="52330" marT="34290" marB="34290"/>
                </a:tc>
                <a:tc gridSpan="3">
                  <a:txBody>
                    <a:bodyPr/>
                    <a:lstStyle/>
                    <a:p>
                      <a:pPr algn="ctr"/>
                      <a:r>
                        <a:rPr lang="es-US" sz="700">
                          <a:latin typeface="Arial" pitchFamily="34" charset="0"/>
                          <a:cs typeface="Arial" pitchFamily="34" charset="0"/>
                        </a:rPr>
                        <a:t>$10/</a:t>
                      </a:r>
                    </a:p>
                    <a:p>
                      <a:pPr algn="ctr"/>
                      <a:r>
                        <a:rPr lang="es-US" sz="700">
                          <a:latin typeface="Arial" pitchFamily="34" charset="0"/>
                          <a:cs typeface="Arial" pitchFamily="34" charset="0"/>
                        </a:rPr>
                        <a:t>25% ($30 mín., $80 máx.)/</a:t>
                      </a:r>
                    </a:p>
                    <a:p>
                      <a:pPr algn="ctr"/>
                      <a:r>
                        <a:rPr lang="es-US" sz="700">
                          <a:latin typeface="Arial" pitchFamily="34" charset="0"/>
                          <a:cs typeface="Arial" pitchFamily="34" charset="0"/>
                        </a:rPr>
                        <a:t>50% ($60 mín.,</a:t>
                      </a:r>
                      <a:r>
                        <a:rPr lang="es-US" sz="700" baseline="0">
                          <a:latin typeface="Arial" pitchFamily="34" charset="0"/>
                          <a:cs typeface="Arial" pitchFamily="34" charset="0"/>
                        </a:rPr>
                        <a:t> $120 máx.)</a:t>
                      </a:r>
                    </a:p>
                  </a:txBody>
                  <a:tcPr marL="52330" marR="52330" marT="34290" marB="34290"/>
                </a:tc>
                <a:tc hMerge="1">
                  <a:txBody>
                    <a:bodyPr/>
                    <a:lstStyle/>
                    <a:p>
                      <a:pPr algn="l" rtl="0"/>
                      <a:endParaRPr lang="en-US" sz="1600" dirty="0"/>
                    </a:p>
                  </a:txBody>
                  <a:tcPr/>
                </a:tc>
                <a:tc hMerge="1">
                  <a:txBody>
                    <a:bodyPr/>
                    <a:lstStyle/>
                    <a:p>
                      <a:pPr algn="l" rtl="0"/>
                      <a:endParaRPr lang="en-US" sz="1600" dirty="0"/>
                    </a:p>
                  </a:txBody>
                  <a:tcPr/>
                </a:tc>
                <a:extLst>
                  <a:ext uri="{0D108BD9-81ED-4DB2-BD59-A6C34878D82A}">
                    <a16:rowId xmlns:a16="http://schemas.microsoft.com/office/drawing/2014/main" val="10006"/>
                  </a:ext>
                </a:extLst>
              </a:tr>
              <a:tr h="754380">
                <a:tc>
                  <a:txBody>
                    <a:bodyPr/>
                    <a:lstStyle/>
                    <a:p>
                      <a:r>
                        <a:rPr lang="es-US" sz="700">
                          <a:latin typeface="Arial" pitchFamily="34" charset="0"/>
                          <a:cs typeface="Arial" pitchFamily="34" charset="0"/>
                        </a:rPr>
                        <a:t>Medicamentos recetados: venta por correo (90 días)</a:t>
                      </a:r>
                    </a:p>
                    <a:p>
                      <a:pPr marL="0" marR="0" indent="0" algn="l" defTabSz="457200" rtl="0" eaLnBrk="1" fontAlgn="auto" latinLnBrk="0" hangingPunct="1">
                        <a:lnSpc>
                          <a:spcPct val="100000"/>
                        </a:lnSpc>
                        <a:spcBef>
                          <a:spcPts val="0"/>
                        </a:spcBef>
                        <a:spcAft>
                          <a:spcPts val="0"/>
                        </a:spcAft>
                        <a:buClrTx/>
                        <a:buSzTx/>
                        <a:buFontTx/>
                        <a:buNone/>
                        <a:tabLst/>
                        <a:defRPr/>
                      </a:pPr>
                      <a:r>
                        <a:rPr lang="es-US" sz="700">
                          <a:latin typeface="Arial" pitchFamily="34" charset="0"/>
                          <a:cs typeface="Arial" pitchFamily="34" charset="0"/>
                        </a:rPr>
                        <a:t>Genéricos/de marca del formulario/otra marca</a:t>
                      </a:r>
                    </a:p>
                  </a:txBody>
                  <a:tcPr marL="52330" marR="52330" marT="34290" marB="34290"/>
                </a:tc>
                <a:tc gridSpan="3">
                  <a:txBody>
                    <a:bodyPr/>
                    <a:lstStyle/>
                    <a:p>
                      <a:pPr algn="ctr"/>
                      <a:r>
                        <a:rPr lang="es-US" sz="700" dirty="0">
                          <a:latin typeface="Arial" pitchFamily="34" charset="0"/>
                          <a:cs typeface="Arial" pitchFamily="34" charset="0"/>
                        </a:rPr>
                        <a:t>$25/</a:t>
                      </a:r>
                    </a:p>
                    <a:p>
                      <a:pPr algn="ctr"/>
                      <a:r>
                        <a:rPr lang="es-US" sz="700" dirty="0">
                          <a:latin typeface="Arial" pitchFamily="34" charset="0"/>
                          <a:cs typeface="Arial" pitchFamily="34" charset="0"/>
                        </a:rPr>
                        <a:t>25% ($75 mín., $200 máx.)/</a:t>
                      </a:r>
                    </a:p>
                    <a:p>
                      <a:pPr algn="ctr"/>
                      <a:r>
                        <a:rPr lang="es-US" sz="700" dirty="0">
                          <a:latin typeface="Arial" pitchFamily="34" charset="0"/>
                          <a:cs typeface="Arial" pitchFamily="34" charset="0"/>
                        </a:rPr>
                        <a:t>50% ($150 mín.,</a:t>
                      </a:r>
                      <a:r>
                        <a:rPr lang="es-US" sz="700" baseline="0" dirty="0">
                          <a:latin typeface="Arial" pitchFamily="34" charset="0"/>
                          <a:cs typeface="Arial" pitchFamily="34" charset="0"/>
                        </a:rPr>
                        <a:t> $300 máx.)</a:t>
                      </a:r>
                    </a:p>
                  </a:txBody>
                  <a:tcPr marL="52330" marR="52330" marT="34290" marB="34290"/>
                </a:tc>
                <a:tc hMerge="1">
                  <a:txBody>
                    <a:bodyPr/>
                    <a:lstStyle/>
                    <a:p>
                      <a:pPr algn="l" rtl="0"/>
                      <a:endParaRPr lang="en-US" sz="1600" dirty="0"/>
                    </a:p>
                  </a:txBody>
                  <a:tcPr/>
                </a:tc>
                <a:tc hMerge="1">
                  <a:txBody>
                    <a:bodyPr/>
                    <a:lstStyle/>
                    <a:p>
                      <a:pPr algn="l" rtl="0"/>
                      <a:endParaRPr lang="en-US" sz="1600" dirty="0"/>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4"/>
          </p:nvPr>
        </p:nvSpPr>
        <p:spPr/>
        <p:txBody>
          <a:bodyPr/>
          <a:lstStyle/>
          <a:p>
            <a:fld id="{489F9553-C816-6842-8939-EE75ECF7EB2B}" type="slidenum">
              <a:rPr lang="en-US" sz="600" smtClean="0"/>
              <a:pPr/>
              <a:t>9</a:t>
            </a:fld>
            <a:endParaRPr lang="en-US" sz="600"/>
          </a:p>
        </p:txBody>
      </p:sp>
      <p:sp>
        <p:nvSpPr>
          <p:cNvPr id="3" name="Footer Placeholder 2"/>
          <p:cNvSpPr>
            <a:spLocks noGrp="1"/>
          </p:cNvSpPr>
          <p:nvPr>
            <p:ph type="ftr" sz="quarter" idx="3"/>
          </p:nvPr>
        </p:nvSpPr>
        <p:spPr/>
        <p:txBody>
          <a:bodyPr/>
          <a:lstStyle/>
          <a:p>
            <a:r>
              <a:rPr lang="es-US" sz="500" dirty="0"/>
              <a:t>©2020 </a:t>
            </a:r>
            <a:r>
              <a:rPr lang="es-US" dirty="0"/>
              <a:t>Trinity</a:t>
            </a:r>
            <a:r>
              <a:rPr lang="es-US" sz="500" dirty="0"/>
              <a:t> </a:t>
            </a:r>
            <a:r>
              <a:rPr lang="es-US" sz="500" dirty="0" err="1"/>
              <a:t>Health</a:t>
            </a:r>
            <a:endParaRPr lang="es-US" sz="500" dirty="0"/>
          </a:p>
        </p:txBody>
      </p:sp>
      <p:sp>
        <p:nvSpPr>
          <p:cNvPr id="2" name="Title 1"/>
          <p:cNvSpPr>
            <a:spLocks noGrp="1"/>
          </p:cNvSpPr>
          <p:nvPr>
            <p:ph type="title"/>
          </p:nvPr>
        </p:nvSpPr>
        <p:spPr/>
        <p:txBody>
          <a:bodyPr/>
          <a:lstStyle/>
          <a:p>
            <a:r>
              <a:rPr lang="es-US" sz="2400"/>
              <a:t>Plan esencial</a:t>
            </a:r>
          </a:p>
        </p:txBody>
      </p:sp>
      <p:sp>
        <p:nvSpPr>
          <p:cNvPr id="7" name="Rectangle 6"/>
          <p:cNvSpPr/>
          <p:nvPr/>
        </p:nvSpPr>
        <p:spPr>
          <a:xfrm>
            <a:off x="844405" y="1125530"/>
            <a:ext cx="3668486" cy="2492990"/>
          </a:xfrm>
          <a:prstGeom prst="rect">
            <a:avLst/>
          </a:prstGeom>
        </p:spPr>
        <p:txBody>
          <a:bodyPr wrap="square">
            <a:spAutoFit/>
          </a:bodyPr>
          <a:lstStyle/>
          <a:p>
            <a:pPr marL="214313" indent="-214313">
              <a:buFont typeface="Arial" panose="020B0604020202020204" pitchFamily="34" charset="0"/>
              <a:buChar char="•"/>
            </a:pPr>
            <a:r>
              <a:rPr lang="es-US" sz="1200" dirty="0"/>
              <a:t>Aportes más bajos de los colegas por período de pago. </a:t>
            </a:r>
          </a:p>
          <a:p>
            <a:pPr marL="214313" indent="-214313">
              <a:buFont typeface="Arial" panose="020B0604020202020204" pitchFamily="34" charset="0"/>
              <a:buChar char="•"/>
            </a:pPr>
            <a:endParaRPr lang="en-US" sz="1200" dirty="0"/>
          </a:p>
          <a:p>
            <a:pPr marL="214313" indent="-214313">
              <a:buFont typeface="Arial" panose="020B0604020202020204" pitchFamily="34" charset="0"/>
              <a:buChar char="•"/>
            </a:pPr>
            <a:r>
              <a:rPr lang="es-US" sz="1200" dirty="0"/>
              <a:t>Costos de bolsillo más altos al momento de recibir el servicio, en comparación con el </a:t>
            </a:r>
            <a:br>
              <a:rPr lang="es-US" sz="1200" dirty="0"/>
            </a:br>
            <a:r>
              <a:rPr lang="es-US" sz="1200" dirty="0"/>
              <a:t>Plan tradicional.</a:t>
            </a:r>
          </a:p>
          <a:p>
            <a:endParaRPr lang="en-US" sz="1200" dirty="0"/>
          </a:p>
          <a:p>
            <a:pPr marL="214313" indent="-214313">
              <a:buFont typeface="Arial" panose="020B0604020202020204" pitchFamily="34" charset="0"/>
              <a:buChar char="•"/>
            </a:pPr>
            <a:r>
              <a:rPr lang="es-US" sz="1200" dirty="0"/>
              <a:t>El deducible familiar lo alcanza más de 1 miembro de la familia.</a:t>
            </a:r>
          </a:p>
          <a:p>
            <a:pPr marL="214313" indent="-214313">
              <a:buFont typeface="Arial" panose="020B0604020202020204" pitchFamily="34" charset="0"/>
              <a:buChar char="•"/>
            </a:pPr>
            <a:endParaRPr lang="en-US" sz="1200" dirty="0"/>
          </a:p>
          <a:p>
            <a:pPr marL="214313" indent="-214313">
              <a:buFont typeface="Arial" panose="020B0604020202020204" pitchFamily="34" charset="0"/>
              <a:buChar char="•"/>
            </a:pPr>
            <a:r>
              <a:rPr lang="es-US" sz="1200" dirty="0"/>
              <a:t>Puede inscribirse en la cuenta de gastos flexibles para atención médica, pero no en la cuenta de ahorro para gastos médicos.</a:t>
            </a:r>
          </a:p>
        </p:txBody>
      </p:sp>
    </p:spTree>
    <p:extLst>
      <p:ext uri="{BB962C8B-B14F-4D97-AF65-F5344CB8AC3E}">
        <p14:creationId xmlns:p14="http://schemas.microsoft.com/office/powerpoint/2010/main" val="1746961497"/>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89451C-B86D-43F5-AA06-34D722258368}">
  <ds:schemaRefs>
    <ds:schemaRef ds:uri="http://purl.org/dc/elements/1.1/"/>
    <ds:schemaRef ds:uri="http://schemas.openxmlformats.org/package/2006/metadata/core-properties"/>
    <ds:schemaRef ds:uri="http://schemas.microsoft.com/office/2006/metadata/properties"/>
    <ds:schemaRef ds:uri="http://schemas.microsoft.com/office/infopath/2007/PartnerControls"/>
    <ds:schemaRef ds:uri="http://purl.org/dc/terms/"/>
    <ds:schemaRef ds:uri="http://schemas.microsoft.com/office/2006/documentManagement/types"/>
    <ds:schemaRef ds:uri="4b91531d-a4f7-47e3-8687-1e7e838a3343"/>
    <ds:schemaRef ds:uri="http://www.w3.org/XML/1998/namespace"/>
    <ds:schemaRef ds:uri="http://purl.org/dc/dcmitype/"/>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15798</TotalTime>
  <Words>4765</Words>
  <Application>Microsoft Office PowerPoint</Application>
  <PresentationFormat>On-screen Show (16:9)</PresentationFormat>
  <Paragraphs>526</Paragraphs>
  <Slides>17</Slides>
  <Notes>17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17</vt:i4>
      </vt:variant>
    </vt:vector>
  </HeadingPairs>
  <TitlesOfParts>
    <vt:vector size="21" baseType="lpstr">
      <vt:lpstr>Arial</vt:lpstr>
      <vt:lpstr>Calibri</vt:lpstr>
      <vt:lpstr>Main Content Slide Layout</vt:lpstr>
      <vt:lpstr>1_Main Content Slide Layout</vt:lpstr>
      <vt:lpstr>Orientación sobre beneficios</vt:lpstr>
      <vt:lpstr>Planes médicos de  Trinity Health: Parte 2  - Plan tradicional - Plan de ahorro para gastos médicos - Plan esencial </vt:lpstr>
      <vt:lpstr>Atención, no avance: la parte 2 tiene como base los conceptos de la parte 1</vt:lpstr>
      <vt:lpstr>Beneficios de Trinity Health: Planes médicos</vt:lpstr>
      <vt:lpstr>Los costos de cada plan médico son diferentes</vt:lpstr>
      <vt:lpstr>Cuentas que brindan asistencia con los costos médicos</vt:lpstr>
      <vt:lpstr>Plan tradicional</vt:lpstr>
      <vt:lpstr>Plan de ahorro para gastos médicos</vt:lpstr>
      <vt:lpstr>Plan esencial</vt:lpstr>
      <vt:lpstr>Plan de asistencia esencial con HRA</vt:lpstr>
      <vt:lpstr>Beneficios de Trinity Health: Planes médicos y de medicamentos recetados</vt:lpstr>
      <vt:lpstr>Beneficios de Trinity Health: Planes médicos y de medicamentos recetados</vt:lpstr>
      <vt:lpstr>Factores para tomar en cuenta a la hora de escoger un plan</vt:lpstr>
      <vt:lpstr>Recursos donde obtener información más detallada</vt:lpstr>
      <vt:lpstr>Mire todos los episodios de la serie de videos</vt:lpstr>
      <vt:lpstr>Información importante</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Michelle Mottin</cp:lastModifiedBy>
  <cp:revision>480</cp:revision>
  <cp:lastPrinted>2015-03-20T16:41:08Z</cp:lastPrinted>
  <dcterms:created xsi:type="dcterms:W3CDTF">2015-06-01T18:54:58Z</dcterms:created>
  <dcterms:modified xsi:type="dcterms:W3CDTF">2021-07-21T20:50:12Z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