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6"/>
  </p:notesMasterIdLst>
  <p:handoutMasterIdLst>
    <p:handoutMasterId r:id="rId7"/>
  </p:handoutMasterIdLst>
  <p:sldIdLst>
    <p:sldId id="317" r:id="rId5"/>
  </p:sldIdLst>
  <p:sldSz cx="9144000" cy="5143500" type="screen16x9"/>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05">
          <p15:clr>
            <a:srgbClr val="A4A3A4"/>
          </p15:clr>
        </p15:guide>
        <p15:guide id="2" pos="62">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stin McLaughlin" initials="JM" lastIdx="4" clrIdx="0">
    <p:extLst>
      <p:ext uri="{19B8F6BF-5375-455C-9EA6-DF929625EA0E}">
        <p15:presenceInfo xmlns:p15="http://schemas.microsoft.com/office/powerpoint/2012/main" userId="S-1-5-21-816263271-3694610053-3590786942-1793798" providerId="AD"/>
      </p:ext>
    </p:extLst>
  </p:cmAuthor>
  <p:cmAuthor id="2" name="Justin McLaughlin" initials="JM [2]" lastIdx="1" clrIdx="1">
    <p:extLst>
      <p:ext uri="{19B8F6BF-5375-455C-9EA6-DF929625EA0E}">
        <p15:presenceInfo xmlns:p15="http://schemas.microsoft.com/office/powerpoint/2012/main" userId="S::Justin.McLaughlin@trinity-health.org::48c7f6b7-1dff-4df7-8e7e-c6135684f334" providerId="AD"/>
      </p:ext>
    </p:extLst>
  </p:cmAuthor>
  <p:cmAuthor id="3" name="Justin McLaughlin" initials="JM [3]" lastIdx="5" clrIdx="2">
    <p:extLst>
      <p:ext uri="{19B8F6BF-5375-455C-9EA6-DF929625EA0E}">
        <p15:presenceInfo xmlns:p15="http://schemas.microsoft.com/office/powerpoint/2012/main" userId="S::justin.mclaughlin@trinnovate.org::2485ea14-2726-4417-9087-2b504cb82eea" providerId="AD"/>
      </p:ext>
    </p:extLst>
  </p:cmAuthor>
  <p:cmAuthor id="4" name="Stefanie Frenkel" initials="SF" lastIdx="1" clrIdx="3">
    <p:extLst>
      <p:ext uri="{19B8F6BF-5375-455C-9EA6-DF929625EA0E}">
        <p15:presenceInfo xmlns:p15="http://schemas.microsoft.com/office/powerpoint/2012/main" userId="S::Stefanie.Frenkel@trinity-health.org::60c68471-5605-4ab7-a0ff-99f70689cff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4C9D2F"/>
    <a:srgbClr val="658D1B"/>
    <a:srgbClr val="54565B"/>
    <a:srgbClr val="312C2B"/>
    <a:srgbClr val="443D3E"/>
    <a:srgbClr val="6E2585"/>
    <a:srgbClr val="99D156"/>
    <a:srgbClr val="249AD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620" autoAdjust="0"/>
    <p:restoredTop sz="95232" autoAdjust="0"/>
  </p:normalViewPr>
  <p:slideViewPr>
    <p:cSldViewPr snapToGrid="0">
      <p:cViewPr varScale="1">
        <p:scale>
          <a:sx n="104" d="100"/>
          <a:sy n="104" d="100"/>
        </p:scale>
        <p:origin x="1190" y="72"/>
      </p:cViewPr>
      <p:guideLst>
        <p:guide orient="horz" pos="3005"/>
        <p:guide pos="62"/>
      </p:guideLst>
    </p:cSldViewPr>
  </p:slideViewPr>
  <p:notesTextViewPr>
    <p:cViewPr>
      <p:scale>
        <a:sx n="1" d="1"/>
        <a:sy n="1" d="1"/>
      </p:scale>
      <p:origin x="0" y="0"/>
    </p:cViewPr>
  </p:notesTextViewPr>
  <p:notesViewPr>
    <p:cSldViewPr snapToGrid="0">
      <p:cViewPr>
        <p:scale>
          <a:sx n="1" d="2"/>
          <a:sy n="1" d="2"/>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730C43E-AA5E-6B46-A1F1-BB0047D6E822}" type="datetimeFigureOut">
              <a:rPr lang="en-US" smtClean="0"/>
              <a:t>8/28/2020</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8409768-1E2F-2A40-8D59-42AAD1285CC3}" type="slidenum">
              <a:rPr lang="en-US" smtClean="0"/>
              <a:t>‹#›</a:t>
            </a:fld>
            <a:endParaRPr lang="en-US" dirty="0"/>
          </a:p>
        </p:txBody>
      </p:sp>
    </p:spTree>
    <p:extLst>
      <p:ext uri="{BB962C8B-B14F-4D97-AF65-F5344CB8AC3E}">
        <p14:creationId xmlns:p14="http://schemas.microsoft.com/office/powerpoint/2010/main" val="12514850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F8F235D-792C-8C4C-A812-06E713B0B218}" type="datetimeFigureOut">
              <a:rPr lang="en-US" smtClean="0"/>
              <a:t>8/28/2020</a:t>
            </a:fld>
            <a:endParaRPr lang="en-US" dirty="0"/>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D69798C-9FC1-714E-BB69-2199F60E7A3D}" type="slidenum">
              <a:rPr lang="en-US" smtClean="0"/>
              <a:t>‹#›</a:t>
            </a:fld>
            <a:endParaRPr lang="en-US" dirty="0"/>
          </a:p>
        </p:txBody>
      </p:sp>
    </p:spTree>
    <p:extLst>
      <p:ext uri="{BB962C8B-B14F-4D97-AF65-F5344CB8AC3E}">
        <p14:creationId xmlns:p14="http://schemas.microsoft.com/office/powerpoint/2010/main" val="359233186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3" name="Subtitle 2"/>
          <p:cNvSpPr>
            <a:spLocks noGrp="1"/>
          </p:cNvSpPr>
          <p:nvPr>
            <p:ph type="subTitle" idx="1"/>
          </p:nvPr>
        </p:nvSpPr>
        <p:spPr>
          <a:xfrm>
            <a:off x="820611" y="2572022"/>
            <a:ext cx="5755622" cy="475705"/>
          </a:xfrm>
          <a:prstGeom prst="rect">
            <a:avLst/>
          </a:prstGeom>
        </p:spPr>
        <p:txBody>
          <a:bodyPr>
            <a:normAutofit/>
          </a:bodyPr>
          <a:lstStyle>
            <a:lvl1pPr marL="0" indent="0" algn="l">
              <a:buNone/>
              <a:defRPr sz="2400">
                <a:solidFill>
                  <a:srgbClr val="6E258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8" name="Text Placeholder 7"/>
          <p:cNvSpPr>
            <a:spLocks noGrp="1"/>
          </p:cNvSpPr>
          <p:nvPr>
            <p:ph type="body" sz="quarter" idx="14" hasCustomPrompt="1"/>
          </p:nvPr>
        </p:nvSpPr>
        <p:spPr>
          <a:xfrm>
            <a:off x="820612" y="3236192"/>
            <a:ext cx="3050947" cy="926494"/>
          </a:xfrm>
        </p:spPr>
        <p:txBody>
          <a:bodyPr>
            <a:normAutofit/>
          </a:bodyPr>
          <a:lstStyle>
            <a:lvl1pPr marL="0" indent="0">
              <a:lnSpc>
                <a:spcPts val="1850"/>
              </a:lnSpc>
              <a:spcAft>
                <a:spcPts val="0"/>
              </a:spcAft>
              <a:buNone/>
              <a:defRPr sz="1600" baseline="0">
                <a:solidFill>
                  <a:srgbClr val="443D3E"/>
                </a:solidFill>
              </a:defRPr>
            </a:lvl1pPr>
          </a:lstStyle>
          <a:p>
            <a:pPr lvl="0"/>
            <a:r>
              <a:rPr lang="en-US"/>
              <a:t>Presenter’s Name Here</a:t>
            </a:r>
            <a:br>
              <a:rPr lang="en-US"/>
            </a:br>
            <a:r>
              <a:rPr lang="en-US"/>
              <a:t>Title Here</a:t>
            </a:r>
            <a:br>
              <a:rPr lang="en-US"/>
            </a:br>
            <a:r>
              <a:rPr lang="en-US"/>
              <a:t>Date Here</a:t>
            </a:r>
          </a:p>
        </p:txBody>
      </p:sp>
      <p:sp>
        <p:nvSpPr>
          <p:cNvPr id="13" name="Title 1"/>
          <p:cNvSpPr>
            <a:spLocks noGrp="1"/>
          </p:cNvSpPr>
          <p:nvPr>
            <p:ph type="ctrTitle"/>
          </p:nvPr>
        </p:nvSpPr>
        <p:spPr>
          <a:xfrm>
            <a:off x="817889" y="1819807"/>
            <a:ext cx="5755623" cy="752215"/>
          </a:xfrm>
        </p:spPr>
        <p:txBody>
          <a:bodyPr anchor="ctr">
            <a:noAutofit/>
          </a:bodyPr>
          <a:lstStyle>
            <a:lvl1pPr>
              <a:lnSpc>
                <a:spcPct val="90000"/>
              </a:lnSpc>
              <a:defRPr sz="3200">
                <a:solidFill>
                  <a:srgbClr val="443D3E"/>
                </a:solidFill>
              </a:defRPr>
            </a:lvl1pPr>
          </a:lstStyle>
          <a:p>
            <a:r>
              <a:rPr lang="en-US"/>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8749" y="440425"/>
            <a:ext cx="2876808" cy="885172"/>
          </a:xfrm>
          <a:prstGeom prst="rect">
            <a:avLst/>
          </a:prstGeom>
        </p:spPr>
      </p:pic>
    </p:spTree>
    <p:extLst>
      <p:ext uri="{BB962C8B-B14F-4D97-AF65-F5344CB8AC3E}">
        <p14:creationId xmlns:p14="http://schemas.microsoft.com/office/powerpoint/2010/main" val="4222871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urple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6" name="Title 1"/>
          <p:cNvSpPr>
            <a:spLocks noGrp="1"/>
          </p:cNvSpPr>
          <p:nvPr>
            <p:ph type="title"/>
          </p:nvPr>
        </p:nvSpPr>
        <p:spPr>
          <a:xfrm>
            <a:off x="731677" y="852334"/>
            <a:ext cx="3726023" cy="1009604"/>
          </a:xfrm>
        </p:spPr>
        <p:txBody>
          <a:bodyPr anchor="t">
            <a:noAutofit/>
          </a:bodyPr>
          <a:lstStyle>
            <a:lvl1pPr>
              <a:lnSpc>
                <a:spcPts val="3500"/>
              </a:lnSpc>
              <a:defRPr sz="2800">
                <a:solidFill>
                  <a:schemeClr val="tx2"/>
                </a:solidFill>
              </a:defRPr>
            </a:lvl1pPr>
          </a:lstStyle>
          <a:p>
            <a:r>
              <a:rPr lang="en-US"/>
              <a:t>Click to edit Master title style</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dirty="0"/>
              <a:t>©2020 Trinity Health, All Rights Reserved</a:t>
            </a:r>
          </a:p>
        </p:txBody>
      </p:sp>
      <p:sp>
        <p:nvSpPr>
          <p:cNvPr id="8"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dirty="0"/>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90779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reen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dirty="0"/>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dirty="0"/>
          </a:p>
        </p:txBody>
      </p:sp>
      <p:sp>
        <p:nvSpPr>
          <p:cNvPr id="11" name="Title 1"/>
          <p:cNvSpPr>
            <a:spLocks noGrp="1"/>
          </p:cNvSpPr>
          <p:nvPr>
            <p:ph type="title"/>
          </p:nvPr>
        </p:nvSpPr>
        <p:spPr>
          <a:xfrm>
            <a:off x="731677" y="852334"/>
            <a:ext cx="3726023" cy="1009604"/>
          </a:xfrm>
        </p:spPr>
        <p:txBody>
          <a:bodyPr anchor="t">
            <a:noAutofit/>
          </a:bodyPr>
          <a:lstStyle>
            <a:lvl1pPr>
              <a:lnSpc>
                <a:spcPts val="3500"/>
              </a:lnSpc>
              <a:defRPr sz="2800">
                <a:solidFill>
                  <a:srgbClr val="4C9D2F"/>
                </a:solidFill>
              </a:defRPr>
            </a:lvl1pPr>
          </a:lstStyle>
          <a:p>
            <a:r>
              <a:rPr lang="en-US"/>
              <a:t>Click to edit Master title style</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267572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age">
    <p:spTree>
      <p:nvGrpSpPr>
        <p:cNvPr id="1" name=""/>
        <p:cNvGrpSpPr/>
        <p:nvPr/>
      </p:nvGrpSpPr>
      <p:grpSpPr>
        <a:xfrm>
          <a:off x="0" y="0"/>
          <a:ext cx="0" cy="0"/>
          <a:chOff x="0" y="0"/>
          <a:chExt cx="0" cy="0"/>
        </a:xfrm>
      </p:grpSpPr>
      <p:sp>
        <p:nvSpPr>
          <p:cNvPr id="12" name="Content Placeholder 11"/>
          <p:cNvSpPr>
            <a:spLocks noGrp="1"/>
          </p:cNvSpPr>
          <p:nvPr>
            <p:ph sz="quarter" idx="12"/>
          </p:nvPr>
        </p:nvSpPr>
        <p:spPr>
          <a:xfrm>
            <a:off x="393408" y="999054"/>
            <a:ext cx="8236688" cy="3601521"/>
          </a:xfrm>
        </p:spPr>
        <p:txBody>
          <a:bodyPr/>
          <a:lstStyle>
            <a:lvl1pPr marL="285750" indent="-285750">
              <a:defRPr sz="2400">
                <a:latin typeface="Arial" panose="020B0604020202020204" pitchFamily="34" charset="0"/>
                <a:cs typeface="Arial" panose="020B0604020202020204" pitchFamily="34" charset="0"/>
              </a:defRPr>
            </a:lvl1pPr>
            <a:lvl2pPr marL="569913" indent="-225425">
              <a:buClr>
                <a:schemeClr val="tx2"/>
              </a:buClr>
              <a:defRPr>
                <a:latin typeface="Arial" panose="020B0604020202020204" pitchFamily="34" charset="0"/>
                <a:cs typeface="Arial" panose="020B0604020202020204" pitchFamily="34" charset="0"/>
              </a:defRPr>
            </a:lvl2pPr>
            <a:lvl3pPr marL="801688" indent="-174625">
              <a:spcAft>
                <a:spcPts val="600"/>
              </a:spcAft>
              <a:buSzPct val="100000"/>
              <a:defRPr>
                <a:latin typeface="Arial" panose="020B0604020202020204" pitchFamily="34" charset="0"/>
                <a:cs typeface="Arial" panose="020B0604020202020204" pitchFamily="34" charset="0"/>
              </a:defRPr>
            </a:lvl3pPr>
            <a:lvl4pPr marL="919163" indent="-173038">
              <a:spcAft>
                <a:spcPts val="600"/>
              </a:spcAft>
              <a:tabLst/>
              <a:defRPr>
                <a:latin typeface="Calibri" panose="020F0502020204030204" pitchFamily="34" charset="0"/>
              </a:defRPr>
            </a:lvl4pPr>
            <a:lvl5pPr>
              <a:spcAft>
                <a:spcPts val="600"/>
              </a:spcAft>
              <a:defRPr baseline="0">
                <a:latin typeface="Calibri" panose="020F0502020204030204" pitchFamily="34" charset="0"/>
              </a:defRPr>
            </a:lvl5pPr>
            <a:lvl6pPr marL="2286000" indent="-225425">
              <a:spcAft>
                <a:spcPts val="600"/>
              </a:spcAft>
              <a:buFontTx/>
              <a:buNone/>
              <a:defRPr/>
            </a:lvl6pPr>
          </a:lstStyle>
          <a:p>
            <a:pPr lvl="0"/>
            <a:r>
              <a:rPr lang="en-US"/>
              <a:t>Click to edit Master text styles</a:t>
            </a:r>
          </a:p>
          <a:p>
            <a:pPr lvl="1"/>
            <a:r>
              <a:rPr lang="en-US"/>
              <a:t>Second level</a:t>
            </a:r>
          </a:p>
          <a:p>
            <a:pPr lvl="2"/>
            <a:r>
              <a:rPr lang="en-US"/>
              <a:t>Third level</a:t>
            </a:r>
          </a:p>
        </p:txBody>
      </p:sp>
      <p:sp>
        <p:nvSpPr>
          <p:cNvPr id="7"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
        <p:nvSpPr>
          <p:cNvPr id="11"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dirty="0"/>
              <a:t>©2020 Trinity Health, All Rights Reserved</a:t>
            </a:r>
          </a:p>
        </p:txBody>
      </p:sp>
      <p:sp>
        <p:nvSpPr>
          <p:cNvPr id="13"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Tree>
    <p:extLst>
      <p:ext uri="{BB962C8B-B14F-4D97-AF65-F5344CB8AC3E}">
        <p14:creationId xmlns:p14="http://schemas.microsoft.com/office/powerpoint/2010/main" val="1485371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00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4591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9"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dirty="0"/>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
        <p:nvSpPr>
          <p:cNvPr id="11"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2583396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00496" y="1161904"/>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00496" y="1641725"/>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5" name="Text Placeholder 4"/>
          <p:cNvSpPr>
            <a:spLocks noGrp="1"/>
          </p:cNvSpPr>
          <p:nvPr>
            <p:ph type="body" sz="quarter" idx="3"/>
          </p:nvPr>
        </p:nvSpPr>
        <p:spPr>
          <a:xfrm>
            <a:off x="4588322" y="1161904"/>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588322" y="1641725"/>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11" name="Footer Placeholder 2"/>
          <p:cNvSpPr>
            <a:spLocks noGrp="1"/>
          </p:cNvSpPr>
          <p:nvPr>
            <p:ph type="ftr" sz="quarter" idx="10"/>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dirty="0"/>
              <a:t>©2020 Trinity Health, All Rights Reserved</a:t>
            </a:r>
          </a:p>
        </p:txBody>
      </p:sp>
      <p:sp>
        <p:nvSpPr>
          <p:cNvPr id="12" name="Slide Number Placeholder 6"/>
          <p:cNvSpPr>
            <a:spLocks noGrp="1"/>
          </p:cNvSpPr>
          <p:nvPr>
            <p:ph type="sldNum" sz="quarter" idx="11"/>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
        <p:nvSpPr>
          <p:cNvPr id="13" name="Title Placeholder 1"/>
          <p:cNvSpPr>
            <a:spLocks noGrp="1"/>
          </p:cNvSpPr>
          <p:nvPr>
            <p:ph type="title"/>
          </p:nvPr>
        </p:nvSpPr>
        <p:spPr>
          <a:xfrm>
            <a:off x="393408" y="317065"/>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3837893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4025504"/>
            <a:ext cx="5486400" cy="73669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dirty="0"/>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Tree>
    <p:extLst>
      <p:ext uri="{BB962C8B-B14F-4D97-AF65-F5344CB8AC3E}">
        <p14:creationId xmlns:p14="http://schemas.microsoft.com/office/powerpoint/2010/main" val="394429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a:t>©2020 Trinity Health, All Rights Reserved</a:t>
            </a:r>
          </a:p>
        </p:txBody>
      </p:sp>
      <p:sp>
        <p:nvSpPr>
          <p:cNvPr id="6" name="Slide Number Placeholder 5"/>
          <p:cNvSpPr>
            <a:spLocks noGrp="1"/>
          </p:cNvSpPr>
          <p:nvPr>
            <p:ph type="sldNum" sz="quarter" idx="12"/>
          </p:nvPr>
        </p:nvSpPr>
        <p:spPr/>
        <p:txBody>
          <a:bodyPr/>
          <a:lstStyle/>
          <a:p>
            <a:fld id="{CF07C29A-80D2-466B-BB8A-8CAD01F5CBB2}" type="slidenum">
              <a:rPr lang="en-US" smtClean="0"/>
              <a:t>‹#›</a:t>
            </a:fld>
            <a:endParaRPr lang="en-US" dirty="0"/>
          </a:p>
        </p:txBody>
      </p:sp>
    </p:spTree>
    <p:extLst>
      <p:ext uri="{BB962C8B-B14F-4D97-AF65-F5344CB8AC3E}">
        <p14:creationId xmlns:p14="http://schemas.microsoft.com/office/powerpoint/2010/main" val="3355452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93408" y="149482"/>
            <a:ext cx="8229600" cy="498656"/>
          </a:xfrm>
          <a:prstGeom prst="rect">
            <a:avLst/>
          </a:prstGeom>
        </p:spPr>
        <p:txBody>
          <a:bodyPr vert="horz" lIns="0" tIns="0" rIns="0" bIns="0" rtlCol="0" anchor="ctr" anchorCtr="0">
            <a:noAutofit/>
          </a:bodyPr>
          <a:lstStyle/>
          <a:p>
            <a:r>
              <a:rPr lang="en-US" dirty="0"/>
              <a:t>Click to edit Master title style</a:t>
            </a:r>
          </a:p>
        </p:txBody>
      </p:sp>
      <p:sp>
        <p:nvSpPr>
          <p:cNvPr id="8" name="Text Placeholder 7"/>
          <p:cNvSpPr>
            <a:spLocks noGrp="1"/>
          </p:cNvSpPr>
          <p:nvPr>
            <p:ph type="body" idx="1"/>
          </p:nvPr>
        </p:nvSpPr>
        <p:spPr>
          <a:xfrm>
            <a:off x="393408" y="999055"/>
            <a:ext cx="8229600" cy="3630095"/>
          </a:xfrm>
          <a:prstGeom prst="rect">
            <a:avLst/>
          </a:prstGeom>
        </p:spPr>
        <p:txBody>
          <a:bodyPr vert="horz" lIns="0" tIns="91440" rIns="91440" bIns="45720" rtlCol="0">
            <a:normAutofit/>
          </a:bodyPr>
          <a:lstStyle/>
          <a:p>
            <a:pPr lvl="0"/>
            <a:r>
              <a:rPr lang="en-US"/>
              <a:t>Click to edit Master text styles</a:t>
            </a:r>
          </a:p>
          <a:p>
            <a:pPr lvl="1"/>
            <a:r>
              <a:rPr lang="en-US"/>
              <a:t>Second level</a:t>
            </a:r>
          </a:p>
          <a:p>
            <a:pPr lvl="2"/>
            <a:r>
              <a:rPr lang="en-US"/>
              <a:t>Third level</a:t>
            </a:r>
          </a:p>
        </p:txBody>
      </p:sp>
      <p:sp>
        <p:nvSpPr>
          <p:cNvPr id="10"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dirty="0"/>
              <a:t>©2020 Trinity Health, All Rights Reserved</a:t>
            </a:r>
          </a:p>
        </p:txBody>
      </p:sp>
      <p:sp>
        <p:nvSpPr>
          <p:cNvPr id="9"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pic>
        <p:nvPicPr>
          <p:cNvPr id="3" name="Picture 2"/>
          <p:cNvPicPr>
            <a:picLocks/>
          </p:cNvPicPr>
          <p:nvPr/>
        </p:nvPicPr>
        <p:blipFill rotWithShape="1">
          <a:blip r:embed="rId10">
            <a:extLst>
              <a:ext uri="{28A0092B-C50C-407E-A947-70E740481C1C}">
                <a14:useLocalDpi xmlns:a14="http://schemas.microsoft.com/office/drawing/2010/main" val="0"/>
              </a:ext>
            </a:extLst>
          </a:blip>
          <a:srcRect b="35708"/>
          <a:stretch/>
        </p:blipFill>
        <p:spPr>
          <a:xfrm>
            <a:off x="377" y="717140"/>
            <a:ext cx="9143245" cy="82296"/>
          </a:xfrm>
          <a:prstGeom prst="rect">
            <a:avLst/>
          </a:prstGeom>
        </p:spPr>
      </p:pic>
      <p:pic>
        <p:nvPicPr>
          <p:cNvPr id="12" name="Picture 11"/>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7682711" y="111764"/>
            <a:ext cx="1196596" cy="368184"/>
          </a:xfrm>
          <a:prstGeom prst="rect">
            <a:avLst/>
          </a:prstGeom>
        </p:spPr>
      </p:pic>
    </p:spTree>
    <p:extLst>
      <p:ext uri="{BB962C8B-B14F-4D97-AF65-F5344CB8AC3E}">
        <p14:creationId xmlns:p14="http://schemas.microsoft.com/office/powerpoint/2010/main" val="392293333"/>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78" r:id="rId3"/>
    <p:sldLayoutId id="2147483653" r:id="rId4"/>
    <p:sldLayoutId id="2147483665" r:id="rId5"/>
    <p:sldLayoutId id="2147483666" r:id="rId6"/>
    <p:sldLayoutId id="2147483677" r:id="rId7"/>
    <p:sldLayoutId id="2147483679" r:id="rId8"/>
  </p:sldLayoutIdLst>
  <p:hf hdr="0" dt="0"/>
  <p:txStyles>
    <p:titleStyle>
      <a:lvl1pPr algn="l" defTabSz="457200" rtl="0" eaLnBrk="1" latinLnBrk="0" hangingPunct="1">
        <a:lnSpc>
          <a:spcPct val="90000"/>
        </a:lnSpc>
        <a:spcBef>
          <a:spcPct val="0"/>
        </a:spcBef>
        <a:buNone/>
        <a:defRPr sz="2800" b="0" i="0" kern="1200">
          <a:solidFill>
            <a:schemeClr val="tx2"/>
          </a:solidFill>
          <a:latin typeface="Arial" panose="020B0604020202020204" pitchFamily="34" charset="0"/>
          <a:ea typeface="+mj-ea"/>
          <a:cs typeface="Arial" panose="020B0604020202020204" pitchFamily="34" charset="0"/>
        </a:defRPr>
      </a:lvl1pPr>
    </p:titleStyle>
    <p:bodyStyle>
      <a:lvl1pPr marL="285750" indent="-285750" algn="l" defTabSz="457200" rtl="0" eaLnBrk="1" latinLnBrk="0" hangingPunct="1">
        <a:lnSpc>
          <a:spcPct val="100000"/>
        </a:lnSpc>
        <a:spcBef>
          <a:spcPts val="0"/>
        </a:spcBef>
        <a:spcAft>
          <a:spcPts val="600"/>
        </a:spcAft>
        <a:buClr>
          <a:srgbClr val="7030A0"/>
        </a:buClr>
        <a:buSzPct val="100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569913" indent="-225425" algn="l" defTabSz="457200" rtl="0" eaLnBrk="1" latinLnBrk="0" hangingPunct="1">
        <a:lnSpc>
          <a:spcPct val="100000"/>
        </a:lnSpc>
        <a:spcBef>
          <a:spcPts val="0"/>
        </a:spcBef>
        <a:spcAft>
          <a:spcPts val="600"/>
        </a:spcAft>
        <a:buClr>
          <a:schemeClr val="tx2"/>
        </a:buClr>
        <a:buSzPct val="100000"/>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01688" indent="-174625" algn="l" defTabSz="457200" rtl="0" eaLnBrk="1" latinLnBrk="0" hangingPunct="1">
        <a:lnSpc>
          <a:spcPct val="100000"/>
        </a:lnSpc>
        <a:spcBef>
          <a:spcPts val="0"/>
        </a:spcBef>
        <a:spcAft>
          <a:spcPts val="600"/>
        </a:spcAft>
        <a:buClr>
          <a:schemeClr val="tx2"/>
        </a:buClr>
        <a:buSzPct val="100000"/>
        <a:buFont typeface="Arial" panose="020B0604020202020204" pitchFamily="34" charset="0"/>
        <a:buChar char="•"/>
        <a:tabLst/>
        <a:defRPr sz="2000" kern="1200">
          <a:solidFill>
            <a:schemeClr val="tx1"/>
          </a:solidFill>
          <a:latin typeface="Arial" panose="020B0604020202020204" pitchFamily="34" charset="0"/>
          <a:ea typeface="+mn-ea"/>
          <a:cs typeface="Arial" panose="020B0604020202020204" pitchFamily="34" charset="0"/>
        </a:defRPr>
      </a:lvl3pPr>
      <a:lvl4pPr marL="914400" indent="-166688" algn="l" defTabSz="457200" rtl="0" eaLnBrk="1" latinLnBrk="0" hangingPunct="1">
        <a:lnSpc>
          <a:spcPct val="100000"/>
        </a:lnSpc>
        <a:spcBef>
          <a:spcPts val="0"/>
        </a:spcBef>
        <a:spcAft>
          <a:spcPts val="800"/>
        </a:spcAft>
        <a:buClr>
          <a:schemeClr val="accent4"/>
        </a:buClr>
        <a:buSzPct val="100000"/>
        <a:buFont typeface="Arial" panose="020B0604020202020204" pitchFamily="34" charset="0"/>
        <a:buChar char="•"/>
        <a:tabLst/>
        <a:defRPr sz="1800" kern="1200">
          <a:solidFill>
            <a:schemeClr val="tx1"/>
          </a:solidFill>
          <a:latin typeface="Calibri" panose="020F0502020204030204" pitchFamily="34" charset="0"/>
          <a:ea typeface="+mn-ea"/>
          <a:cs typeface="Arial"/>
        </a:defRPr>
      </a:lvl4pPr>
      <a:lvl5pPr marL="1082675" indent="-168275" algn="l" defTabSz="457200" rtl="0" eaLnBrk="1" latinLnBrk="0" hangingPunct="1">
        <a:lnSpc>
          <a:spcPct val="100000"/>
        </a:lnSpc>
        <a:spcBef>
          <a:spcPts val="0"/>
        </a:spcBef>
        <a:spcAft>
          <a:spcPts val="800"/>
        </a:spcAft>
        <a:buClr>
          <a:schemeClr val="bg1">
            <a:lumMod val="65000"/>
          </a:schemeClr>
        </a:buClr>
        <a:buFont typeface="Arial"/>
        <a:buChar char="•"/>
        <a:defRPr sz="1800" kern="1200">
          <a:solidFill>
            <a:schemeClr val="tx1"/>
          </a:solidFill>
          <a:latin typeface="Calibri" panose="020F0502020204030204" pitchFamily="34" charset="0"/>
          <a:ea typeface="+mn-ea"/>
          <a:cs typeface="Arial"/>
        </a:defRPr>
      </a:lvl5pPr>
      <a:lvl6pPr marL="2514600" indent="-228600" algn="l" defTabSz="457200" rtl="0" eaLnBrk="1" latinLnBrk="0" hangingPunct="1">
        <a:lnSpc>
          <a:spcPct val="100000"/>
        </a:lnSpc>
        <a:spcBef>
          <a:spcPts val="0"/>
        </a:spcBef>
        <a:spcAft>
          <a:spcPts val="800"/>
        </a:spcAft>
        <a:buFont typeface="Arial"/>
        <a:buChar char="•"/>
        <a:defRPr sz="1800" kern="1200" baseline="0">
          <a:solidFill>
            <a:schemeClr val="tx1"/>
          </a:solidFill>
          <a:latin typeface="+mn-lt"/>
          <a:ea typeface="+mn-ea"/>
          <a:cs typeface="+mn-cs"/>
        </a:defRPr>
      </a:lvl6pPr>
      <a:lvl7pPr marL="2519363" indent="0" algn="l" defTabSz="457200" rtl="0" eaLnBrk="1" latinLnBrk="0" hangingPunct="1">
        <a:lnSpc>
          <a:spcPct val="100000"/>
        </a:lnSpc>
        <a:spcBef>
          <a:spcPts val="0"/>
        </a:spcBef>
        <a:spcAft>
          <a:spcPts val="800"/>
        </a:spcAft>
        <a:buFont typeface="Arial"/>
        <a:buNone/>
        <a:defRPr sz="1800" kern="1200">
          <a:solidFill>
            <a:schemeClr val="tx1"/>
          </a:solidFill>
          <a:latin typeface="+mn-lt"/>
          <a:ea typeface="+mn-ea"/>
          <a:cs typeface="+mn-cs"/>
        </a:defRPr>
      </a:lvl7pPr>
      <a:lvl8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8pPr>
      <a:lvl9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B690B79-A5B3-44C5-8B87-F12B8D338330}"/>
              </a:ext>
            </a:extLst>
          </p:cNvPr>
          <p:cNvSpPr>
            <a:spLocks noGrp="1"/>
          </p:cNvSpPr>
          <p:nvPr>
            <p:ph type="title"/>
          </p:nvPr>
        </p:nvSpPr>
        <p:spPr>
          <a:xfrm>
            <a:off x="273200" y="160346"/>
            <a:ext cx="3762956" cy="498656"/>
          </a:xfrm>
        </p:spPr>
        <p:txBody>
          <a:bodyPr/>
          <a:lstStyle/>
          <a:p>
            <a:pPr>
              <a:lnSpc>
                <a:spcPct val="100000"/>
              </a:lnSpc>
            </a:pPr>
            <a:r>
              <a:rPr lang="en-US" sz="1400" dirty="0"/>
              <a:t>Trinity Health Leadership System</a:t>
            </a:r>
            <a:br>
              <a:rPr lang="en-US" sz="1400" dirty="0"/>
            </a:br>
            <a:r>
              <a:rPr lang="en-US" sz="2000" b="1" dirty="0"/>
              <a:t>Huddle Notes</a:t>
            </a:r>
          </a:p>
        </p:txBody>
      </p:sp>
      <p:sp>
        <p:nvSpPr>
          <p:cNvPr id="4" name="Footer Placeholder 3">
            <a:extLst>
              <a:ext uri="{FF2B5EF4-FFF2-40B4-BE49-F238E27FC236}">
                <a16:creationId xmlns:a16="http://schemas.microsoft.com/office/drawing/2014/main" id="{6F53223F-9AB8-4ABF-AD9E-6BCBA6C6F5A6}"/>
              </a:ext>
            </a:extLst>
          </p:cNvPr>
          <p:cNvSpPr>
            <a:spLocks noGrp="1"/>
          </p:cNvSpPr>
          <p:nvPr>
            <p:ph type="ftr" sz="quarter" idx="3"/>
          </p:nvPr>
        </p:nvSpPr>
        <p:spPr>
          <a:xfrm>
            <a:off x="5042728" y="4872851"/>
            <a:ext cx="3835387" cy="186901"/>
          </a:xfrm>
        </p:spPr>
        <p:txBody>
          <a:bodyPr rIns="0"/>
          <a:lstStyle/>
          <a:p>
            <a:r>
              <a:rPr lang="en-US" dirty="0"/>
              <a:t>©2020 Trinity Health, All Rights Reserved</a:t>
            </a:r>
          </a:p>
        </p:txBody>
      </p:sp>
      <p:sp>
        <p:nvSpPr>
          <p:cNvPr id="6" name="Text Box 2">
            <a:extLst>
              <a:ext uri="{FF2B5EF4-FFF2-40B4-BE49-F238E27FC236}">
                <a16:creationId xmlns:a16="http://schemas.microsoft.com/office/drawing/2014/main" id="{9087359B-0A53-4F26-9522-E093C0EEE3DF}"/>
              </a:ext>
            </a:extLst>
          </p:cNvPr>
          <p:cNvSpPr txBox="1">
            <a:spLocks noChangeArrowheads="1"/>
          </p:cNvSpPr>
          <p:nvPr/>
        </p:nvSpPr>
        <p:spPr bwMode="auto">
          <a:xfrm>
            <a:off x="4425871" y="204103"/>
            <a:ext cx="1548285" cy="280271"/>
          </a:xfrm>
          <a:prstGeom prst="rect">
            <a:avLst/>
          </a:prstGeom>
          <a:solidFill>
            <a:srgbClr val="FFFFFF"/>
          </a:solidFill>
          <a:ln w="9525">
            <a:noFill/>
            <a:miter lim="800000"/>
            <a:headEnd/>
            <a:tailEnd/>
          </a:ln>
        </p:spPr>
        <p:txBody>
          <a:bodyPr rot="0" vert="horz" wrap="square" lIns="91440" tIns="45720" rIns="91440" bIns="45720" anchor="ctr" anchorCtr="0">
            <a:noAutofit/>
          </a:bodyPr>
          <a:lstStyle/>
          <a:p>
            <a:pPr marL="0" marR="0" algn="ctr">
              <a:lnSpc>
                <a:spcPct val="115000"/>
              </a:lnSpc>
              <a:spcBef>
                <a:spcPts val="0"/>
              </a:spcBef>
              <a:spcAft>
                <a:spcPts val="0"/>
              </a:spcAft>
            </a:pPr>
            <a:r>
              <a:rPr lang="en-US" sz="1000"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rPr>
              <a:t>RHM LOGO HERE</a:t>
            </a:r>
          </a:p>
        </p:txBody>
      </p:sp>
      <p:sp>
        <p:nvSpPr>
          <p:cNvPr id="7" name="Text Box 2">
            <a:extLst>
              <a:ext uri="{FF2B5EF4-FFF2-40B4-BE49-F238E27FC236}">
                <a16:creationId xmlns:a16="http://schemas.microsoft.com/office/drawing/2014/main" id="{960EDC57-8719-4232-BEE3-BA7E444F9F4C}"/>
              </a:ext>
            </a:extLst>
          </p:cNvPr>
          <p:cNvSpPr txBox="1">
            <a:spLocks noChangeArrowheads="1"/>
          </p:cNvSpPr>
          <p:nvPr/>
        </p:nvSpPr>
        <p:spPr bwMode="auto">
          <a:xfrm>
            <a:off x="7322515" y="523130"/>
            <a:ext cx="1548285" cy="145681"/>
          </a:xfrm>
          <a:prstGeom prst="rect">
            <a:avLst/>
          </a:prstGeom>
          <a:noFill/>
          <a:ln w="9525">
            <a:noFill/>
            <a:miter lim="800000"/>
            <a:headEnd/>
            <a:tailEnd/>
          </a:ln>
        </p:spPr>
        <p:txBody>
          <a:bodyPr rot="0" vert="horz" wrap="square" lIns="0" tIns="0" rIns="0" bIns="0" anchor="ctr" anchorCtr="0">
            <a:spAutoFit/>
          </a:bodyPr>
          <a:lstStyle/>
          <a:p>
            <a:pPr marL="0" marR="0" algn="r">
              <a:lnSpc>
                <a:spcPct val="115000"/>
              </a:lnSpc>
              <a:spcBef>
                <a:spcPts val="0"/>
              </a:spcBef>
              <a:spcAft>
                <a:spcPts val="0"/>
              </a:spcAft>
            </a:pPr>
            <a:r>
              <a:rPr lang="en-US" sz="900" b="1" dirty="0">
                <a:solidFill>
                  <a:srgbClr val="404040"/>
                </a:solidFill>
                <a:latin typeface="Arial" panose="020B0604020202020204" pitchFamily="34" charset="0"/>
                <a:ea typeface="Calibri" panose="020F0502020204030204" pitchFamily="34" charset="0"/>
                <a:cs typeface="Arial" panose="020B0604020202020204" pitchFamily="34" charset="0"/>
              </a:rPr>
              <a:t>August 28,</a:t>
            </a:r>
            <a:r>
              <a:rPr lang="en-US" sz="900" b="1" dirty="0">
                <a:solidFill>
                  <a:srgbClr val="404040"/>
                </a:solidFill>
                <a:effectLst/>
                <a:latin typeface="Arial" panose="020B0604020202020204" pitchFamily="34" charset="0"/>
                <a:ea typeface="Calibri" panose="020F0502020204030204" pitchFamily="34" charset="0"/>
                <a:cs typeface="Arial" panose="020B0604020202020204" pitchFamily="34" charset="0"/>
              </a:rPr>
              <a:t> 2020</a:t>
            </a:r>
            <a:endParaRPr lang="en-US" sz="900" b="1"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8" name="Table 7">
            <a:extLst>
              <a:ext uri="{FF2B5EF4-FFF2-40B4-BE49-F238E27FC236}">
                <a16:creationId xmlns:a16="http://schemas.microsoft.com/office/drawing/2014/main" id="{B170B1D9-F490-485D-9402-BFEE5D519BF2}"/>
              </a:ext>
            </a:extLst>
          </p:cNvPr>
          <p:cNvGraphicFramePr>
            <a:graphicFrameLocks noGrp="1"/>
          </p:cNvGraphicFramePr>
          <p:nvPr>
            <p:extLst>
              <p:ext uri="{D42A27DB-BD31-4B8C-83A1-F6EECF244321}">
                <p14:modId xmlns:p14="http://schemas.microsoft.com/office/powerpoint/2010/main" val="813529700"/>
              </p:ext>
            </p:extLst>
          </p:nvPr>
        </p:nvGraphicFramePr>
        <p:xfrm>
          <a:off x="110617" y="784360"/>
          <a:ext cx="8937521" cy="4233810"/>
        </p:xfrm>
        <a:graphic>
          <a:graphicData uri="http://schemas.openxmlformats.org/drawingml/2006/table">
            <a:tbl>
              <a:tblPr firstRow="1" firstCol="1" bandRow="1"/>
              <a:tblGrid>
                <a:gridCol w="4395337">
                  <a:extLst>
                    <a:ext uri="{9D8B030D-6E8A-4147-A177-3AD203B41FA5}">
                      <a16:colId xmlns:a16="http://schemas.microsoft.com/office/drawing/2014/main" val="2472197640"/>
                    </a:ext>
                  </a:extLst>
                </a:gridCol>
                <a:gridCol w="137424">
                  <a:extLst>
                    <a:ext uri="{9D8B030D-6E8A-4147-A177-3AD203B41FA5}">
                      <a16:colId xmlns:a16="http://schemas.microsoft.com/office/drawing/2014/main" val="1379072303"/>
                    </a:ext>
                  </a:extLst>
                </a:gridCol>
                <a:gridCol w="4404760">
                  <a:extLst>
                    <a:ext uri="{9D8B030D-6E8A-4147-A177-3AD203B41FA5}">
                      <a16:colId xmlns:a16="http://schemas.microsoft.com/office/drawing/2014/main" val="1618490761"/>
                    </a:ext>
                  </a:extLst>
                </a:gridCol>
              </a:tblGrid>
              <a:tr h="248763">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Trinity Health Message</a:t>
                      </a:r>
                      <a:endParaRPr lang="en-US" sz="1100" b="1" dirty="0">
                        <a:effectLs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a:lnSpc>
                          <a:spcPct val="115000"/>
                        </a:lnSpc>
                        <a:spcBef>
                          <a:spcPts val="0"/>
                        </a:spcBef>
                        <a:spcAft>
                          <a:spcPts val="0"/>
                        </a:spcAft>
                      </a:pPr>
                      <a:r>
                        <a:rPr lang="en-US" sz="900" dirty="0">
                          <a:effectLst/>
                          <a:latin typeface="Arial" panose="020B0604020202020204" pitchFamily="34" charset="0"/>
                          <a:ea typeface="Calibri" panose="020F0502020204030204" pitchFamily="34" charset="0"/>
                          <a:cs typeface="Times New Roman" panose="02020603050405020304" pitchFamily="18" charset="0"/>
                        </a:rPr>
                        <a:t> </a:t>
                      </a: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Team Leader Topic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[Team Leader Please Fill In]</a:t>
                      </a:r>
                      <a:endParaRPr lang="en-US" sz="1100" b="1"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326745566"/>
                  </a:ext>
                </a:extLst>
              </a:tr>
              <a:tr h="1183438">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00" b="1" i="0" kern="1200" dirty="0" err="1">
                          <a:solidFill>
                            <a:schemeClr val="tx1"/>
                          </a:solidFill>
                          <a:effectLst/>
                          <a:latin typeface="+mn-lt"/>
                          <a:ea typeface="+mn-ea"/>
                          <a:cs typeface="+mn-cs"/>
                        </a:rPr>
                        <a:t>AvaSure</a:t>
                      </a:r>
                      <a:r>
                        <a:rPr lang="en-US" sz="1000" b="1" i="0" kern="1200" dirty="0">
                          <a:solidFill>
                            <a:schemeClr val="tx1"/>
                          </a:solidFill>
                          <a:effectLst/>
                          <a:latin typeface="+mn-lt"/>
                          <a:ea typeface="+mn-ea"/>
                          <a:cs typeface="+mn-cs"/>
                        </a:rPr>
                        <a:t> Implementation Update</a:t>
                      </a:r>
                      <a:endParaRPr lang="en-US" sz="1000" b="0" i="0" kern="1200" dirty="0">
                        <a:solidFill>
                          <a:schemeClr val="tx1"/>
                        </a:solidFill>
                        <a:effectLst/>
                        <a:latin typeface="+mn-lt"/>
                        <a:ea typeface="+mn-ea"/>
                        <a:cs typeface="+mn-cs"/>
                      </a:endParaRPr>
                    </a:p>
                    <a:p>
                      <a:r>
                        <a:rPr lang="en-US" sz="1000" b="0" i="0" kern="1200" dirty="0">
                          <a:solidFill>
                            <a:schemeClr val="tx1"/>
                          </a:solidFill>
                          <a:effectLst/>
                          <a:latin typeface="+mn-lt"/>
                          <a:ea typeface="+mn-ea"/>
                          <a:cs typeface="+mn-cs"/>
                        </a:rPr>
                        <a:t>The </a:t>
                      </a:r>
                      <a:r>
                        <a:rPr lang="en-US" sz="1000" b="0" i="0" kern="1200" dirty="0" err="1">
                          <a:solidFill>
                            <a:schemeClr val="tx1"/>
                          </a:solidFill>
                          <a:effectLst/>
                          <a:latin typeface="+mn-lt"/>
                          <a:ea typeface="+mn-ea"/>
                          <a:cs typeface="+mn-cs"/>
                        </a:rPr>
                        <a:t>AvaSure</a:t>
                      </a:r>
                      <a:r>
                        <a:rPr lang="en-US" sz="1000" b="0" i="0" kern="1200" dirty="0">
                          <a:solidFill>
                            <a:schemeClr val="tx1"/>
                          </a:solidFill>
                          <a:effectLst/>
                          <a:latin typeface="+mn-lt"/>
                          <a:ea typeface="+mn-ea"/>
                          <a:cs typeface="+mn-cs"/>
                        </a:rPr>
                        <a:t> Virtual Monitoring Program implementation is progressing. This new, high-resolution video patient monitoring system allows clinicians to communicate with patients without entering their rooms. Loyola University Health System had a successful go-live as the first monitoring hub. The ministries within Loyola University Health System, also went live mid-August. The rollout continues with monthly go-live waves until all ministries are live on this common platform. Trinity Health Of New England will also go live as the second hub in November. The target for all ministries to be live on the </a:t>
                      </a:r>
                      <a:r>
                        <a:rPr lang="en-US" sz="1000" b="0" i="0" kern="1200" dirty="0" err="1">
                          <a:solidFill>
                            <a:schemeClr val="tx1"/>
                          </a:solidFill>
                          <a:effectLst/>
                          <a:latin typeface="+mn-lt"/>
                          <a:ea typeface="+mn-ea"/>
                          <a:cs typeface="+mn-cs"/>
                        </a:rPr>
                        <a:t>AvaSure</a:t>
                      </a:r>
                      <a:r>
                        <a:rPr lang="en-US" sz="1000" b="0" i="0" kern="1200" dirty="0">
                          <a:solidFill>
                            <a:schemeClr val="tx1"/>
                          </a:solidFill>
                          <a:effectLst/>
                          <a:latin typeface="+mn-lt"/>
                          <a:ea typeface="+mn-ea"/>
                          <a:cs typeface="+mn-cs"/>
                        </a:rPr>
                        <a:t> Virtual Monitoring Program is end of January 2021.</a:t>
                      </a:r>
                      <a:endParaRPr lang="en-US" sz="1000" dirty="0">
                        <a:solidFill>
                          <a:schemeClr val="tx1"/>
                        </a:solidFill>
                        <a:effectLst/>
                        <a:latin typeface="+mn-lt"/>
                        <a:ea typeface="Times New Roman" panose="02020603050405020304" pitchFamily="18" charset="0"/>
                        <a:cs typeface="Times New Roman" panose="02020603050405020304" pitchFamily="18" charset="0"/>
                      </a:endParaRP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r>
                        <a:rPr lang="en-US" sz="8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60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Huddle Team Priorities</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Suggest a process improvement for the team</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Share an idea or best-practice</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a question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nSpc>
                          <a:spcPct val="110000"/>
                        </a:lnSpc>
                        <a:spcBef>
                          <a:spcPts val="600"/>
                        </a:spcBef>
                        <a:spcAft>
                          <a:spcPts val="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Possibly include:</a:t>
                      </a:r>
                      <a:b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b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different colleague to lead this section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722095961"/>
                  </a:ext>
                </a:extLst>
              </a:tr>
              <a:tr h="0">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a:noFill/>
                    </a:lnT>
                    <a:lnB>
                      <a:noFill/>
                    </a:lnB>
                  </a:tcPr>
                </a:tc>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627159095"/>
                  </a:ext>
                </a:extLst>
              </a:tr>
              <a:tr h="325585">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Regional/Local Ministry Focus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[MarComm Please Fill In]</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indent="0">
                        <a:lnSpc>
                          <a:spcPct val="110000"/>
                        </a:lnSpc>
                        <a:spcBef>
                          <a:spcPts val="0"/>
                        </a:spcBef>
                        <a:spcAft>
                          <a:spcPts val="0"/>
                        </a:spcAft>
                      </a:pPr>
                      <a:r>
                        <a:rPr lang="en-US" sz="9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9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Safety and Resiliency</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289719673"/>
                  </a:ext>
                </a:extLst>
              </a:tr>
              <a:tr h="1290127">
                <a:tc>
                  <a:txBody>
                    <a:bodyPr/>
                    <a:lstStyle/>
                    <a:p>
                      <a:pPr marL="0" marR="0" indent="0">
                        <a:lnSpc>
                          <a:spcPct val="110000"/>
                        </a:lnSpc>
                        <a:spcBef>
                          <a:spcPts val="0"/>
                        </a:spcBef>
                        <a:spcAft>
                          <a:spcPts val="60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Regional leadership priorities. Examples:</a:t>
                      </a:r>
                      <a:endParaRPr lang="en-US" sz="1000" dirty="0">
                        <a:solidFill>
                          <a:srgbClr val="0F243E"/>
                        </a:solidFill>
                        <a:effectLst/>
                        <a:latin typeface="+mn-lt"/>
                        <a:ea typeface="Times New Roman" panose="02020603050405020304" pitchFamily="18" charset="0"/>
                        <a:cs typeface="Times New Roman" panose="02020603050405020304" pitchFamily="18" charset="0"/>
                      </a:endParaRPr>
                    </a:p>
                    <a:p>
                      <a:r>
                        <a:rPr lang="en-US" sz="1000" b="0" i="0" u="none" strike="noStrike" kern="1200" dirty="0">
                          <a:solidFill>
                            <a:schemeClr val="tx1"/>
                          </a:solidFill>
                          <a:effectLst/>
                          <a:latin typeface="+mn-lt"/>
                          <a:ea typeface="+mn-ea"/>
                          <a:cs typeface="+mn-cs"/>
                        </a:rPr>
                        <a:t>Inpatient PUIs with testing pending - </a:t>
                      </a:r>
                    </a:p>
                    <a:p>
                      <a:r>
                        <a:rPr lang="en-US" sz="1000" b="0" i="0" u="none" strike="noStrike" kern="1200" dirty="0">
                          <a:solidFill>
                            <a:schemeClr val="tx1"/>
                          </a:solidFill>
                          <a:effectLst/>
                          <a:latin typeface="+mn-lt"/>
                          <a:ea typeface="+mn-ea"/>
                          <a:cs typeface="+mn-cs"/>
                        </a:rPr>
                        <a:t>Inpatient confirmed cases - </a:t>
                      </a:r>
                    </a:p>
                    <a:p>
                      <a:r>
                        <a:rPr lang="en-US" sz="1000" b="0" i="0" u="none" strike="noStrike" kern="1200" dirty="0">
                          <a:solidFill>
                            <a:schemeClr val="tx1"/>
                          </a:solidFill>
                          <a:effectLst/>
                          <a:latin typeface="+mn-lt"/>
                          <a:ea typeface="+mn-ea"/>
                          <a:cs typeface="+mn-cs"/>
                        </a:rPr>
                        <a:t>Confirmed cases sent home for isolation - </a:t>
                      </a:r>
                    </a:p>
                    <a:p>
                      <a:r>
                        <a:rPr lang="en-US" sz="1000" b="0" i="0" u="none" strike="noStrike" kern="1200" dirty="0">
                          <a:solidFill>
                            <a:schemeClr val="tx1"/>
                          </a:solidFill>
                          <a:effectLst/>
                          <a:latin typeface="+mn-lt"/>
                          <a:ea typeface="+mn-ea"/>
                          <a:cs typeface="+mn-cs"/>
                        </a:rPr>
                        <a:t>PUIs sent home for isolation - </a:t>
                      </a:r>
                    </a:p>
                    <a:p>
                      <a:pPr marL="0" marR="0" indent="0">
                        <a:lnSpc>
                          <a:spcPct val="110000"/>
                        </a:lnSpc>
                        <a:spcBef>
                          <a:spcPts val="600"/>
                        </a:spcBef>
                        <a:spcAft>
                          <a:spcPts val="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Always include:</a:t>
                      </a:r>
                      <a:r>
                        <a:rPr lang="en-US" sz="1000" dirty="0">
                          <a:solidFill>
                            <a:srgbClr val="0F243E"/>
                          </a:solidFill>
                          <a:effectLst/>
                          <a:latin typeface="+mn-lt"/>
                          <a:ea typeface="Times New Roman" panose="02020603050405020304" pitchFamily="18" charset="0"/>
                          <a:cs typeface="Times New Roman" panose="02020603050405020304" pitchFamily="18" charset="0"/>
                        </a:rPr>
                        <a:t> </a:t>
                      </a:r>
                      <a:br>
                        <a:rPr lang="en-US" sz="1000" dirty="0">
                          <a:solidFill>
                            <a:srgbClr val="0F243E"/>
                          </a:solidFill>
                          <a:effectLst/>
                          <a:latin typeface="+mn-lt"/>
                          <a:ea typeface="Times New Roman" panose="02020603050405020304" pitchFamily="18" charset="0"/>
                          <a:cs typeface="Times New Roman" panose="02020603050405020304" pitchFamily="18" charset="0"/>
                        </a:rPr>
                      </a:br>
                      <a:r>
                        <a:rPr lang="en-US" sz="1000" dirty="0">
                          <a:solidFill>
                            <a:srgbClr val="0F243E"/>
                          </a:solidFill>
                          <a:effectLst/>
                          <a:latin typeface="+mn-lt"/>
                          <a:ea typeface="Times New Roman" panose="02020603050405020304" pitchFamily="18" charset="0"/>
                          <a:cs typeface="Times New Roman" panose="02020603050405020304" pitchFamily="18" charset="0"/>
                        </a:rPr>
                        <a:t>Recognition and thank you</a:t>
                      </a: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r>
                        <a:rPr lang="en-US" sz="1000" b="1" i="0" kern="1200" dirty="0">
                          <a:solidFill>
                            <a:schemeClr val="tx1"/>
                          </a:solidFill>
                          <a:effectLst/>
                          <a:latin typeface="+mn-lt"/>
                          <a:ea typeface="+mn-ea"/>
                          <a:cs typeface="+mn-cs"/>
                        </a:rPr>
                        <a:t>Speak Up for Safety</a:t>
                      </a:r>
                      <a:endParaRPr lang="en-US" sz="1000" b="0" i="0" kern="1200" dirty="0">
                        <a:solidFill>
                          <a:schemeClr val="tx1"/>
                        </a:solidFill>
                        <a:effectLst/>
                        <a:latin typeface="+mn-lt"/>
                        <a:ea typeface="+mn-ea"/>
                        <a:cs typeface="+mn-cs"/>
                      </a:endParaRPr>
                    </a:p>
                    <a:p>
                      <a:r>
                        <a:rPr lang="en-US" sz="1000" b="0" i="0" kern="1200" dirty="0">
                          <a:solidFill>
                            <a:schemeClr val="tx1"/>
                          </a:solidFill>
                          <a:effectLst/>
                          <a:latin typeface="+mn-lt"/>
                          <a:ea typeface="+mn-ea"/>
                          <a:cs typeface="+mn-cs"/>
                        </a:rPr>
                        <a:t>Being able to speak up for the safety of your team, your peers, or even yourself at any time is a key component of psychological safety. Please tell someone if you are concerned about:</a:t>
                      </a:r>
                    </a:p>
                    <a:p>
                      <a:pPr marL="227013" marR="0" lvl="0" indent="-109538">
                        <a:lnSpc>
                          <a:spcPct val="110000"/>
                        </a:lnSpc>
                        <a:spcBef>
                          <a:spcPts val="0"/>
                        </a:spcBef>
                        <a:spcAft>
                          <a:spcPts val="0"/>
                        </a:spcAft>
                        <a:buFont typeface="Symbol" panose="05050102010706020507" pitchFamily="18" charset="2"/>
                        <a:buChar char=""/>
                      </a:pPr>
                      <a:r>
                        <a:rPr lang="en-US" sz="1000" b="0" i="0" kern="1200" dirty="0">
                          <a:solidFill>
                            <a:schemeClr val="tx1"/>
                          </a:solidFill>
                          <a:effectLst/>
                          <a:latin typeface="+mn-lt"/>
                          <a:ea typeface="+mn-ea"/>
                          <a:cs typeface="+mn-cs"/>
                        </a:rPr>
                        <a:t>An incident that does not seem right</a:t>
                      </a:r>
                    </a:p>
                    <a:p>
                      <a:pPr marL="227013" marR="0" lvl="0" indent="-109538">
                        <a:lnSpc>
                          <a:spcPct val="110000"/>
                        </a:lnSpc>
                        <a:spcBef>
                          <a:spcPts val="0"/>
                        </a:spcBef>
                        <a:spcAft>
                          <a:spcPts val="0"/>
                        </a:spcAft>
                        <a:buFont typeface="Symbol" panose="05050102010706020507" pitchFamily="18" charset="2"/>
                        <a:buChar char=""/>
                      </a:pPr>
                      <a:r>
                        <a:rPr lang="en-US" sz="1000" b="0" i="0" kern="1200" dirty="0">
                          <a:solidFill>
                            <a:schemeClr val="tx1"/>
                          </a:solidFill>
                          <a:effectLst/>
                          <a:latin typeface="+mn-lt"/>
                          <a:ea typeface="+mn-ea"/>
                          <a:cs typeface="+mn-cs"/>
                        </a:rPr>
                        <a:t>Your own safety</a:t>
                      </a:r>
                    </a:p>
                    <a:p>
                      <a:pPr marL="227013" marR="0" lvl="0" indent="-109538">
                        <a:lnSpc>
                          <a:spcPct val="110000"/>
                        </a:lnSpc>
                        <a:spcBef>
                          <a:spcPts val="0"/>
                        </a:spcBef>
                        <a:spcAft>
                          <a:spcPts val="0"/>
                        </a:spcAft>
                        <a:buFont typeface="Symbol" panose="05050102010706020507" pitchFamily="18" charset="2"/>
                        <a:buChar char=""/>
                      </a:pPr>
                      <a:r>
                        <a:rPr lang="en-US" sz="1000" b="0" i="0" kern="1200" dirty="0">
                          <a:solidFill>
                            <a:schemeClr val="tx1"/>
                          </a:solidFill>
                          <a:effectLst/>
                          <a:latin typeface="+mn-lt"/>
                          <a:ea typeface="+mn-ea"/>
                          <a:cs typeface="+mn-cs"/>
                        </a:rPr>
                        <a:t>Feeling overwhelmed and you need help</a:t>
                      </a:r>
                    </a:p>
                    <a:p>
                      <a:pPr marL="227013" marR="0" lvl="0" indent="-109538">
                        <a:lnSpc>
                          <a:spcPct val="110000"/>
                        </a:lnSpc>
                        <a:spcBef>
                          <a:spcPts val="0"/>
                        </a:spcBef>
                        <a:spcAft>
                          <a:spcPts val="0"/>
                        </a:spcAft>
                        <a:buFont typeface="Symbol" panose="05050102010706020507" pitchFamily="18" charset="2"/>
                        <a:buChar char=""/>
                      </a:pPr>
                      <a:r>
                        <a:rPr lang="en-US" sz="1000" b="0" i="0" kern="1200" dirty="0">
                          <a:solidFill>
                            <a:schemeClr val="tx1"/>
                          </a:solidFill>
                          <a:effectLst/>
                          <a:latin typeface="+mn-lt"/>
                          <a:ea typeface="+mn-ea"/>
                          <a:cs typeface="+mn-cs"/>
                        </a:rPr>
                        <a:t>A colleague not acting in a safe way</a:t>
                      </a:r>
                    </a:p>
                    <a:p>
                      <a:pPr marL="0" marR="0" lvl="0" indent="0">
                        <a:lnSpc>
                          <a:spcPct val="110000"/>
                        </a:lnSpc>
                        <a:spcBef>
                          <a:spcPts val="0"/>
                        </a:spcBef>
                        <a:spcAft>
                          <a:spcPts val="0"/>
                        </a:spcAft>
                        <a:buFont typeface="Symbol" panose="05050102010706020507" pitchFamily="18" charset="2"/>
                        <a:buNone/>
                      </a:pPr>
                      <a:r>
                        <a:rPr lang="en-US" sz="1000" b="0" i="0" kern="1200" dirty="0">
                          <a:solidFill>
                            <a:schemeClr val="tx1"/>
                          </a:solidFill>
                          <a:effectLst/>
                          <a:latin typeface="+mn-lt"/>
                          <a:ea typeface="+mn-ea"/>
                          <a:cs typeface="+mn-cs"/>
                        </a:rPr>
                        <a:t>Our job is to respond both efficiently and effectively when this happens. We should be speaking up for the safety of our patients, colleagues, as well as for ourselves.</a:t>
                      </a: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499978069"/>
                  </a:ext>
                </a:extLst>
              </a:tr>
            </a:tbl>
          </a:graphicData>
        </a:graphic>
      </p:graphicFrame>
    </p:spTree>
    <p:extLst>
      <p:ext uri="{BB962C8B-B14F-4D97-AF65-F5344CB8AC3E}">
        <p14:creationId xmlns:p14="http://schemas.microsoft.com/office/powerpoint/2010/main" val="1511998269"/>
      </p:ext>
    </p:extLst>
  </p:cSld>
  <p:clrMapOvr>
    <a:masterClrMapping/>
  </p:clrMapOvr>
</p:sld>
</file>

<file path=ppt/theme/theme1.xml><?xml version="1.0" encoding="utf-8"?>
<a:theme xmlns:a="http://schemas.openxmlformats.org/drawingml/2006/main" name="Main Content Slide Layout">
  <a:themeElements>
    <a:clrScheme name="Trinity Health">
      <a:dk1>
        <a:srgbClr val="000000"/>
      </a:dk1>
      <a:lt1>
        <a:sysClr val="window" lastClr="FFFFFF"/>
      </a:lt1>
      <a:dk2>
        <a:srgbClr val="6E2585"/>
      </a:dk2>
      <a:lt2>
        <a:srgbClr val="4D4F53"/>
      </a:lt2>
      <a:accent1>
        <a:srgbClr val="6E2585"/>
      </a:accent1>
      <a:accent2>
        <a:srgbClr val="007DBA"/>
      </a:accent2>
      <a:accent3>
        <a:srgbClr val="00BFB3"/>
      </a:accent3>
      <a:accent4>
        <a:srgbClr val="4C9D2F"/>
      </a:accent4>
      <a:accent5>
        <a:srgbClr val="DC8633"/>
      </a:accent5>
      <a:accent6>
        <a:srgbClr val="AD3963"/>
      </a:accent6>
      <a:hlink>
        <a:srgbClr val="6E2585"/>
      </a:hlink>
      <a:folHlink>
        <a:srgbClr val="808080"/>
      </a:folHlink>
    </a:clrScheme>
    <a:fontScheme name="Trinity Health -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w="38100">
          <a:noFill/>
        </a:ln>
        <a:effectLst/>
      </a:spPr>
      <a:bodyPr rtlCol="0" anchor="ctr"/>
      <a:lstStyle>
        <a:defPPr algn="ctr">
          <a:defRPr>
            <a:effectLst/>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nSpc>
            <a:spcPts val="2100"/>
          </a:lnSpc>
          <a:spcAft>
            <a:spcPts val="600"/>
          </a:spcAft>
          <a:defRPr sz="1600" dirty="0" smtClean="0">
            <a:solidFill>
              <a:srgbClr val="443D3E"/>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64373A73C01254EA995FD278E8C7249" ma:contentTypeVersion="9" ma:contentTypeDescription="Create a new document." ma:contentTypeScope="" ma:versionID="a0bb82db7e6600b2c7f39b9cb9b37bdc">
  <xsd:schema xmlns:xsd="http://www.w3.org/2001/XMLSchema" xmlns:xs="http://www.w3.org/2001/XMLSchema" xmlns:p="http://schemas.microsoft.com/office/2006/metadata/properties" xmlns:ns2="f560143e-da0a-427f-855e-dadb269e570d" targetNamespace="http://schemas.microsoft.com/office/2006/metadata/properties" ma:root="true" ma:fieldsID="ff041a11b070fcef1d68eb34a8fadb66" ns2:_="">
    <xsd:import namespace="f560143e-da0a-427f-855e-dadb269e570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560143e-da0a-427f-855e-dadb269e570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C88FC6E-F497-4A21-9773-B9F3D9265D33}">
  <ds:schemaRefs>
    <ds:schemaRef ds:uri="http://schemas.microsoft.com/sharepoint/v3/contenttype/forms"/>
  </ds:schemaRefs>
</ds:datastoreItem>
</file>

<file path=customXml/itemProps2.xml><?xml version="1.0" encoding="utf-8"?>
<ds:datastoreItem xmlns:ds="http://schemas.openxmlformats.org/officeDocument/2006/customXml" ds:itemID="{42FAEDF7-BC78-48B6-A4AC-976AE30494C2}"/>
</file>

<file path=customXml/itemProps3.xml><?xml version="1.0" encoding="utf-8"?>
<ds:datastoreItem xmlns:ds="http://schemas.openxmlformats.org/officeDocument/2006/customXml" ds:itemID="{A189451C-B86D-43F5-AA06-34D722258368}">
  <ds:schemaRefs>
    <ds:schemaRef ds:uri="http://purl.org/dc/dcmitype/"/>
    <ds:schemaRef ds:uri="http://purl.org/dc/elements/1.1/"/>
    <ds:schemaRef ds:uri="http://purl.org/dc/terms/"/>
    <ds:schemaRef ds:uri="http://schemas.microsoft.com/office/infopath/2007/PartnerControls"/>
    <ds:schemaRef ds:uri="http://schemas.microsoft.com/office/2006/documentManagement/types"/>
    <ds:schemaRef ds:uri="http://schemas.openxmlformats.org/package/2006/metadata/core-properties"/>
    <ds:schemaRef ds:uri="e6ab4244-9723-42db-8dd8-af501f8ebc00"/>
    <ds:schemaRef ds:uri="2f9963b4-3c35-4578-b1ba-a166f880c2d2"/>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TrinityHealth_PPTtemplate.potx</Template>
  <TotalTime>4147</TotalTime>
  <Words>309</Words>
  <Application>Microsoft Office PowerPoint</Application>
  <PresentationFormat>On-screen Show (16:9)</PresentationFormat>
  <Paragraphs>34</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Symbol</vt:lpstr>
      <vt:lpstr>Main Content Slide Layout</vt:lpstr>
      <vt:lpstr>Trinity Health Leadership System Huddle Notes</vt:lpstr>
    </vt:vector>
  </TitlesOfParts>
  <Company>Trinity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Document Title</dc:title>
  <dc:creator>Michael Cottone</dc:creator>
  <cp:lastModifiedBy>Stefanie Frenkel</cp:lastModifiedBy>
  <cp:revision>409</cp:revision>
  <cp:lastPrinted>2015-03-20T16:41:08Z</cp:lastPrinted>
  <dcterms:created xsi:type="dcterms:W3CDTF">2015-06-01T18:54:58Z</dcterms:created>
  <dcterms:modified xsi:type="dcterms:W3CDTF">2020-08-28T14:24:07Z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0x010100F64373A73C01254EA995FD278E8C7249</vt:lpwstr>
  </property>
  <property fmtid="{D5CDD505-2E9C-101B-9397-08002B2CF9AE}" pid="3" name="_dlc_DocIdItemGuid">
    <vt:lpwstr>13334aa1-c854-4350-9b84-cf13f57fa411</vt:lpwstr>
  </property>
</Properties>
</file>