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5/26/2020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5/26/2020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yliferesource.com/"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May </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26</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918321374"/>
              </p:ext>
            </p:extLst>
          </p:nvPr>
        </p:nvGraphicFramePr>
        <p:xfrm>
          <a:off x="159834" y="810515"/>
          <a:ext cx="8824332" cy="3943733"/>
        </p:xfrm>
        <a:graphic>
          <a:graphicData uri="http://schemas.openxmlformats.org/drawingml/2006/table">
            <a:tbl>
              <a:tblPr firstRow="1" firstCol="1" bandRow="1"/>
              <a:tblGrid>
                <a:gridCol w="4337932">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348976">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r>
                        <a:rPr lang="en-US" sz="1000" b="1" kern="1200" dirty="0">
                          <a:solidFill>
                            <a:schemeClr val="tx1"/>
                          </a:solidFill>
                          <a:effectLst/>
                          <a:latin typeface="+mn-lt"/>
                          <a:ea typeface="+mn-ea"/>
                          <a:cs typeface="+mn-cs"/>
                        </a:rPr>
                        <a:t>Rebuilding Volume as Services Resume</a:t>
                      </a:r>
                    </a:p>
                    <a:p>
                      <a:r>
                        <a:rPr lang="en-US" sz="1000" kern="1200" dirty="0">
                          <a:solidFill>
                            <a:schemeClr val="tx1"/>
                          </a:solidFill>
                          <a:effectLst/>
                          <a:latin typeface="+mn-lt"/>
                          <a:ea typeface="+mn-ea"/>
                          <a:cs typeface="+mn-cs"/>
                        </a:rPr>
                        <a:t>Recent consumer surveys suggest that 35% have delayed or skipped care because they didn’t feel safe going to a health care facility. Also, 80% say that they will schedule a routine doctor’s office visit within the next six months which indicates that people will return for needed services over time, especially when they see a safe environment. To that purpose, Trinity Health has developed a guidebook for our Health Ministries to safely resume outpatient services and select surgeries, and to provide public awareness of our safety measures. Each ministry will begin scheduling patient appointments after state-by-state guidelines allow us to open up capacity.</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272577">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kern="1200" dirty="0">
                          <a:solidFill>
                            <a:schemeClr val="tx1"/>
                          </a:solidFill>
                          <a:effectLst/>
                          <a:latin typeface="+mn-lt"/>
                          <a:ea typeface="+mn-ea"/>
                          <a:cs typeface="+mn-cs"/>
                        </a:rPr>
                        <a:t>Managing Your Anxiety About Health Risks</a:t>
                      </a:r>
                    </a:p>
                    <a:p>
                      <a:r>
                        <a:rPr lang="en-US" sz="1000" kern="1200" dirty="0">
                          <a:solidFill>
                            <a:schemeClr val="tx1"/>
                          </a:solidFill>
                          <a:effectLst/>
                          <a:latin typeface="+mn-lt"/>
                          <a:ea typeface="+mn-ea"/>
                          <a:cs typeface="+mn-cs"/>
                        </a:rPr>
                        <a:t>Most people experience a heightened level of concern when new varieties of health risks have been brought to their attention. For many people, the cumulative effect of these unclear threats of danger create a chronic, heightened sense of worry and stress. View tips from </a:t>
                      </a:r>
                      <a:r>
                        <a:rPr lang="en-US" sz="1000" kern="1200" dirty="0" err="1">
                          <a:solidFill>
                            <a:schemeClr val="tx1"/>
                          </a:solidFill>
                          <a:effectLst/>
                          <a:latin typeface="+mn-lt"/>
                          <a:ea typeface="+mn-ea"/>
                          <a:cs typeface="+mn-cs"/>
                        </a:rPr>
                        <a:t>Carebridge</a:t>
                      </a:r>
                      <a:r>
                        <a:rPr lang="en-US" sz="1000" kern="1200" dirty="0">
                          <a:solidFill>
                            <a:schemeClr val="tx1"/>
                          </a:solidFill>
                          <a:effectLst/>
                          <a:latin typeface="+mn-lt"/>
                          <a:ea typeface="+mn-ea"/>
                          <a:cs typeface="+mn-cs"/>
                        </a:rPr>
                        <a:t> regarding anxiety related to health concerns on their website </a:t>
                      </a:r>
                      <a:r>
                        <a:rPr lang="en-US" sz="1000" kern="1200" dirty="0">
                          <a:solidFill>
                            <a:schemeClr val="tx1"/>
                          </a:solidFill>
                          <a:effectLst/>
                          <a:latin typeface="+mn-lt"/>
                          <a:ea typeface="+mn-ea"/>
                          <a:cs typeface="+mn-cs"/>
                          <a:hlinkClick r:id="rId2"/>
                        </a:rPr>
                        <a:t>www.myliferesource.com. </a:t>
                      </a:r>
                      <a:endParaRPr lang="en-US" sz="1000" kern="1200" dirty="0">
                        <a:solidFill>
                          <a:schemeClr val="tx1"/>
                        </a:solidFill>
                        <a:effectLst/>
                        <a:latin typeface="+mn-lt"/>
                        <a:ea typeface="+mn-ea"/>
                        <a:cs typeface="+mn-cs"/>
                      </a:endParaRPr>
                    </a:p>
                    <a:p>
                      <a:endParaRPr lang="en-US" sz="1000" kern="1200" dirty="0">
                        <a:solidFill>
                          <a:schemeClr val="tx1"/>
                        </a:solidFill>
                        <a:effectLs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189451C-B86D-43F5-AA06-34D722258368}">
  <ds:schemaRefs>
    <ds:schemaRef ds:uri="http://schemas.microsoft.com/office/2006/documentManagement/types"/>
    <ds:schemaRef ds:uri="http://purl.org/dc/terms/"/>
    <ds:schemaRef ds:uri="http://schemas.microsoft.com/office/2006/metadata/properties"/>
    <ds:schemaRef ds:uri="http://purl.org/dc/dcmitype/"/>
    <ds:schemaRef ds:uri="http://www.w3.org/XML/1998/namespace"/>
    <ds:schemaRef ds:uri="http://schemas.openxmlformats.org/package/2006/metadata/core-properties"/>
    <ds:schemaRef ds:uri="2f9963b4-3c35-4578-b1ba-a166f880c2d2"/>
    <ds:schemaRef ds:uri="http://schemas.microsoft.com/office/infopath/2007/PartnerControls"/>
    <ds:schemaRef ds:uri="e6ab4244-9723-42db-8dd8-af501f8ebc00"/>
    <ds:schemaRef ds:uri="http://purl.org/dc/elements/1.1/"/>
  </ds:schemaRefs>
</ds:datastoreItem>
</file>

<file path=customXml/itemProps2.xml><?xml version="1.0" encoding="utf-8"?>
<ds:datastoreItem xmlns:ds="http://schemas.openxmlformats.org/officeDocument/2006/customXml" ds:itemID="{4ACBA4D9-B6EA-48AC-AAE3-BCF9F37B60B0}"/>
</file>

<file path=customXml/itemProps3.xml><?xml version="1.0" encoding="utf-8"?>
<ds:datastoreItem xmlns:ds="http://schemas.openxmlformats.org/officeDocument/2006/customXml" ds:itemID="{AC88FC6E-F497-4A21-9773-B9F3D9265D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1512</TotalTime>
  <Words>287</Words>
  <Application>Microsoft Office PowerPoint</Application>
  <PresentationFormat>On-screen Show (16:9)</PresentationFormat>
  <Paragraphs>30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139</cp:revision>
  <cp:lastPrinted>2015-03-20T16:41:08Z</cp:lastPrinted>
  <dcterms:created xsi:type="dcterms:W3CDTF">2015-06-01T18:54:58Z</dcterms:created>
  <dcterms:modified xsi:type="dcterms:W3CDTF">2020-05-26T15:59:00Z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