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4/20/2020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4/20/2020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trinity-health.org/firstchoice"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April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20</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063462575"/>
              </p:ext>
            </p:extLst>
          </p:nvPr>
        </p:nvGraphicFramePr>
        <p:xfrm>
          <a:off x="273319" y="877825"/>
          <a:ext cx="8612230" cy="3903884"/>
        </p:xfrm>
        <a:graphic>
          <a:graphicData uri="http://schemas.openxmlformats.org/drawingml/2006/table">
            <a:tbl>
              <a:tblPr firstRow="1" firstCol="1" bandRow="1"/>
              <a:tblGrid>
                <a:gridCol w="4185774">
                  <a:extLst>
                    <a:ext uri="{9D8B030D-6E8A-4147-A177-3AD203B41FA5}">
                      <a16:colId xmlns:a16="http://schemas.microsoft.com/office/drawing/2014/main" val="2472197640"/>
                    </a:ext>
                  </a:extLst>
                </a:gridCol>
                <a:gridCol w="240682">
                  <a:extLst>
                    <a:ext uri="{9D8B030D-6E8A-4147-A177-3AD203B41FA5}">
                      <a16:colId xmlns:a16="http://schemas.microsoft.com/office/drawing/2014/main" val="1379072303"/>
                    </a:ext>
                  </a:extLst>
                </a:gridCol>
                <a:gridCol w="418577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10000"/>
                        </a:lnSpc>
                        <a:spcBef>
                          <a:spcPts val="0"/>
                        </a:spcBef>
                        <a:spcAft>
                          <a:spcPts val="0"/>
                        </a:spcAft>
                        <a:buClrTx/>
                        <a:buSzTx/>
                        <a:buFont typeface="Arial" panose="020B0604020202020204" pitchFamily="34" charset="0"/>
                        <a:buNone/>
                        <a:tabLst/>
                        <a:defRPr/>
                      </a:pPr>
                      <a:r>
                        <a:rPr lang="en-US" sz="1000" b="1" i="0" dirty="0">
                          <a:solidFill>
                            <a:srgbClr val="0F243E"/>
                          </a:solidFill>
                          <a:effectLst/>
                          <a:latin typeface="+mn-lt"/>
                          <a:ea typeface="Times New Roman" panose="02020603050405020304" pitchFamily="18" charset="0"/>
                          <a:cs typeface="Times New Roman" panose="02020603050405020304" pitchFamily="18" charset="0"/>
                        </a:rPr>
                        <a:t>Staffing</a:t>
                      </a:r>
                      <a:endParaRPr lang="en-US" sz="1000" i="0" dirty="0">
                        <a:solidFill>
                          <a:srgbClr val="0F243E"/>
                        </a:solidFill>
                        <a:effectLst/>
                        <a:latin typeface="+mn-lt"/>
                        <a:ea typeface="Times New Roman" panose="02020603050405020304" pitchFamily="18" charset="0"/>
                        <a:cs typeface="Times New Roman" panose="02020603050405020304" pitchFamily="18" charset="0"/>
                      </a:endParaRPr>
                    </a:p>
                    <a:p>
                      <a:r>
                        <a:rPr lang="en-US" sz="1000" kern="1200" dirty="0">
                          <a:solidFill>
                            <a:schemeClr val="tx1"/>
                          </a:solidFill>
                          <a:effectLst/>
                          <a:latin typeface="+mn-lt"/>
                          <a:ea typeface="+mn-ea"/>
                          <a:cs typeface="+mn-cs"/>
                        </a:rPr>
                        <a:t>Trinity Health continues to recruit nurses through the First Choice program—an internal staffing program for all Trinity Health hospitals. This program allows Trinity Health and its ministries to redeploy clinicians from regions with low or no COVID-19 cases to regions in need of support. Nationally, Trinity Health needs critical care nurses. If you are in a region experiencing low volumes and would like to learn more about a temporary redeployment, please talk with your manager. Know a nurse outside of Trinity Health who is interested in joining our national team? Have them visit </a:t>
                      </a:r>
                      <a:r>
                        <a:rPr lang="en-US" sz="1000" u="sng" kern="1200" dirty="0">
                          <a:solidFill>
                            <a:schemeClr val="tx1"/>
                          </a:solidFill>
                          <a:effectLst/>
                          <a:latin typeface="+mn-lt"/>
                          <a:ea typeface="+mn-ea"/>
                          <a:cs typeface="+mn-cs"/>
                          <a:hlinkClick r:id="rId2"/>
                        </a:rPr>
                        <a:t>http://www.trinity-health.org</a:t>
                      </a:r>
                      <a:r>
                        <a:rPr lang="en-US" sz="1000" u="sng" kern="1200">
                          <a:solidFill>
                            <a:schemeClr val="tx1"/>
                          </a:solidFill>
                          <a:effectLst/>
                          <a:latin typeface="+mn-lt"/>
                          <a:ea typeface="+mn-ea"/>
                          <a:cs typeface="+mn-cs"/>
                          <a:hlinkClick r:id="rId2"/>
                        </a:rPr>
                        <a:t>/firstchoice</a:t>
                      </a:r>
                      <a:r>
                        <a:rPr lang="en-US" sz="1000" u="sng" kern="1200">
                          <a:solidFill>
                            <a:schemeClr val="tx1"/>
                          </a:solidFill>
                          <a:effectLst/>
                          <a:latin typeface="+mn-lt"/>
                          <a:ea typeface="+mn-ea"/>
                          <a:cs typeface="+mn-cs"/>
                        </a:rPr>
                        <a:t>.</a:t>
                      </a:r>
                      <a:r>
                        <a:rPr lang="en-US" sz="1000" kern="1200">
                          <a:solidFill>
                            <a:schemeClr val="tx1"/>
                          </a:solidFill>
                          <a:effectLst/>
                          <a:latin typeface="+mn-lt"/>
                          <a:ea typeface="+mn-ea"/>
                          <a:cs typeface="+mn-cs"/>
                        </a:rPr>
                        <a:t> </a:t>
                      </a:r>
                      <a:endParaRPr lang="en-US" sz="100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15038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567336">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Due to the 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lvl="0"/>
                      <a:r>
                        <a:rPr lang="en-US" sz="1000" b="1" i="0" kern="1200" dirty="0">
                          <a:solidFill>
                            <a:schemeClr val="tx1"/>
                          </a:solidFill>
                          <a:effectLst/>
                          <a:latin typeface="+mn-lt"/>
                          <a:ea typeface="+mn-ea"/>
                          <a:cs typeface="+mn-cs"/>
                        </a:rPr>
                        <a:t>Stop, Breathe, Reflect and Choose  </a:t>
                      </a:r>
                      <a:br>
                        <a:rPr lang="en-US" sz="1000" b="1" i="0" kern="1200" dirty="0">
                          <a:solidFill>
                            <a:schemeClr val="tx1"/>
                          </a:solidFill>
                          <a:effectLst/>
                          <a:latin typeface="+mn-lt"/>
                          <a:ea typeface="+mn-ea"/>
                          <a:cs typeface="+mn-cs"/>
                        </a:rPr>
                      </a:br>
                      <a:endParaRPr lang="en-US" sz="1000" b="1" i="0" kern="1200" dirty="0">
                        <a:solidFill>
                          <a:schemeClr val="tx1"/>
                        </a:solidFill>
                        <a:effectLst/>
                        <a:latin typeface="+mn-lt"/>
                        <a:ea typeface="+mn-ea"/>
                        <a:cs typeface="+mn-cs"/>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STOP! before reacting in the moment</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Breathe - take three deep, cleansing breaths</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Reflect on your choices in the moment</a:t>
                      </a:r>
                    </a:p>
                    <a:p>
                      <a:pPr marL="227013" marR="0" lvl="0" indent="-109538">
                        <a:lnSpc>
                          <a:spcPct val="110000"/>
                        </a:lnSpc>
                        <a:spcBef>
                          <a:spcPts val="0"/>
                        </a:spcBef>
                        <a:spcAft>
                          <a:spcPts val="0"/>
                        </a:spcAft>
                        <a:buFont typeface="Symbol" panose="05050102010706020507" pitchFamily="18" charset="2"/>
                        <a:buChar char=""/>
                      </a:pPr>
                      <a:r>
                        <a:rPr lang="en-US" sz="1000" i="0" kern="1200" dirty="0">
                          <a:solidFill>
                            <a:schemeClr val="tx1"/>
                          </a:solidFill>
                          <a:effectLst/>
                          <a:latin typeface="+mn-lt"/>
                          <a:ea typeface="+mn-ea"/>
                          <a:cs typeface="+mn-cs"/>
                        </a:rPr>
                        <a:t>Choose your reaction with intention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FD85D5-B64E-4200-BF7B-F4157E17A989}"/>
</file>

<file path=customXml/itemProps2.xml><?xml version="1.0" encoding="utf-8"?>
<ds:datastoreItem xmlns:ds="http://schemas.openxmlformats.org/officeDocument/2006/customXml" ds:itemID="{A189451C-B86D-43F5-AA06-34D722258368}">
  <ds:schemaRefs>
    <ds:schemaRef ds:uri="http://schemas.microsoft.com/office/2006/documentManagement/types"/>
    <ds:schemaRef ds:uri="http://www.w3.org/XML/1998/namespace"/>
    <ds:schemaRef ds:uri="http://schemas.microsoft.com/office/infopath/2007/PartnerControls"/>
    <ds:schemaRef ds:uri="http://purl.org/dc/dcmitype/"/>
    <ds:schemaRef ds:uri="2f9963b4-3c35-4578-b1ba-a166f880c2d2"/>
    <ds:schemaRef ds:uri="http://purl.org/dc/terms/"/>
    <ds:schemaRef ds:uri="http://purl.org/dc/elements/1.1/"/>
    <ds:schemaRef ds:uri="http://schemas.openxmlformats.org/package/2006/metadata/core-properties"/>
    <ds:schemaRef ds:uri="e6ab4244-9723-42db-8dd8-af501f8ebc00"/>
    <ds:schemaRef ds:uri="http://schemas.microsoft.com/office/2006/metadata/properties"/>
  </ds:schemaRefs>
</ds:datastoreItem>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744</TotalTime>
  <Words>222</Words>
  <Application>Microsoft Office PowerPoint</Application>
  <PresentationFormat>On-screen Show (16:9)</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49</cp:revision>
  <cp:lastPrinted>2015-03-20T16:41:08Z</cp:lastPrinted>
  <dcterms:created xsi:type="dcterms:W3CDTF">2015-06-01T18:54:58Z</dcterms:created>
  <dcterms:modified xsi:type="dcterms:W3CDTF">2020-04-20T16:47:07Z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