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24"/>
  </p:notesMasterIdLst>
  <p:handoutMasterIdLst>
    <p:handoutMasterId r:id="rId25"/>
  </p:handoutMasterIdLst>
  <p:sldIdLst>
    <p:sldId id="306" r:id="rId7"/>
    <p:sldId id="344" r:id="rId8"/>
    <p:sldId id="396" r:id="rId9"/>
    <p:sldId id="399" r:id="rId10"/>
    <p:sldId id="400" r:id="rId11"/>
    <p:sldId id="392" r:id="rId12"/>
    <p:sldId id="277" r:id="rId13"/>
    <p:sldId id="278" r:id="rId14"/>
    <p:sldId id="283" r:id="rId15"/>
    <p:sldId id="365" r:id="rId16"/>
    <p:sldId id="390" r:id="rId17"/>
    <p:sldId id="391" r:id="rId18"/>
    <p:sldId id="423" r:id="rId19"/>
    <p:sldId id="406" r:id="rId20"/>
    <p:sldId id="425" r:id="rId21"/>
    <p:sldId id="333" r:id="rId22"/>
    <p:sldId id="422" r:id="rId23"/>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15"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9"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2" clrIdx="2">
    <p:extLst>
      <p:ext uri="{19B8F6BF-5375-455C-9EA6-DF929625EA0E}">
        <p15:presenceInfo xmlns:p15="http://schemas.microsoft.com/office/powerpoint/2012/main" userId="S::downeye@trinity-health.org::48128f91-47bd-48fd-9831-ac95a663a4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6" autoAdjust="0"/>
    <p:restoredTop sz="95232" autoAdjust="0"/>
  </p:normalViewPr>
  <p:slideViewPr>
    <p:cSldViewPr snapToGrid="0" snapToObjects="1" showGuides="1">
      <p:cViewPr>
        <p:scale>
          <a:sx n="100" d="100"/>
          <a:sy n="100" d="100"/>
        </p:scale>
        <p:origin x="1090" y="202"/>
      </p:cViewPr>
      <p:guideLst>
        <p:guide orient="horz" pos="3005"/>
        <p:guide pos="6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10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Essential Assist Plan is available for colleagues who meet certain income requirements and who apply for coverage. </a:t>
            </a:r>
          </a:p>
          <a:p>
            <a:endParaRPr lang="en-US" dirty="0"/>
          </a:p>
          <a:p>
            <a:r>
              <a:rPr lang="en-US" dirty="0"/>
              <a:t>The plan is structured the same as the Essential Plan on the previous slide, but also includes a Health Reimbursement Account, or H-R-A, to help pay for covered medical expenses. If you apply and qualify for the Essential Assist Plan, Trinity Health will make a contribution to the H-R-A at the time of enrollment based on your coverage level.</a:t>
            </a:r>
          </a:p>
          <a:p>
            <a:endParaRPr lang="en-US" dirty="0"/>
          </a:p>
          <a:p>
            <a:r>
              <a:rPr lang="en-US" dirty="0"/>
              <a:t>27 seconds</a:t>
            </a:r>
          </a:p>
        </p:txBody>
      </p:sp>
      <p:sp>
        <p:nvSpPr>
          <p:cNvPr id="4" name="Slide Number Placeholder 3"/>
          <p:cNvSpPr>
            <a:spLocks noGrp="1"/>
          </p:cNvSpPr>
          <p:nvPr>
            <p:ph type="sldNum" sz="quarter" idx="10"/>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4176438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We’ve covered a lot of material in this episode. </a:t>
            </a:r>
          </a:p>
          <a:p>
            <a:endParaRPr lang="en-US" dirty="0"/>
          </a:p>
          <a:p>
            <a:r>
              <a:rPr lang="en-US" dirty="0"/>
              <a:t>So let’s do a quick recap and show the plans side-by-side so you can see the differences in the out-of-pocket costs.  </a:t>
            </a:r>
          </a:p>
          <a:p>
            <a:endParaRPr lang="en-US" dirty="0"/>
          </a:p>
          <a:p>
            <a:r>
              <a:rPr lang="en-US" dirty="0"/>
              <a:t>The Out-of-Pocket Maximum is the maximum you will spend on health insurance in a calendar year.  Not everyone meets the out-of- pocket maximum each year, but it is nice to know the absolute maximum you will spend if you have a tough medical claims year.  </a:t>
            </a:r>
          </a:p>
          <a:p>
            <a:endParaRPr lang="en-US" dirty="0"/>
          </a:p>
          <a:p>
            <a:r>
              <a:rPr lang="en-US" dirty="0"/>
              <a:t>If you compare the out-of-pocket maximum for all three plans, you will see they are pretty similar.</a:t>
            </a:r>
          </a:p>
          <a:p>
            <a:endParaRPr lang="en-US" dirty="0"/>
          </a:p>
          <a:p>
            <a:r>
              <a:rPr lang="en-US" dirty="0"/>
              <a:t>Preventive care is an important factor in your family’s health needs.  All three plans offer 100% coverage for preventive care.  Please see the plan summaries available on H-R-4-U for details on what services are considered preventive care and covered at 100%.</a:t>
            </a:r>
          </a:p>
          <a:p>
            <a:endParaRPr lang="en-US" dirty="0"/>
          </a:p>
          <a:p>
            <a:r>
              <a:rPr lang="en-US" dirty="0"/>
              <a:t>Finally, the deductibles for each plan are different.  Consider your tolerance for upfront costs when choosing the plan that is right for you. The deductibles restart each January 1st and will need to be met before the coinsurance begins.   </a:t>
            </a:r>
          </a:p>
          <a:p>
            <a:endParaRPr lang="en-US" dirty="0"/>
          </a:p>
          <a:p>
            <a:r>
              <a:rPr lang="en-US" dirty="0"/>
              <a:t>Also keep in mind if you have an account associated with your plan, such as an H-S-A or H-R-A, those dollars should be factored into your decision about what plan may be right for you, as they can be used toward your out-of-pocket costs, including the deductible.</a:t>
            </a:r>
          </a:p>
          <a:p>
            <a:endParaRPr lang="en-US" dirty="0"/>
          </a:p>
          <a:p>
            <a:endParaRPr lang="en-US" dirty="0"/>
          </a:p>
          <a:p>
            <a:endParaRPr lang="en-US" dirty="0"/>
          </a:p>
          <a:p>
            <a:endParaRPr lang="en-US" dirty="0"/>
          </a:p>
          <a:p>
            <a:endParaRPr lang="en-US" dirty="0"/>
          </a:p>
          <a:p>
            <a:r>
              <a:rPr lang="en-US" dirty="0"/>
              <a:t>Note:  Circles are animations and do not show all at one time.</a:t>
            </a:r>
          </a:p>
        </p:txBody>
      </p:sp>
      <p:sp>
        <p:nvSpPr>
          <p:cNvPr id="4" name="Slide Number Placeholder 3"/>
          <p:cNvSpPr>
            <a:spLocks noGrp="1"/>
          </p:cNvSpPr>
          <p:nvPr>
            <p:ph type="sldNum" sz="quarter" idx="10"/>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527657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Note:  Circles are animations and do not show all at one time.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Another item that is different for some of the plans are the office visit and pharmacy costs.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Before making your plan decision, please understand that some plans apply a copay to services and pharmacy costs and in other cases the services and pharmacy costs are subject to the deductible first.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3717457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making your decision about which plan works best for your family, we recommend you think about </a:t>
            </a:r>
          </a:p>
          <a:p>
            <a:endParaRPr lang="en-US" dirty="0"/>
          </a:p>
          <a:p>
            <a:pPr marL="171450" indent="-171450">
              <a:buFont typeface="Arial" panose="020B0604020202020204" pitchFamily="34" charset="0"/>
              <a:buChar char="•"/>
            </a:pPr>
            <a:r>
              <a:rPr lang="en-US" dirty="0"/>
              <a:t>who you will cover under your medical insurance,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what type of services they typically need,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and your family budget and preference for paying for insurance, either more each paycheck or more at the time of service. </a:t>
            </a:r>
          </a:p>
        </p:txBody>
      </p:sp>
      <p:sp>
        <p:nvSpPr>
          <p:cNvPr id="4" name="Slide Number Placeholder 3"/>
          <p:cNvSpPr>
            <a:spLocks noGrp="1"/>
          </p:cNvSpPr>
          <p:nvPr>
            <p:ph type="sldNum" sz="quarter" idx="5"/>
          </p:nvPr>
        </p:nvSpPr>
        <p:spPr/>
        <p:txBody>
          <a:bodyPr/>
          <a:lstStyle/>
          <a:p>
            <a:fld id="{FD69798C-9FC1-714E-BB69-2199F60E7A3D}" type="slidenum">
              <a:rPr lang="en-US" smtClean="0"/>
              <a:t>13</a:t>
            </a:fld>
            <a:endParaRPr lang="en-US"/>
          </a:p>
        </p:txBody>
      </p:sp>
    </p:spTree>
    <p:extLst>
      <p:ext uri="{BB962C8B-B14F-4D97-AF65-F5344CB8AC3E}">
        <p14:creationId xmlns:p14="http://schemas.microsoft.com/office/powerpoint/2010/main" val="843357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detailed information about the medical plans, check out your new hire information.</a:t>
            </a:r>
          </a:p>
          <a:p>
            <a:endParaRPr lang="en-US" dirty="0"/>
          </a:p>
          <a:p>
            <a:r>
              <a:rPr lang="en-US" dirty="0"/>
              <a:t>You can also visit the H-R-4-U colleague portal. </a:t>
            </a:r>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14</a:t>
            </a:fld>
            <a:endParaRPr lang="en-US"/>
          </a:p>
        </p:txBody>
      </p:sp>
    </p:spTree>
    <p:extLst>
      <p:ext uri="{BB962C8B-B14F-4D97-AF65-F5344CB8AC3E}">
        <p14:creationId xmlns:p14="http://schemas.microsoft.com/office/powerpoint/2010/main" val="595767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your medical plan options, be sure to check out the other episodes in this video series to learn more about additional benefits available to help you Live Your Whole Life. </a:t>
            </a:r>
          </a:p>
          <a:p>
            <a:endParaRPr lang="en-US" dirty="0"/>
          </a:p>
          <a:p>
            <a:endParaRPr lang="en-US" dirty="0"/>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15</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16</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back! </a:t>
            </a:r>
          </a:p>
          <a:p>
            <a:endParaRPr lang="en-US" dirty="0"/>
          </a:p>
          <a:p>
            <a:r>
              <a:rPr lang="en-US" dirty="0"/>
              <a:t>This episode builds on the content covered in the Introduction to Medical and Pharmacy Plans, Part 1. </a:t>
            </a:r>
          </a:p>
          <a:p>
            <a:endParaRPr lang="en-US" dirty="0"/>
          </a:p>
          <a:p>
            <a:endParaRPr lang="en-US" dirty="0"/>
          </a:p>
          <a:p>
            <a:r>
              <a:rPr lang="en-US" dirty="0"/>
              <a:t>In Part 2 we’ll cover detailed information about each of the Trinity Health standard medical plans. </a:t>
            </a:r>
          </a:p>
          <a:p>
            <a:endParaRPr lang="en-US" dirty="0"/>
          </a:p>
          <a:p>
            <a:endParaRPr lang="en-US" dirty="0"/>
          </a:p>
          <a:p>
            <a:r>
              <a:rPr lang="en-US" dirty="0"/>
              <a:t>10 seconds</a:t>
            </a:r>
          </a:p>
        </p:txBody>
      </p:sp>
      <p:sp>
        <p:nvSpPr>
          <p:cNvPr id="4" name="Slide Number Placeholder 3"/>
          <p:cNvSpPr>
            <a:spLocks noGrp="1"/>
          </p:cNvSpPr>
          <p:nvPr>
            <p:ph type="sldNum" sz="quarter" idx="10"/>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412280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If you haven’t already viewed Part One, we encourage you to do so before watching Part Two.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Part One covers: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Arial" panose="020B0604020202020204" pitchFamily="34" charset="0"/>
              <a:buChar char="•"/>
            </a:pPr>
            <a:r>
              <a:rPr lang="en-US" dirty="0"/>
              <a:t>The three medical network tiers, and how choosing in-network providers can save you money</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role of the Clinically Integrated Network</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And key terms you should know to help you compare the plans, like premiums, deductibles, coinsurance and copays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32 seconds</a:t>
            </a:r>
          </a:p>
          <a:p>
            <a:pPr marL="0" indent="0">
              <a:buFont typeface="Arial" panose="020B0604020202020204" pitchFamily="34" charset="0"/>
              <a:buNone/>
            </a:pPr>
            <a:endParaRPr lang="en-US" dirty="0"/>
          </a:p>
          <a:p>
            <a:endParaRPr lang="en-US" dirty="0"/>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569231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To briefly recap some of what was covered in Part One, Trinity Health offers three standard medical plans.  </a:t>
            </a:r>
            <a:r>
              <a:rPr lang="en-US" baseline="0" dirty="0"/>
              <a:t>You can choose from:</a:t>
            </a:r>
          </a:p>
          <a:p>
            <a:endParaRPr lang="en-US" baseline="0" dirty="0"/>
          </a:p>
          <a:p>
            <a:pPr marL="171450" indent="-171450">
              <a:buFont typeface="Arial" panose="020B0604020202020204" pitchFamily="34" charset="0"/>
              <a:buChar char="•"/>
            </a:pPr>
            <a:r>
              <a:rPr lang="en-US" baseline="0" dirty="0"/>
              <a:t>The Traditional Plan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The Health Savings Plan</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And the Essential Plan</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Colleagues who meet certain income requirements may qualify for the Essential Assist plan, which includes a Trinity Health-funded Health Reimbursement Account, or H-R-A, to help pay for medical expenses.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Your ministry may offer a non-standard medical plan in addition to the three mentioned in this episode.  Please see your new hire information for details.</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A key feature of all of the Trinity Health standard plans is that they include three medical network tiers. Each tier offers choice in where to receive care.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Using Tier 1 providers reduces your out-of-pocket expenses and helps hold down rising health care costs for all of us.</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55 seconds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155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discussed in Part One, medical costs are shared by Trinity Health and you. </a:t>
            </a:r>
          </a:p>
          <a:p>
            <a:endParaRPr lang="en-US" dirty="0"/>
          </a:p>
          <a:p>
            <a:r>
              <a:rPr lang="en-US" dirty="0"/>
              <a:t>There are two ways we as colleagues pay for medical insurance – through payroll deductions for medical premiums, and also at the time of service through deductibles, copays and coinsurance. </a:t>
            </a:r>
          </a:p>
          <a:p>
            <a:endParaRPr lang="en-US" dirty="0"/>
          </a:p>
          <a:p>
            <a:r>
              <a:rPr lang="en-US" dirty="0"/>
              <a:t>16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45388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Trinity Health offers a number of cost-savings accounts to assist you with paying for medical costs.</a:t>
            </a:r>
          </a:p>
          <a:p>
            <a:endParaRPr lang="en-US" dirty="0"/>
          </a:p>
          <a:p>
            <a:r>
              <a:rPr lang="en-US" dirty="0"/>
              <a:t>Depending on the medical plan you select, you may be eligible for one or more cost-saving accounts, including.</a:t>
            </a:r>
          </a:p>
          <a:p>
            <a:endParaRPr lang="en-US" dirty="0"/>
          </a:p>
          <a:p>
            <a:pPr marL="171450" indent="-171450">
              <a:buFont typeface="Arial" panose="020B0604020202020204" pitchFamily="34" charset="0"/>
              <a:buChar char="•"/>
            </a:pPr>
            <a:r>
              <a:rPr lang="en-US" dirty="0"/>
              <a:t>A Health Care Flexible Spending Account</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 Health Savings Account</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Or a Health Reimbursement Account</a:t>
            </a:r>
          </a:p>
          <a:p>
            <a:pPr marL="171450" indent="-171450">
              <a:buFont typeface="Arial" panose="020B0604020202020204" pitchFamily="34" charset="0"/>
              <a:buChar char="•"/>
            </a:pPr>
            <a:endParaRPr lang="en-US" dirty="0"/>
          </a:p>
          <a:p>
            <a:r>
              <a:rPr lang="en-US" dirty="0"/>
              <a:t>To learn more about how these accounts work, you’ll want to review the other video episodes. </a:t>
            </a:r>
          </a:p>
          <a:p>
            <a:endParaRPr lang="en-US" dirty="0"/>
          </a:p>
          <a:p>
            <a:r>
              <a:rPr lang="en-US" dirty="0"/>
              <a:t>Now let’s take a closer look at each of the medical plans.  </a:t>
            </a:r>
          </a:p>
          <a:p>
            <a:endParaRPr lang="en-US" dirty="0"/>
          </a:p>
          <a:p>
            <a:endParaRPr lang="en-US" dirty="0"/>
          </a:p>
          <a:p>
            <a:r>
              <a:rPr lang="en-US" dirty="0"/>
              <a:t>30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03646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dig into the details, it’s important to point out that deductibles and out-of-pocket maximums on these charts are shown as individual, and then following a slash the family amount is displayed. For example, as shown on this chart, if you get care from a Tier One provider, the individual deductible is $250, while the family deductible is $500. </a:t>
            </a:r>
          </a:p>
          <a:p>
            <a:endParaRPr lang="en-US" dirty="0"/>
          </a:p>
          <a:p>
            <a:r>
              <a:rPr lang="en-US" dirty="0"/>
              <a:t>With the Traditional Plan, you pay more each paycheck, but less at the time of service.  You may want to choose this plan if you are interested in lower costs at the time you use your insurance. </a:t>
            </a:r>
          </a:p>
          <a:p>
            <a:endParaRPr lang="en-US" dirty="0"/>
          </a:p>
          <a:p>
            <a:r>
              <a:rPr lang="en-US" dirty="0"/>
              <a:t>The Traditional Plan has the lowest annual deductible and the family deductible is met by more than one covered family member. </a:t>
            </a:r>
          </a:p>
          <a:p>
            <a:endParaRPr lang="en-US" dirty="0"/>
          </a:p>
          <a:p>
            <a:r>
              <a:rPr lang="en-US" dirty="0"/>
              <a:t>For example, each time an individual within the family pays toward his or her individual deductible, that amount is also credited toward the family deductible. Once the family deductible is met, everyone in the family is covered, even if their individual deductibles are not met.</a:t>
            </a:r>
          </a:p>
          <a:p>
            <a:endParaRPr lang="en-US" dirty="0"/>
          </a:p>
          <a:p>
            <a:r>
              <a:rPr lang="en-US" dirty="0"/>
              <a:t>Other costs include coinsurance, which is a percentage of the cost you pay after you meet the deductible. And there are flat-dollar copays for some services like office visits, outpatient surgery and prescription drugs. </a:t>
            </a:r>
          </a:p>
          <a:p>
            <a:endParaRPr lang="en-US" dirty="0"/>
          </a:p>
          <a:p>
            <a:r>
              <a:rPr lang="en-US" dirty="0"/>
              <a:t>With the Traditional Plan you can enroll in a Health Care Flexible Spending Account which allows you to set aside before-tax money to pay for eligible health care expenses. For more information about how the Health Care Flexible Spending Account can save you money, be sure view the video episode on F-S-A’s.  </a:t>
            </a:r>
          </a:p>
          <a:p>
            <a:endParaRPr lang="en-US" dirty="0"/>
          </a:p>
          <a:p>
            <a:r>
              <a:rPr lang="en-US" dirty="0"/>
              <a:t>100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5941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Health Savings Plan is a high-deductible health plan. With this plan you pay less premium each paycheck compared to the Traditional Plan, but more at the time of service.</a:t>
            </a:r>
          </a:p>
          <a:p>
            <a:endParaRPr lang="en-US" dirty="0"/>
          </a:p>
          <a:p>
            <a:r>
              <a:rPr lang="en-US" dirty="0"/>
              <a:t>Specifically, you pay all medical and prescription drug costs until you meet your deductible. Once you meet the deductible, you pay a coinsurance, or percentage, until you meet the out-of-pocket maximum. Then the plan pays 100% of eligible expenses. </a:t>
            </a:r>
          </a:p>
          <a:p>
            <a:endParaRPr lang="en-US" dirty="0"/>
          </a:p>
          <a:p>
            <a:r>
              <a:rPr lang="en-US" dirty="0"/>
              <a:t>It’s important to note that with the Health Savings Plan the individual deductible applies to those enrolled in colleague-only coverage. The full family deductible and family out-of-pocket maximum must be met if you’re enrolled in another coverage level even if only one person in the family is receiving care. </a:t>
            </a:r>
          </a:p>
          <a:p>
            <a:endParaRPr lang="en-US" dirty="0"/>
          </a:p>
          <a:p>
            <a:r>
              <a:rPr lang="en-US" dirty="0"/>
              <a:t>Another thing to note about this plan is that certain prescription drugs are covered at 100%, meaning you do </a:t>
            </a:r>
            <a:r>
              <a:rPr lang="en-US" u="sng" dirty="0"/>
              <a:t>not</a:t>
            </a:r>
            <a:r>
              <a:rPr lang="en-US" dirty="0"/>
              <a:t> need to meet your deductible before the plan pays for the medication.  Covered drugs include asthma and diabetes class prescriptions. For a full list of drugs covered at 100%, please refer to H-R-4-U.</a:t>
            </a:r>
          </a:p>
          <a:p>
            <a:endParaRPr lang="en-US" dirty="0"/>
          </a:p>
          <a:p>
            <a:r>
              <a:rPr lang="en-US" dirty="0"/>
              <a:t>If you enroll in the Health Savings Plan, you automatically have a Health Savings Account, or H-S-A, to help you pay for current or future health care costs. Trinity Health will make a contribution to your H-S-A based on the coverage level you elect. For more detailed information, be sure to view the video episode on Health Savings Accounts. </a:t>
            </a:r>
          </a:p>
          <a:p>
            <a:endParaRPr lang="en-US" dirty="0"/>
          </a:p>
          <a:p>
            <a:r>
              <a:rPr lang="en-US" dirty="0"/>
              <a:t>60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144339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standard medical plan is the Essential Plan. With this plan you pay the lowest contribution per pay period.</a:t>
            </a:r>
          </a:p>
          <a:p>
            <a:endParaRPr lang="en-US" dirty="0"/>
          </a:p>
          <a:p>
            <a:r>
              <a:rPr lang="en-US" dirty="0"/>
              <a:t>You’ll also pay higher out-of-pocket costs at the time of service compared to the Traditional Plan. </a:t>
            </a:r>
          </a:p>
          <a:p>
            <a:endParaRPr lang="en-US" dirty="0"/>
          </a:p>
          <a:p>
            <a:r>
              <a:rPr lang="en-US" dirty="0"/>
              <a:t>With the Essential Plan you pay the full cost of eligible medical expenses until you reach the annual deductible. Then you pay a coinsurance until you meet the annual out-of-pocket maximum.</a:t>
            </a:r>
          </a:p>
          <a:p>
            <a:endParaRPr lang="en-US" dirty="0"/>
          </a:p>
          <a:p>
            <a:r>
              <a:rPr lang="en-US" dirty="0"/>
              <a:t>Another important thing to know about the Essential Plan is that the family deductible is met by more than one covered family member. For example, each time an individual within the family pays toward his or her individual deductible, that amount is also credited toward the family deductible. Once the family deductible is met, everyone in the family is covered even if their individual deductibles are not met.</a:t>
            </a:r>
          </a:p>
          <a:p>
            <a:endParaRPr lang="en-US" dirty="0"/>
          </a:p>
          <a:p>
            <a:r>
              <a:rPr lang="en-US" dirty="0"/>
              <a:t>Finally, with the Essential Plan you can enroll in a Health Care Flexible Spending Account to help you save on health care expenses. </a:t>
            </a:r>
          </a:p>
          <a:p>
            <a:endParaRPr lang="en-US" dirty="0"/>
          </a:p>
          <a:p>
            <a:endParaRPr lang="en-US" dirty="0"/>
          </a:p>
          <a:p>
            <a:r>
              <a:rPr lang="en-US" dirty="0"/>
              <a:t>60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1577200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04729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Medical and Pharmacy Benefits: Part 2</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dirty="0"/>
          </a:p>
          <a:p>
            <a:endParaRPr lang="en-US" dirty="0"/>
          </a:p>
          <a:p>
            <a:endParaRPr lang="en-US" dirty="0"/>
          </a:p>
        </p:txBody>
      </p:sp>
      <p:sp>
        <p:nvSpPr>
          <p:cNvPr id="3" name="Title 2"/>
          <p:cNvSpPr>
            <a:spLocks noGrp="1"/>
          </p:cNvSpPr>
          <p:nvPr>
            <p:ph type="title"/>
          </p:nvPr>
        </p:nvSpPr>
        <p:spPr/>
        <p:txBody>
          <a:bodyPr/>
          <a:lstStyle/>
          <a:p>
            <a:r>
              <a:rPr lang="en-US" sz="3200" dirty="0">
                <a:solidFill>
                  <a:srgbClr val="6E2585"/>
                </a:solidFill>
              </a:rPr>
              <a:t>Essential Assist Plan with HRA</a:t>
            </a:r>
            <a:endParaRPr lang="en-US" sz="3200" dirty="0"/>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lumMod val="60000"/>
                    <a:lumOff val="40000"/>
                  </a:srgbClr>
                </a:solidFill>
                <a:effectLst/>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7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7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sp>
        <p:nvSpPr>
          <p:cNvPr id="6" name="Rectangle 5"/>
          <p:cNvSpPr/>
          <p:nvPr/>
        </p:nvSpPr>
        <p:spPr>
          <a:xfrm>
            <a:off x="313486" y="908628"/>
            <a:ext cx="8309522" cy="3570208"/>
          </a:xfrm>
          <a:prstGeom prst="rect">
            <a:avLst/>
          </a:prstGeom>
        </p:spPr>
        <p:txBody>
          <a:bodyPr wrap="square">
            <a:spAutoFit/>
          </a:bodyPr>
          <a:lstStyle/>
          <a:p>
            <a:pPr marL="214313" lvl="0" indent="-214313"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Essential  Assist Plan for colleagues who meet certain income requirements</a:t>
            </a:r>
          </a:p>
          <a:p>
            <a:pPr marL="214313" lvl="0" indent="-214313"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You must apply to enroll in this plan</a:t>
            </a:r>
            <a:r>
              <a:rPr lang="en-US" altLang="en-US" sz="2400" b="1" dirty="0">
                <a:solidFill>
                  <a:srgbClr val="312C2B"/>
                </a:solidFill>
                <a:latin typeface="Arial" panose="020B0604020202020204" pitchFamily="34" charset="0"/>
                <a:cs typeface="Arial" panose="020B0604020202020204" pitchFamily="34" charset="0"/>
              </a:rPr>
              <a:t>. </a:t>
            </a:r>
            <a:r>
              <a:rPr lang="en-US" altLang="en-US" sz="2400" b="1" dirty="0">
                <a:solidFill>
                  <a:srgbClr val="7030A0"/>
                </a:solidFill>
                <a:latin typeface="Arial" panose="020B0604020202020204" pitchFamily="34" charset="0"/>
                <a:cs typeface="Arial" panose="020B0604020202020204" pitchFamily="34" charset="0"/>
              </a:rPr>
              <a:t>Applications and documentation are due 30 days after initial eligibility for benefits.</a:t>
            </a:r>
          </a:p>
          <a:p>
            <a:pPr marL="214313" lvl="0" indent="-214313" defTabSz="342900">
              <a:spcAft>
                <a:spcPts val="600"/>
              </a:spcAft>
              <a:buClr>
                <a:srgbClr val="7030A0"/>
              </a:buClr>
              <a:buSzPct val="100000"/>
              <a:buFont typeface="Arial" panose="020B0604020202020204" pitchFamily="34" charset="0"/>
              <a:buChar char="•"/>
              <a:defRPr/>
            </a:pPr>
            <a:r>
              <a:rPr lang="en-US" altLang="en-US" sz="2400" dirty="0">
                <a:solidFill>
                  <a:srgbClr val="312C2B"/>
                </a:solidFill>
                <a:latin typeface="Arial" panose="020B0604020202020204" pitchFamily="34" charset="0"/>
                <a:cs typeface="Arial" panose="020B0604020202020204" pitchFamily="34" charset="0"/>
              </a:rPr>
              <a:t>If you apply and qualify, you will be enrolled in the Essential Assist Plan, and Trinity Health will make a contribution to a Health Reimbursement Account (HRA) at time of enrollment based on your coverage level</a:t>
            </a:r>
          </a:p>
        </p:txBody>
      </p:sp>
    </p:spTree>
    <p:extLst>
      <p:ext uri="{BB962C8B-B14F-4D97-AF65-F5344CB8AC3E}">
        <p14:creationId xmlns:p14="http://schemas.microsoft.com/office/powerpoint/2010/main" val="608736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dirty="0"/>
          </a:p>
          <a:p>
            <a:endParaRPr lang="en-US" dirty="0"/>
          </a:p>
          <a:p>
            <a:endParaRPr lang="en-US" dirty="0"/>
          </a:p>
        </p:txBody>
      </p:sp>
      <p:sp>
        <p:nvSpPr>
          <p:cNvPr id="3" name="Title 2"/>
          <p:cNvSpPr>
            <a:spLocks noGrp="1"/>
          </p:cNvSpPr>
          <p:nvPr>
            <p:ph type="title"/>
          </p:nvPr>
        </p:nvSpPr>
        <p:spPr>
          <a:xfrm>
            <a:off x="393408" y="238126"/>
            <a:ext cx="8229600" cy="462644"/>
          </a:xfrm>
        </p:spPr>
        <p:txBody>
          <a:bodyPr/>
          <a:lstStyle/>
          <a:p>
            <a:r>
              <a:rPr lang="en-US" sz="3200" dirty="0">
                <a:solidFill>
                  <a:srgbClr val="6E2585"/>
                </a:solidFill>
              </a:rPr>
              <a:t>Trinity Health benefits: medical and Rx</a:t>
            </a:r>
            <a:endParaRPr lang="en-US" sz="3200" dirty="0"/>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lumMod val="60000"/>
                    <a:lumOff val="40000"/>
                  </a:srgbClr>
                </a:solidFill>
                <a:effectLst/>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7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7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graphicFrame>
        <p:nvGraphicFramePr>
          <p:cNvPr id="6" name="Content Placeholder 4"/>
          <p:cNvGraphicFramePr>
            <a:graphicFrameLocks/>
          </p:cNvGraphicFramePr>
          <p:nvPr>
            <p:extLst/>
          </p:nvPr>
        </p:nvGraphicFramePr>
        <p:xfrm>
          <a:off x="532696" y="737670"/>
          <a:ext cx="7077560" cy="3627180"/>
        </p:xfrm>
        <a:graphic>
          <a:graphicData uri="http://schemas.openxmlformats.org/drawingml/2006/table">
            <a:tbl>
              <a:tblPr firstRow="1" bandRow="1"/>
              <a:tblGrid>
                <a:gridCol w="1551515">
                  <a:extLst>
                    <a:ext uri="{9D8B030D-6E8A-4147-A177-3AD203B41FA5}">
                      <a16:colId xmlns:a16="http://schemas.microsoft.com/office/drawing/2014/main" val="20000"/>
                    </a:ext>
                  </a:extLst>
                </a:gridCol>
                <a:gridCol w="880931">
                  <a:extLst>
                    <a:ext uri="{9D8B030D-6E8A-4147-A177-3AD203B41FA5}">
                      <a16:colId xmlns:a16="http://schemas.microsoft.com/office/drawing/2014/main" val="20001"/>
                    </a:ext>
                  </a:extLst>
                </a:gridCol>
                <a:gridCol w="1483282">
                  <a:extLst>
                    <a:ext uri="{9D8B030D-6E8A-4147-A177-3AD203B41FA5}">
                      <a16:colId xmlns:a16="http://schemas.microsoft.com/office/drawing/2014/main" val="20002"/>
                    </a:ext>
                  </a:extLst>
                </a:gridCol>
                <a:gridCol w="1551515">
                  <a:extLst>
                    <a:ext uri="{9D8B030D-6E8A-4147-A177-3AD203B41FA5}">
                      <a16:colId xmlns:a16="http://schemas.microsoft.com/office/drawing/2014/main" val="20003"/>
                    </a:ext>
                  </a:extLst>
                </a:gridCol>
                <a:gridCol w="1610317">
                  <a:extLst>
                    <a:ext uri="{9D8B030D-6E8A-4147-A177-3AD203B41FA5}">
                      <a16:colId xmlns:a16="http://schemas.microsoft.com/office/drawing/2014/main" val="20004"/>
                    </a:ext>
                  </a:extLst>
                </a:gridCol>
              </a:tblGrid>
              <a:tr h="434346">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1400" dirty="0">
                          <a:latin typeface="Arial" panose="020B0604020202020204" pitchFamily="34" charset="0"/>
                          <a:cs typeface="Arial" panose="020B0604020202020204" pitchFamily="34" charset="0"/>
                        </a:rPr>
                        <a:t>Highlights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atin typeface="Arial" panose="020B0604020202020204" pitchFamily="34" charset="0"/>
                          <a:cs typeface="Arial" panose="020B0604020202020204" pitchFamily="34" charset="0"/>
                        </a:rPr>
                        <a:t>Network Tier</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atin typeface="Arial" panose="020B0604020202020204" pitchFamily="34" charset="0"/>
                          <a:cs typeface="Arial" panose="020B0604020202020204" pitchFamily="34" charset="0"/>
                        </a:rPr>
                        <a:t>Traditional Plan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atin typeface="Arial" panose="020B0604020202020204" pitchFamily="34" charset="0"/>
                          <a:cs typeface="Arial" panose="020B0604020202020204" pitchFamily="34" charset="0"/>
                        </a:rPr>
                        <a:t>Health Savings Plan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400" dirty="0">
                          <a:latin typeface="Arial" panose="020B0604020202020204" pitchFamily="34" charset="0"/>
                          <a:cs typeface="Arial" panose="020B0604020202020204" pitchFamily="34" charset="0"/>
                        </a:rPr>
                        <a:t>Essential Pan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solidFill>
                  </a:tcPr>
                </a:tc>
                <a:extLst>
                  <a:ext uri="{0D108BD9-81ED-4DB2-BD59-A6C34878D82A}">
                    <a16:rowId xmlns:a16="http://schemas.microsoft.com/office/drawing/2014/main" val="10000"/>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200" b="1" dirty="0">
                          <a:latin typeface="Arial" panose="020B0604020202020204" pitchFamily="34" charset="0"/>
                          <a:cs typeface="Arial" panose="020B0604020202020204" pitchFamily="34" charset="0"/>
                        </a:rPr>
                        <a:t>Deductible</a:t>
                      </a:r>
                    </a:p>
                    <a:p>
                      <a:r>
                        <a:rPr lang="en-US" sz="1100" b="0" i="0" dirty="0">
                          <a:latin typeface="Arial" panose="020B0604020202020204" pitchFamily="34" charset="0"/>
                          <a:cs typeface="Arial" panose="020B0604020202020204" pitchFamily="34" charset="0"/>
                        </a:rPr>
                        <a:t>(</a:t>
                      </a:r>
                      <a:r>
                        <a:rPr lang="en-US" sz="1200" b="0" i="0" dirty="0">
                          <a:latin typeface="Arial" panose="020B0604020202020204" pitchFamily="34" charset="0"/>
                          <a:cs typeface="Arial" panose="020B0604020202020204" pitchFamily="34" charset="0"/>
                        </a:rPr>
                        <a:t>single/family</a:t>
                      </a:r>
                      <a:r>
                        <a:rPr lang="en-US" sz="1100" b="0" i="0" dirty="0">
                          <a:latin typeface="Arial" panose="020B0604020202020204" pitchFamily="34" charset="0"/>
                          <a:cs typeface="Arial" panose="020B0604020202020204" pitchFamily="34" charset="0"/>
                        </a:rPr>
                        <a:t>)</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$250/$500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$1,500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/$3,000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$1,000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/$2,000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1"/>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$750/$1,500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$2,500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/$5,000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$2,500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/$5,000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2"/>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$1,500/$3,000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$3,500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/$7,000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200" kern="1200" dirty="0">
                          <a:solidFill>
                            <a:schemeClr val="dk1"/>
                          </a:solidFill>
                          <a:latin typeface="+mn-lt"/>
                          <a:ea typeface="+mn-ea"/>
                          <a:cs typeface="+mn-cs"/>
                        </a:rPr>
                        <a:t>$4,000</a:t>
                      </a:r>
                      <a:r>
                        <a:rPr lang="en-US" sz="1200" b="1" kern="1200" baseline="30000" dirty="0">
                          <a:solidFill>
                            <a:schemeClr val="dk1"/>
                          </a:solidFill>
                          <a:latin typeface="+mn-lt"/>
                          <a:ea typeface="+mn-ea"/>
                          <a:cs typeface="+mn-cs"/>
                        </a:rPr>
                        <a:t>2</a:t>
                      </a:r>
                      <a:r>
                        <a:rPr lang="en-US" sz="1200" kern="1200" dirty="0">
                          <a:solidFill>
                            <a:schemeClr val="dk1"/>
                          </a:solidFill>
                          <a:latin typeface="+mn-lt"/>
                          <a:ea typeface="+mn-ea"/>
                          <a:cs typeface="+mn-cs"/>
                        </a:rPr>
                        <a:t>/$8,000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3"/>
                  </a:ext>
                </a:extLst>
              </a:tr>
              <a:tr h="43434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200" b="1" dirty="0">
                          <a:latin typeface="Arial" panose="020B0604020202020204" pitchFamily="34" charset="0"/>
                          <a:cs typeface="Arial" panose="020B0604020202020204" pitchFamily="34" charset="0"/>
                        </a:rPr>
                        <a:t>HSA/HRA</a:t>
                      </a:r>
                      <a:r>
                        <a:rPr lang="en-US" sz="1200" b="1" baseline="0" dirty="0">
                          <a:latin typeface="Arial" panose="020B0604020202020204" pitchFamily="34" charset="0"/>
                          <a:cs typeface="Arial" panose="020B0604020202020204" pitchFamily="34" charset="0"/>
                        </a:rPr>
                        <a:t> Contribution</a:t>
                      </a:r>
                      <a:endParaRPr lang="en-US" sz="1200" b="1" baseline="30000" dirty="0">
                        <a:latin typeface="Arial" panose="020B0604020202020204" pitchFamily="34" charset="0"/>
                        <a:cs typeface="Arial" panose="020B0604020202020204" pitchFamily="34" charset="0"/>
                      </a:endParaRP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endParaRPr lang="en-US" sz="1200" dirty="0">
                        <a:latin typeface="+mn-lt"/>
                      </a:endParaRP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N/A</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HSA Single - $650 </a:t>
                      </a:r>
                    </a:p>
                    <a:p>
                      <a:pPr algn="ctr"/>
                      <a:r>
                        <a:rPr lang="en-US" sz="1200" dirty="0">
                          <a:latin typeface="+mn-lt"/>
                        </a:rPr>
                        <a:t>HSA Family - $1,300</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latin typeface="+mn-lt"/>
                        </a:rPr>
                        <a:t>HRA Single - $850</a:t>
                      </a:r>
                      <a:r>
                        <a:rPr lang="en-US" sz="1200" b="1" baseline="30000" dirty="0">
                          <a:latin typeface="+mn-lt"/>
                        </a:rPr>
                        <a:t>1</a:t>
                      </a:r>
                      <a:r>
                        <a:rPr lang="en-US" sz="1200" dirty="0">
                          <a:latin typeface="+mn-lt"/>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latin typeface="+mn-lt"/>
                        </a:rPr>
                        <a:t>HRA Family - $1,700</a:t>
                      </a:r>
                      <a:r>
                        <a:rPr lang="en-US" sz="1200" b="1" baseline="300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4"/>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200" b="1" dirty="0">
                          <a:latin typeface="Arial" panose="020B0604020202020204" pitchFamily="34" charset="0"/>
                          <a:cs typeface="Arial" panose="020B0604020202020204" pitchFamily="34" charset="0"/>
                        </a:rPr>
                        <a:t>Coinsurance</a:t>
                      </a:r>
                      <a:br>
                        <a:rPr lang="en-US" sz="1200" b="1" dirty="0">
                          <a:latin typeface="Arial" panose="020B0604020202020204" pitchFamily="34" charset="0"/>
                          <a:cs typeface="Arial" panose="020B0604020202020204" pitchFamily="34" charset="0"/>
                        </a:rPr>
                      </a:br>
                      <a:r>
                        <a:rPr lang="en-US" sz="1100" b="0" dirty="0">
                          <a:latin typeface="Arial" panose="020B0604020202020204" pitchFamily="34" charset="0"/>
                          <a:cs typeface="Arial" panose="020B0604020202020204" pitchFamily="34" charset="0"/>
                        </a:rPr>
                        <a:t>(patient pays)</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10%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10%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20%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5"/>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20%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20%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30%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6"/>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40% R&amp;C</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40% R&amp;C</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40% R&amp;C</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7"/>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200" b="1" dirty="0">
                          <a:latin typeface="Arial" panose="020B0604020202020204" pitchFamily="34" charset="0"/>
                          <a:cs typeface="Arial" panose="020B0604020202020204" pitchFamily="34" charset="0"/>
                        </a:rPr>
                        <a:t>Out of Pocket </a:t>
                      </a:r>
                      <a:r>
                        <a:rPr lang="en-US" sz="1200" b="1" dirty="0">
                          <a:solidFill>
                            <a:schemeClr val="tx1"/>
                          </a:solidFill>
                          <a:latin typeface="Arial" panose="020B0604020202020204" pitchFamily="34" charset="0"/>
                          <a:cs typeface="Arial" panose="020B0604020202020204" pitchFamily="34" charset="0"/>
                        </a:rPr>
                        <a:t>Maximum, </a:t>
                      </a:r>
                      <a:br>
                        <a:rPr lang="en-US" sz="1200" b="1" dirty="0">
                          <a:solidFill>
                            <a:schemeClr val="tx1"/>
                          </a:solidFill>
                          <a:latin typeface="+mn-lt"/>
                        </a:rPr>
                      </a:br>
                      <a:r>
                        <a:rPr lang="en-US" sz="1100" b="0" dirty="0">
                          <a:solidFill>
                            <a:schemeClr val="tx1"/>
                          </a:solidFill>
                          <a:latin typeface="Arial" panose="020B0604020202020204" pitchFamily="34" charset="0"/>
                          <a:cs typeface="Arial" panose="020B0604020202020204" pitchFamily="34" charset="0"/>
                        </a:rPr>
                        <a:t>including</a:t>
                      </a:r>
                      <a:r>
                        <a:rPr lang="en-US" sz="1100" b="0" baseline="0" dirty="0">
                          <a:solidFill>
                            <a:schemeClr val="tx1"/>
                          </a:solidFill>
                          <a:latin typeface="Arial" panose="020B0604020202020204" pitchFamily="34" charset="0"/>
                          <a:cs typeface="Arial" panose="020B0604020202020204" pitchFamily="34" charset="0"/>
                        </a:rPr>
                        <a:t> deductible, copay and Rx </a:t>
                      </a:r>
                      <a:r>
                        <a:rPr lang="en-US" sz="1100" b="0" i="0" baseline="0" dirty="0">
                          <a:latin typeface="Arial" panose="020B0604020202020204" pitchFamily="34" charset="0"/>
                          <a:cs typeface="Arial" panose="020B0604020202020204" pitchFamily="34" charset="0"/>
                        </a:rPr>
                        <a:t>(single/family)</a:t>
                      </a:r>
                      <a:endParaRPr lang="en-US" sz="1200" b="0" i="0" dirty="0">
                        <a:latin typeface="Arial" panose="020B0604020202020204" pitchFamily="34" charset="0"/>
                        <a:cs typeface="Arial" panose="020B0604020202020204" pitchFamily="34" charset="0"/>
                      </a:endParaRP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$2,500/$5,000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$2,600/$5,200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$3,500/$7,000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8"/>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$4,750/$9,500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$5,000/$10,000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$5,500/$11,000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9"/>
                  </a:ext>
                </a:extLst>
              </a:tr>
              <a:tr h="411474">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$9,500/$19,000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$7,000/$14,000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$9,000/$18,000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10"/>
                  </a:ext>
                </a:extLst>
              </a:tr>
              <a:tr h="25146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200" b="1" i="0" dirty="0">
                          <a:latin typeface="Arial" panose="020B0604020202020204" pitchFamily="34" charset="0"/>
                          <a:cs typeface="Arial" panose="020B0604020202020204" pitchFamily="34" charset="0"/>
                        </a:rPr>
                        <a:t>Preventive Care</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200" dirty="0">
                          <a:latin typeface="+mn-lt"/>
                        </a:rPr>
                        <a:t>1, 2</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0%, no </a:t>
                      </a:r>
                      <a:r>
                        <a:rPr lang="en-US" sz="1200" b="0" i="0" u="none" strike="noStrike" dirty="0" err="1">
                          <a:solidFill>
                            <a:schemeClr val="tx1"/>
                          </a:solidFill>
                          <a:effectLst/>
                          <a:latin typeface="+mn-lt"/>
                        </a:rPr>
                        <a:t>Ded</a:t>
                      </a:r>
                      <a:r>
                        <a:rPr lang="en-US" sz="1200" b="0" i="0" u="none" strike="noStrike" dirty="0">
                          <a:solidFill>
                            <a:schemeClr val="tx1"/>
                          </a:solidFill>
                          <a:effectLst/>
                          <a:latin typeface="+mn-lt"/>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0%,</a:t>
                      </a:r>
                      <a:r>
                        <a:rPr lang="en-US" sz="1200" b="0" i="0" u="none" strike="noStrike" baseline="0" dirty="0">
                          <a:solidFill>
                            <a:schemeClr val="tx1"/>
                          </a:solidFill>
                          <a:effectLst/>
                          <a:latin typeface="+mn-lt"/>
                        </a:rPr>
                        <a:t> no </a:t>
                      </a:r>
                      <a:r>
                        <a:rPr lang="en-US" sz="1200" b="0" i="0" u="none" strike="noStrike" baseline="0" dirty="0" err="1">
                          <a:solidFill>
                            <a:schemeClr val="tx1"/>
                          </a:solidFill>
                          <a:effectLst/>
                          <a:latin typeface="+mn-lt"/>
                        </a:rPr>
                        <a:t>Ded</a:t>
                      </a:r>
                      <a:r>
                        <a:rPr lang="en-US" sz="1200" b="0" i="0" u="none" strike="noStrike" baseline="0" dirty="0">
                          <a:solidFill>
                            <a:schemeClr val="tx1"/>
                          </a:solidFill>
                          <a:effectLst/>
                          <a:latin typeface="+mn-lt"/>
                        </a:rPr>
                        <a:t>.</a:t>
                      </a:r>
                      <a:endParaRPr lang="en-US" sz="1200" b="0" i="0" u="none" strike="noStrike" dirty="0">
                        <a:solidFill>
                          <a:schemeClr val="tx1"/>
                        </a:solidFill>
                        <a:effectLst/>
                        <a:latin typeface="+mn-lt"/>
                      </a:endParaRP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200" b="0" i="0" u="none" strike="noStrike" dirty="0">
                          <a:solidFill>
                            <a:schemeClr val="tx1"/>
                          </a:solidFill>
                          <a:effectLst/>
                          <a:latin typeface="+mn-lt"/>
                        </a:rPr>
                        <a:t>0%,</a:t>
                      </a:r>
                      <a:r>
                        <a:rPr lang="en-US" sz="1200" b="0" i="0" u="none" strike="noStrike" baseline="0" dirty="0">
                          <a:solidFill>
                            <a:schemeClr val="tx1"/>
                          </a:solidFill>
                          <a:effectLst/>
                          <a:latin typeface="+mn-lt"/>
                        </a:rPr>
                        <a:t> no </a:t>
                      </a:r>
                      <a:r>
                        <a:rPr lang="en-US" sz="1200" b="0" i="0" u="none" strike="noStrike" baseline="0" dirty="0" err="1">
                          <a:solidFill>
                            <a:schemeClr val="tx1"/>
                          </a:solidFill>
                          <a:effectLst/>
                          <a:latin typeface="+mn-lt"/>
                        </a:rPr>
                        <a:t>Ded</a:t>
                      </a:r>
                      <a:endParaRPr lang="en-US" sz="1200" b="0" i="0" u="none" strike="noStrike" dirty="0">
                        <a:solidFill>
                          <a:schemeClr val="tx1"/>
                        </a:solidFill>
                        <a:effectLst/>
                        <a:latin typeface="+mn-lt"/>
                      </a:endParaRP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1"/>
                  </a:ext>
                </a:extLst>
              </a:tr>
            </a:tbl>
          </a:graphicData>
        </a:graphic>
      </p:graphicFrame>
      <p:sp>
        <p:nvSpPr>
          <p:cNvPr id="7" name="TextBox 6"/>
          <p:cNvSpPr txBox="1"/>
          <p:nvPr/>
        </p:nvSpPr>
        <p:spPr>
          <a:xfrm>
            <a:off x="7792219" y="284782"/>
            <a:ext cx="1210628" cy="369332"/>
          </a:xfrm>
          <a:prstGeom prst="rect">
            <a:avLst/>
          </a:prstGeom>
          <a:noFill/>
        </p:spPr>
        <p:txBody>
          <a:bodyPr wrap="square" rtlCol="0">
            <a:spAutoFit/>
          </a:bodyPr>
          <a:lstStyle/>
          <a:p>
            <a:pPr defTabSz="342900">
              <a:spcAft>
                <a:spcPts val="450"/>
              </a:spcAft>
            </a:pPr>
            <a:r>
              <a:rPr lang="en-US" sz="900" dirty="0">
                <a:solidFill>
                  <a:srgbClr val="443D3E"/>
                </a:solidFill>
                <a:latin typeface="Calibri"/>
              </a:rPr>
              <a:t>Ded. = Deductible </a:t>
            </a:r>
            <a:br>
              <a:rPr lang="en-US" sz="900" dirty="0">
                <a:solidFill>
                  <a:srgbClr val="443D3E"/>
                </a:solidFill>
                <a:latin typeface="Calibri"/>
              </a:rPr>
            </a:br>
            <a:r>
              <a:rPr lang="en-US" sz="900" dirty="0">
                <a:solidFill>
                  <a:srgbClr val="443D3E"/>
                </a:solidFill>
                <a:latin typeface="Calibri"/>
              </a:rPr>
              <a:t>Coins. = Coinsurance</a:t>
            </a:r>
          </a:p>
        </p:txBody>
      </p:sp>
      <p:sp>
        <p:nvSpPr>
          <p:cNvPr id="8" name="TextBox 7"/>
          <p:cNvSpPr txBox="1"/>
          <p:nvPr/>
        </p:nvSpPr>
        <p:spPr>
          <a:xfrm>
            <a:off x="1438054" y="4315179"/>
            <a:ext cx="6329787" cy="607859"/>
          </a:xfrm>
          <a:prstGeom prst="rect">
            <a:avLst/>
          </a:prstGeom>
          <a:noFill/>
        </p:spPr>
        <p:txBody>
          <a:bodyPr wrap="square" rtlCol="0">
            <a:spAutoFit/>
          </a:bodyPr>
          <a:lstStyle/>
          <a:p>
            <a:pPr defTabSz="342900">
              <a:lnSpc>
                <a:spcPts val="1575"/>
              </a:lnSpc>
              <a:spcAft>
                <a:spcPts val="450"/>
              </a:spcAft>
            </a:pPr>
            <a:r>
              <a:rPr lang="en-US" sz="800" dirty="0">
                <a:solidFill>
                  <a:srgbClr val="443D3E"/>
                </a:solidFill>
                <a:cs typeface="Arial" panose="020B0604020202020204" pitchFamily="34" charset="0"/>
              </a:rPr>
              <a:t>1 HRA is only available to colleagues who participate in the Essential Assist plan. </a:t>
            </a:r>
          </a:p>
          <a:p>
            <a:pPr defTabSz="342900"/>
            <a:r>
              <a:rPr lang="en-US" sz="800" b="1" baseline="30000" dirty="0">
                <a:solidFill>
                  <a:srgbClr val="4D4F53"/>
                </a:solidFill>
                <a:cs typeface="Arial" panose="020B0604020202020204" pitchFamily="34" charset="0"/>
              </a:rPr>
              <a:t>2 </a:t>
            </a:r>
            <a:r>
              <a:rPr lang="en-US" sz="800" dirty="0">
                <a:solidFill>
                  <a:srgbClr val="4D4F53"/>
                </a:solidFill>
                <a:cs typeface="Arial" panose="020B0604020202020204" pitchFamily="34" charset="0"/>
              </a:rPr>
              <a:t>The individual deductible only applies to those enrolled in colleague-only coverage for the Health Savings Plan and Essential Assist Plans.  For all other coverage levels, the full family deductible must be met even if only one person in the family is receiving care.</a:t>
            </a:r>
            <a:endParaRPr lang="en-US" sz="800" dirty="0">
              <a:solidFill>
                <a:srgbClr val="443D3E"/>
              </a:solidFill>
              <a:cs typeface="Arial" panose="020B0604020202020204" pitchFamily="34" charset="0"/>
            </a:endParaRPr>
          </a:p>
        </p:txBody>
      </p:sp>
      <p:sp>
        <p:nvSpPr>
          <p:cNvPr id="10" name="Oval 9"/>
          <p:cNvSpPr/>
          <p:nvPr/>
        </p:nvSpPr>
        <p:spPr>
          <a:xfrm>
            <a:off x="201355" y="2997312"/>
            <a:ext cx="7740241" cy="1187175"/>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11" name="Oval 10"/>
          <p:cNvSpPr/>
          <p:nvPr/>
        </p:nvSpPr>
        <p:spPr>
          <a:xfrm>
            <a:off x="393408" y="4005980"/>
            <a:ext cx="7447392" cy="529355"/>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15" name="Oval 14">
            <a:extLst>
              <a:ext uri="{FF2B5EF4-FFF2-40B4-BE49-F238E27FC236}">
                <a16:creationId xmlns:a16="http://schemas.microsoft.com/office/drawing/2014/main" id="{490FD548-3449-458F-8CAA-4E5C9DD39B55}"/>
              </a:ext>
            </a:extLst>
          </p:cNvPr>
          <p:cNvSpPr/>
          <p:nvPr/>
        </p:nvSpPr>
        <p:spPr>
          <a:xfrm>
            <a:off x="0" y="1159933"/>
            <a:ext cx="8441267" cy="884934"/>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Tree>
    <p:extLst>
      <p:ext uri="{BB962C8B-B14F-4D97-AF65-F5344CB8AC3E}">
        <p14:creationId xmlns:p14="http://schemas.microsoft.com/office/powerpoint/2010/main" val="62778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5" grpId="0" animBg="1"/>
      <p:bldP spid="1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787342"/>
            <a:ext cx="8236688" cy="3813234"/>
          </a:xfrm>
        </p:spPr>
        <p:txBody>
          <a:bodyPr>
            <a:normAutofit/>
          </a:bodyPr>
          <a:lstStyle/>
          <a:p>
            <a:endParaRPr lang="en-US" dirty="0"/>
          </a:p>
          <a:p>
            <a:endParaRPr lang="en-US" dirty="0"/>
          </a:p>
          <a:p>
            <a:endParaRPr lang="en-US" dirty="0"/>
          </a:p>
        </p:txBody>
      </p:sp>
      <p:sp>
        <p:nvSpPr>
          <p:cNvPr id="3" name="Title 2"/>
          <p:cNvSpPr>
            <a:spLocks noGrp="1"/>
          </p:cNvSpPr>
          <p:nvPr>
            <p:ph type="title"/>
          </p:nvPr>
        </p:nvSpPr>
        <p:spPr/>
        <p:txBody>
          <a:bodyPr/>
          <a:lstStyle/>
          <a:p>
            <a:r>
              <a:rPr lang="en-US" sz="3200" dirty="0">
                <a:solidFill>
                  <a:srgbClr val="6E2585"/>
                </a:solidFill>
              </a:rPr>
              <a:t>Trinity Health benefits: medical and Rx</a:t>
            </a:r>
            <a:endParaRPr lang="en-US" sz="3200" dirty="0"/>
          </a:p>
        </p:txBody>
      </p:sp>
      <p:sp>
        <p:nvSpPr>
          <p:cNvPr id="4" name="Footer Placeholder 3"/>
          <p:cNvSpPr>
            <a:spLocks noGrp="1"/>
          </p:cNvSpPr>
          <p:nvPr>
            <p:ph type="ftr" sz="quarter" idx="3"/>
          </p:nvPr>
        </p:nvSpPr>
        <p:spPr>
          <a:xfrm>
            <a:off x="-1404249" y="4868303"/>
            <a:ext cx="3835387" cy="186901"/>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lumMod val="60000"/>
                    <a:lumOff val="40000"/>
                  </a:srgbClr>
                </a:solidFill>
                <a:effectLst/>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7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7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sp>
        <p:nvSpPr>
          <p:cNvPr id="6" name="TextBox 5"/>
          <p:cNvSpPr txBox="1"/>
          <p:nvPr/>
        </p:nvSpPr>
        <p:spPr>
          <a:xfrm>
            <a:off x="7566110" y="382767"/>
            <a:ext cx="1210628" cy="369332"/>
          </a:xfrm>
          <a:prstGeom prst="rect">
            <a:avLst/>
          </a:prstGeom>
          <a:noFill/>
        </p:spPr>
        <p:txBody>
          <a:bodyPr wrap="square" rtlCol="0">
            <a:spAutoFit/>
          </a:bodyPr>
          <a:lstStyle/>
          <a:p>
            <a:pPr defTabSz="342900">
              <a:spcAft>
                <a:spcPts val="450"/>
              </a:spcAft>
            </a:pPr>
            <a:r>
              <a:rPr lang="en-US" sz="900" dirty="0">
                <a:solidFill>
                  <a:srgbClr val="443D3E"/>
                </a:solidFill>
                <a:latin typeface="Calibri"/>
              </a:rPr>
              <a:t>Ded. = Deductible </a:t>
            </a:r>
            <a:br>
              <a:rPr lang="en-US" sz="900" dirty="0">
                <a:solidFill>
                  <a:srgbClr val="443D3E"/>
                </a:solidFill>
                <a:latin typeface="Calibri"/>
              </a:rPr>
            </a:br>
            <a:r>
              <a:rPr lang="en-US" sz="900" dirty="0">
                <a:solidFill>
                  <a:srgbClr val="443D3E"/>
                </a:solidFill>
                <a:latin typeface="Calibri"/>
              </a:rPr>
              <a:t>Coins. = Coinsurance</a:t>
            </a:r>
          </a:p>
        </p:txBody>
      </p:sp>
      <p:graphicFrame>
        <p:nvGraphicFramePr>
          <p:cNvPr id="7" name="Content Placeholder 4"/>
          <p:cNvGraphicFramePr>
            <a:graphicFrameLocks/>
          </p:cNvGraphicFramePr>
          <p:nvPr>
            <p:extLst/>
          </p:nvPr>
        </p:nvGraphicFramePr>
        <p:xfrm>
          <a:off x="1315785" y="844296"/>
          <a:ext cx="6664006" cy="4210908"/>
        </p:xfrm>
        <a:graphic>
          <a:graphicData uri="http://schemas.openxmlformats.org/drawingml/2006/table">
            <a:tbl>
              <a:tblPr firstRow="1" bandRow="1"/>
              <a:tblGrid>
                <a:gridCol w="1383346">
                  <a:extLst>
                    <a:ext uri="{9D8B030D-6E8A-4147-A177-3AD203B41FA5}">
                      <a16:colId xmlns:a16="http://schemas.microsoft.com/office/drawing/2014/main" val="20000"/>
                    </a:ext>
                  </a:extLst>
                </a:gridCol>
                <a:gridCol w="754380">
                  <a:extLst>
                    <a:ext uri="{9D8B030D-6E8A-4147-A177-3AD203B41FA5}">
                      <a16:colId xmlns:a16="http://schemas.microsoft.com/office/drawing/2014/main" val="20001"/>
                    </a:ext>
                  </a:extLst>
                </a:gridCol>
                <a:gridCol w="1508760">
                  <a:extLst>
                    <a:ext uri="{9D8B030D-6E8A-4147-A177-3AD203B41FA5}">
                      <a16:colId xmlns:a16="http://schemas.microsoft.com/office/drawing/2014/main" val="20002"/>
                    </a:ext>
                  </a:extLst>
                </a:gridCol>
                <a:gridCol w="1508760">
                  <a:extLst>
                    <a:ext uri="{9D8B030D-6E8A-4147-A177-3AD203B41FA5}">
                      <a16:colId xmlns:a16="http://schemas.microsoft.com/office/drawing/2014/main" val="20003"/>
                    </a:ext>
                  </a:extLst>
                </a:gridCol>
                <a:gridCol w="1508760">
                  <a:extLst>
                    <a:ext uri="{9D8B030D-6E8A-4147-A177-3AD203B41FA5}">
                      <a16:colId xmlns:a16="http://schemas.microsoft.com/office/drawing/2014/main" val="20004"/>
                    </a:ext>
                  </a:extLst>
                </a:gridCol>
              </a:tblGrid>
              <a:tr h="425882">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1200" dirty="0">
                          <a:latin typeface="Arial" panose="020B0604020202020204" pitchFamily="34" charset="0"/>
                          <a:cs typeface="Arial" panose="020B0604020202020204" pitchFamily="34" charset="0"/>
                        </a:rPr>
                        <a:t>Highlights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200" dirty="0">
                          <a:latin typeface="Arial" panose="020B0604020202020204" pitchFamily="34" charset="0"/>
                          <a:cs typeface="Arial" panose="020B0604020202020204" pitchFamily="34" charset="0"/>
                        </a:rPr>
                        <a:t>Network Tier</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200" dirty="0">
                          <a:latin typeface="Arial" panose="020B0604020202020204" pitchFamily="34" charset="0"/>
                          <a:cs typeface="Arial" panose="020B0604020202020204" pitchFamily="34" charset="0"/>
                        </a:rPr>
                        <a:t>Traditional Plan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200" dirty="0">
                          <a:latin typeface="Arial" panose="020B0604020202020204" pitchFamily="34" charset="0"/>
                          <a:cs typeface="Arial" panose="020B0604020202020204" pitchFamily="34" charset="0"/>
                        </a:rPr>
                        <a:t>Health Savings Plan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1200" dirty="0">
                          <a:latin typeface="Arial" panose="020B0604020202020204" pitchFamily="34" charset="0"/>
                          <a:cs typeface="Arial" panose="020B0604020202020204" pitchFamily="34" charset="0"/>
                        </a:rPr>
                        <a:t>Essential Plan</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solidFill>
                  </a:tcPr>
                </a:tc>
                <a:extLst>
                  <a:ext uri="{0D108BD9-81ED-4DB2-BD59-A6C34878D82A}">
                    <a16:rowId xmlns:a16="http://schemas.microsoft.com/office/drawing/2014/main" val="10000"/>
                  </a:ext>
                </a:extLst>
              </a:tr>
              <a:tr h="338333">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000" b="1" dirty="0">
                          <a:latin typeface="Arial" panose="020B0604020202020204" pitchFamily="34" charset="0"/>
                          <a:cs typeface="Arial" panose="020B0604020202020204" pitchFamily="34" charset="0"/>
                        </a:rPr>
                        <a:t>Office Visits</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PCP $20 copay; </a:t>
                      </a:r>
                      <a:br>
                        <a:rPr lang="en-US" sz="1000" kern="1200" dirty="0">
                          <a:solidFill>
                            <a:schemeClr val="dk1"/>
                          </a:solidFill>
                          <a:latin typeface="Arial" panose="020B0604020202020204" pitchFamily="34" charset="0"/>
                          <a:ea typeface="+mn-ea"/>
                          <a:cs typeface="Arial" panose="020B0604020202020204" pitchFamily="34" charset="0"/>
                        </a:rPr>
                      </a:br>
                      <a:r>
                        <a:rPr lang="en-US" sz="1000" kern="1200" dirty="0">
                          <a:solidFill>
                            <a:schemeClr val="dk1"/>
                          </a:solidFill>
                          <a:latin typeface="Arial" panose="020B0604020202020204" pitchFamily="34" charset="0"/>
                          <a:ea typeface="+mn-ea"/>
                          <a:cs typeface="Arial" panose="020B0604020202020204" pitchFamily="34" charset="0"/>
                        </a:rPr>
                        <a:t>Specialist $30</a:t>
                      </a:r>
                      <a:r>
                        <a:rPr lang="en-US" sz="1000" kern="1200" baseline="0" dirty="0">
                          <a:solidFill>
                            <a:schemeClr val="dk1"/>
                          </a:solidFill>
                          <a:latin typeface="Arial" panose="020B0604020202020204" pitchFamily="34" charset="0"/>
                          <a:ea typeface="+mn-ea"/>
                          <a:cs typeface="Arial" panose="020B0604020202020204" pitchFamily="34" charset="0"/>
                        </a:rPr>
                        <a:t> copay</a:t>
                      </a:r>
                      <a:endParaRPr lang="en-US" sz="1000" kern="1200" dirty="0">
                        <a:solidFill>
                          <a:schemeClr val="dk1"/>
                        </a:solidFill>
                        <a:latin typeface="Arial" panose="020B0604020202020204" pitchFamily="34" charset="0"/>
                        <a:ea typeface="+mn-ea"/>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10%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20%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1"/>
                  </a:ext>
                </a:extLst>
              </a:tr>
              <a:tr h="338333">
                <a:tc vMerge="1">
                  <a:txBody>
                    <a:bodyPr/>
                    <a:lstStyle/>
                    <a:p>
                      <a:endParaRPr lang="en-US" sz="14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kern="1200" dirty="0">
                          <a:solidFill>
                            <a:schemeClr val="dk1"/>
                          </a:solidFill>
                          <a:latin typeface="Arial" panose="020B0604020202020204" pitchFamily="34" charset="0"/>
                          <a:ea typeface="+mn-ea"/>
                          <a:cs typeface="Arial" panose="020B0604020202020204" pitchFamily="34" charset="0"/>
                        </a:rPr>
                        <a:t>PCP $30 copay; </a:t>
                      </a:r>
                      <a:br>
                        <a:rPr lang="en-US" sz="1000" kern="1200" dirty="0">
                          <a:solidFill>
                            <a:schemeClr val="dk1"/>
                          </a:solidFill>
                          <a:latin typeface="Arial" panose="020B0604020202020204" pitchFamily="34" charset="0"/>
                          <a:ea typeface="+mn-ea"/>
                          <a:cs typeface="Arial" panose="020B0604020202020204" pitchFamily="34" charset="0"/>
                        </a:rPr>
                      </a:br>
                      <a:r>
                        <a:rPr lang="en-US" sz="1000" kern="1200" dirty="0">
                          <a:solidFill>
                            <a:schemeClr val="dk1"/>
                          </a:solidFill>
                          <a:latin typeface="Arial" panose="020B0604020202020204" pitchFamily="34" charset="0"/>
                          <a:ea typeface="+mn-ea"/>
                          <a:cs typeface="Arial" panose="020B0604020202020204" pitchFamily="34" charset="0"/>
                        </a:rPr>
                        <a:t>Specialist $40</a:t>
                      </a:r>
                      <a:r>
                        <a:rPr lang="en-US" sz="1000" kern="1200" baseline="0" dirty="0">
                          <a:solidFill>
                            <a:schemeClr val="dk1"/>
                          </a:solidFill>
                          <a:latin typeface="Arial" panose="020B0604020202020204" pitchFamily="34" charset="0"/>
                          <a:ea typeface="+mn-ea"/>
                          <a:cs typeface="Arial" panose="020B0604020202020204" pitchFamily="34" charset="0"/>
                        </a:rPr>
                        <a:t> copay</a:t>
                      </a:r>
                      <a:endParaRPr lang="en-US" sz="1000" kern="1200" dirty="0">
                        <a:solidFill>
                          <a:schemeClr val="dk1"/>
                        </a:solidFill>
                        <a:latin typeface="Arial" panose="020B0604020202020204" pitchFamily="34" charset="0"/>
                        <a:ea typeface="+mn-ea"/>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20%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30%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2"/>
                  </a:ext>
                </a:extLst>
              </a:tr>
              <a:tr h="228619">
                <a:tc vMerge="1">
                  <a:txBody>
                    <a:bodyPr/>
                    <a:lstStyle/>
                    <a:p>
                      <a:endParaRPr lang="en-US" sz="14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3</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baseline="0" dirty="0">
                          <a:solidFill>
                            <a:schemeClr val="tx1"/>
                          </a:solidFill>
                          <a:effectLst/>
                          <a:latin typeface="Arial" panose="020B0604020202020204" pitchFamily="34" charset="0"/>
                          <a:cs typeface="Arial" panose="020B0604020202020204" pitchFamily="34" charset="0"/>
                        </a:rPr>
                        <a:t>40%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40%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40% Coins.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3"/>
                  </a:ext>
                </a:extLst>
              </a:tr>
              <a:tr h="228619">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000" b="1" dirty="0">
                          <a:latin typeface="Arial" panose="020B0604020202020204" pitchFamily="34" charset="0"/>
                          <a:cs typeface="Arial" panose="020B0604020202020204" pitchFamily="34" charset="0"/>
                        </a:rPr>
                        <a:t>Inpatient Admission</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$0 copay; 10% after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$0 copay; 10% after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n-US" sz="1000" kern="1200" dirty="0">
                          <a:solidFill>
                            <a:schemeClr val="dk1"/>
                          </a:solidFill>
                          <a:latin typeface="Arial" panose="020B0604020202020204" pitchFamily="34" charset="0"/>
                          <a:ea typeface="+mn-ea"/>
                          <a:cs typeface="Arial" panose="020B0604020202020204" pitchFamily="34" charset="0"/>
                        </a:rPr>
                        <a:t>$0 copay; 20% after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4"/>
                  </a:ext>
                </a:extLst>
              </a:tr>
              <a:tr h="338333">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$500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20%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$500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20%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$750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30%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5"/>
                  </a:ext>
                </a:extLst>
              </a:tr>
              <a:tr h="338333">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$1,000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40%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$1,000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40%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$1,000 copay, </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then Ded</a:t>
                      </a:r>
                      <a:r>
                        <a:rPr lang="en-US" sz="1000" b="0" i="0" u="none" strike="noStrike" baseline="0" dirty="0">
                          <a:solidFill>
                            <a:schemeClr val="tx1"/>
                          </a:solidFill>
                          <a:effectLst/>
                          <a:latin typeface="Arial" panose="020B0604020202020204" pitchFamily="34" charset="0"/>
                          <a:cs typeface="Arial" panose="020B0604020202020204" pitchFamily="34" charset="0"/>
                        </a:rPr>
                        <a:t> &amp; 40% Coins.</a:t>
                      </a: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6"/>
                  </a:ext>
                </a:extLst>
              </a:tr>
              <a:tr h="21717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000" b="1" dirty="0">
                          <a:latin typeface="Arial" panose="020B0604020202020204" pitchFamily="34" charset="0"/>
                          <a:cs typeface="Arial" panose="020B0604020202020204" pitchFamily="34" charset="0"/>
                        </a:rPr>
                        <a:t>Retail</a:t>
                      </a:r>
                      <a:r>
                        <a:rPr lang="en-US" sz="1000" b="1" baseline="0" dirty="0">
                          <a:latin typeface="Arial" panose="020B0604020202020204" pitchFamily="34" charset="0"/>
                          <a:cs typeface="Arial" panose="020B0604020202020204" pitchFamily="34" charset="0"/>
                        </a:rPr>
                        <a:t> Rx</a:t>
                      </a:r>
                    </a:p>
                    <a:p>
                      <a:r>
                        <a:rPr lang="en-US" sz="900" b="0" baseline="0" dirty="0">
                          <a:latin typeface="Arial" panose="020B0604020202020204" pitchFamily="34" charset="0"/>
                          <a:cs typeface="Arial" panose="020B0604020202020204" pitchFamily="34" charset="0"/>
                        </a:rPr>
                        <a:t>(34-day supply)</a:t>
                      </a:r>
                      <a:endParaRPr lang="en-US" sz="900" b="0" dirty="0">
                        <a:latin typeface="Arial" panose="020B0604020202020204" pitchFamily="34" charset="0"/>
                        <a:cs typeface="Arial" panose="020B0604020202020204" pitchFamily="34" charset="0"/>
                      </a:endParaRP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Generic</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$10 copay</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20% after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$10 copay</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7"/>
                  </a:ext>
                </a:extLst>
              </a:tr>
              <a:tr h="3657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Brand Formulary</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$30/max $80)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vMerge="1">
                  <a:txBody>
                    <a:bodyPr/>
                    <a:lstStyle/>
                    <a:p>
                      <a:pPr algn="ctr" fontAlgn="ctr"/>
                      <a:endParaRPr lang="en-US" sz="1400" b="0" i="0" u="none" strike="noStrike" dirty="0">
                        <a:solidFill>
                          <a:schemeClr val="tx1"/>
                        </a:solidFill>
                        <a:effectLst/>
                        <a:latin typeface="+mn-lt"/>
                      </a:endParaRPr>
                    </a:p>
                  </a:txBody>
                  <a:tcPr marL="45718" marR="45718" marT="27435" marB="27435" anchor="ctr">
                    <a:solidFill>
                      <a:schemeClr val="accent3">
                        <a:lumMod val="40000"/>
                        <a:lumOff val="6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25%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$30/max $80)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8"/>
                  </a:ext>
                </a:extLst>
              </a:tr>
              <a:tr h="3657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Brand Non</a:t>
                      </a:r>
                      <a:r>
                        <a:rPr lang="en-US" sz="1000" baseline="0" dirty="0">
                          <a:latin typeface="Arial" panose="020B0604020202020204" pitchFamily="34" charset="0"/>
                          <a:cs typeface="Arial" panose="020B0604020202020204" pitchFamily="34" charset="0"/>
                        </a:rPr>
                        <a:t> Formulary</a:t>
                      </a:r>
                      <a:endParaRPr lang="en-US" sz="1000" dirty="0">
                        <a:latin typeface="Arial" panose="020B0604020202020204" pitchFamily="34" charset="0"/>
                        <a:cs typeface="Arial" panose="020B0604020202020204" pitchFamily="34" charset="0"/>
                      </a:endParaRP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40%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$60/max $100)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vMerge="1">
                  <a:txBody>
                    <a:bodyPr/>
                    <a:lstStyle/>
                    <a:p>
                      <a:pPr algn="ctr" fontAlgn="ctr"/>
                      <a:endParaRPr lang="en-US" sz="1400" b="0" i="0" u="none" strike="noStrike" dirty="0">
                        <a:solidFill>
                          <a:schemeClr val="tx1"/>
                        </a:solidFill>
                        <a:effectLst/>
                        <a:latin typeface="+mn-lt"/>
                      </a:endParaRPr>
                    </a:p>
                  </a:txBody>
                  <a:tcPr marL="45718" marR="45718" marT="27435" marB="27435" anchor="ct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50%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$60/max $100)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9"/>
                  </a:ext>
                </a:extLst>
              </a:tr>
              <a:tr h="218869">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1000" b="1" dirty="0">
                          <a:latin typeface="Arial" panose="020B0604020202020204" pitchFamily="34" charset="0"/>
                          <a:cs typeface="Arial" panose="020B0604020202020204" pitchFamily="34" charset="0"/>
                        </a:rPr>
                        <a:t>Home Delivery Rx</a:t>
                      </a:r>
                    </a:p>
                    <a:p>
                      <a:r>
                        <a:rPr lang="en-US" sz="900" b="0" dirty="0">
                          <a:latin typeface="+mn-lt"/>
                        </a:rPr>
                        <a:t>(90-day supply)</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Generic</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$25 copay</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20% after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$25 copay</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0"/>
                  </a:ext>
                </a:extLst>
              </a:tr>
              <a:tr h="365766">
                <a:tc vMerge="1">
                  <a:txBody>
                    <a:bodyPr/>
                    <a:lstStyle/>
                    <a:p>
                      <a:endParaRPr lang="en-US" sz="16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Brand Formulary</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$75/max $200)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vMerge="1">
                  <a:txBody>
                    <a:bodyPr/>
                    <a:lstStyle/>
                    <a:p>
                      <a:pPr algn="ctr" fontAlgn="ctr"/>
                      <a:endParaRPr lang="en-US" sz="1400" b="0" i="0" u="none" strike="noStrike" dirty="0">
                        <a:solidFill>
                          <a:schemeClr val="tx1"/>
                        </a:solidFill>
                        <a:effectLst/>
                        <a:latin typeface="+mn-lt"/>
                      </a:endParaRPr>
                    </a:p>
                  </a:txBody>
                  <a:tcPr marL="45718" marR="45718" marT="27435" marB="27435" anchor="ctr">
                    <a:solidFill>
                      <a:schemeClr val="accent3">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n-US" sz="1000" b="0" i="0" u="none" strike="noStrike" dirty="0">
                          <a:solidFill>
                            <a:schemeClr val="tx1"/>
                          </a:solidFill>
                          <a:effectLst/>
                          <a:latin typeface="Arial" panose="020B0604020202020204" pitchFamily="34" charset="0"/>
                          <a:cs typeface="Arial" panose="020B0604020202020204" pitchFamily="34" charset="0"/>
                        </a:rPr>
                        <a:t>25%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$75/max $200)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11"/>
                  </a:ext>
                </a:extLst>
              </a:tr>
              <a:tr h="365766">
                <a:tc vMerge="1">
                  <a:txBody>
                    <a:bodyPr/>
                    <a:lstStyle/>
                    <a:p>
                      <a:endParaRPr lang="en-US" sz="16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1000" dirty="0">
                          <a:latin typeface="Arial" panose="020B0604020202020204" pitchFamily="34" charset="0"/>
                          <a:cs typeface="Arial" panose="020B0604020202020204" pitchFamily="34" charset="0"/>
                        </a:rPr>
                        <a:t>Brand Non</a:t>
                      </a:r>
                      <a:r>
                        <a:rPr lang="en-US" sz="1000" baseline="0" dirty="0">
                          <a:latin typeface="Arial" panose="020B0604020202020204" pitchFamily="34" charset="0"/>
                          <a:cs typeface="Arial" panose="020B0604020202020204" pitchFamily="34" charset="0"/>
                        </a:rPr>
                        <a:t> Formulary</a:t>
                      </a:r>
                      <a:endParaRPr lang="en-US" sz="1000" dirty="0">
                        <a:latin typeface="Arial" panose="020B0604020202020204" pitchFamily="34" charset="0"/>
                        <a:cs typeface="Arial" panose="020B0604020202020204" pitchFamily="34" charset="0"/>
                      </a:endParaRP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40%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$150/max $250)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vMerge="1">
                  <a:txBody>
                    <a:bodyPr/>
                    <a:lstStyle/>
                    <a:p>
                      <a:pPr algn="ctr" fontAlgn="ctr"/>
                      <a:endParaRPr lang="en-US" sz="1400" b="0" i="0" u="none" strike="noStrike" dirty="0">
                        <a:solidFill>
                          <a:schemeClr val="tx1"/>
                        </a:solidFill>
                        <a:effectLst/>
                        <a:latin typeface="+mn-lt"/>
                      </a:endParaRPr>
                    </a:p>
                  </a:txBody>
                  <a:tcPr marL="45718" marR="45718" marT="27435" marB="27435" anchor="ct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rPr>
                        <a:t>50% Coins.</a:t>
                      </a:r>
                      <a:br>
                        <a:rPr lang="en-US" sz="1000" b="0" i="0" u="none" strike="noStrike" dirty="0">
                          <a:solidFill>
                            <a:schemeClr val="tx1"/>
                          </a:solidFill>
                          <a:effectLst/>
                          <a:latin typeface="Arial" panose="020B0604020202020204" pitchFamily="34" charset="0"/>
                          <a:cs typeface="Arial" panose="020B0604020202020204" pitchFamily="34" charset="0"/>
                        </a:rPr>
                      </a:br>
                      <a:r>
                        <a:rPr lang="en-US" sz="1000" b="0" i="0" u="none" strike="noStrike" dirty="0">
                          <a:solidFill>
                            <a:schemeClr val="tx1"/>
                          </a:solidFill>
                          <a:effectLst/>
                          <a:latin typeface="Arial" panose="020B0604020202020204" pitchFamily="34" charset="0"/>
                          <a:cs typeface="Arial" panose="020B0604020202020204" pitchFamily="34" charset="0"/>
                        </a:rPr>
                        <a:t>(min $150/max $300)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2"/>
                  </a:ext>
                </a:extLst>
              </a:tr>
            </a:tbl>
          </a:graphicData>
        </a:graphic>
      </p:graphicFrame>
      <p:sp>
        <p:nvSpPr>
          <p:cNvPr id="8" name="Oval 7"/>
          <p:cNvSpPr/>
          <p:nvPr/>
        </p:nvSpPr>
        <p:spPr>
          <a:xfrm>
            <a:off x="4660067" y="1126090"/>
            <a:ext cx="3782183" cy="1113110"/>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9" name="Oval 8"/>
          <p:cNvSpPr/>
          <p:nvPr/>
        </p:nvSpPr>
        <p:spPr>
          <a:xfrm>
            <a:off x="4729068" y="3140669"/>
            <a:ext cx="1994255" cy="1861480"/>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Tree>
    <p:extLst>
      <p:ext uri="{BB962C8B-B14F-4D97-AF65-F5344CB8AC3E}">
        <p14:creationId xmlns:p14="http://schemas.microsoft.com/office/powerpoint/2010/main" val="236710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CB865E-93CC-4E80-A09F-7611691DF5F6}"/>
              </a:ext>
            </a:extLst>
          </p:cNvPr>
          <p:cNvSpPr>
            <a:spLocks noGrp="1"/>
          </p:cNvSpPr>
          <p:nvPr>
            <p:ph sz="quarter" idx="12"/>
          </p:nvPr>
        </p:nvSpPr>
        <p:spPr/>
        <p:txBody>
          <a:bodyPr/>
          <a:lstStyle/>
          <a:p>
            <a:r>
              <a:rPr lang="en-US" dirty="0"/>
              <a:t>Who you will cover under your medical insurance</a:t>
            </a:r>
          </a:p>
          <a:p>
            <a:r>
              <a:rPr lang="en-US" dirty="0"/>
              <a:t>What type of services they typically need</a:t>
            </a:r>
          </a:p>
          <a:p>
            <a:r>
              <a:rPr lang="en-US" dirty="0"/>
              <a:t>Your family budget and preference for paying for insurance</a:t>
            </a:r>
          </a:p>
          <a:p>
            <a:pPr lvl="1"/>
            <a:r>
              <a:rPr lang="en-US" sz="2000" dirty="0"/>
              <a:t>More each paycheck (premium contribution)</a:t>
            </a:r>
          </a:p>
          <a:p>
            <a:pPr lvl="1"/>
            <a:r>
              <a:rPr lang="en-US" sz="2000" dirty="0"/>
              <a:t>More at the time of service (deductibles, copays)</a:t>
            </a:r>
          </a:p>
        </p:txBody>
      </p:sp>
      <p:sp>
        <p:nvSpPr>
          <p:cNvPr id="3" name="Title 2">
            <a:extLst>
              <a:ext uri="{FF2B5EF4-FFF2-40B4-BE49-F238E27FC236}">
                <a16:creationId xmlns:a16="http://schemas.microsoft.com/office/drawing/2014/main" id="{F8D9830D-F254-47B8-8E24-228AC3FAF955}"/>
              </a:ext>
            </a:extLst>
          </p:cNvPr>
          <p:cNvSpPr>
            <a:spLocks noGrp="1"/>
          </p:cNvSpPr>
          <p:nvPr>
            <p:ph type="title"/>
          </p:nvPr>
        </p:nvSpPr>
        <p:spPr/>
        <p:txBody>
          <a:bodyPr/>
          <a:lstStyle/>
          <a:p>
            <a:r>
              <a:rPr lang="en-US" dirty="0"/>
              <a:t>Factors to consider when choosing your plan</a:t>
            </a:r>
          </a:p>
        </p:txBody>
      </p:sp>
      <p:sp>
        <p:nvSpPr>
          <p:cNvPr id="4" name="Footer Placeholder 3">
            <a:extLst>
              <a:ext uri="{FF2B5EF4-FFF2-40B4-BE49-F238E27FC236}">
                <a16:creationId xmlns:a16="http://schemas.microsoft.com/office/drawing/2014/main" id="{5E1BB3DB-C146-4DB2-925B-6DBA0CC8C4FC}"/>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A2F9DFA4-AC06-4B32-AEC2-6C06CB00A684}"/>
              </a:ext>
            </a:extLst>
          </p:cNvPr>
          <p:cNvSpPr>
            <a:spLocks noGrp="1"/>
          </p:cNvSpPr>
          <p:nvPr>
            <p:ph type="sldNum" sz="quarter" idx="4"/>
          </p:nvPr>
        </p:nvSpPr>
        <p:spPr/>
        <p:txBody>
          <a:bodyPr/>
          <a:lstStyle/>
          <a:p>
            <a:fld id="{489F9553-C816-6842-8939-EE75ECF7EB2B}" type="slidenum">
              <a:rPr lang="en-US" smtClean="0"/>
              <a:pPr/>
              <a:t>13</a:t>
            </a:fld>
            <a:endParaRPr lang="en-US" dirty="0"/>
          </a:p>
        </p:txBody>
      </p:sp>
    </p:spTree>
    <p:extLst>
      <p:ext uri="{BB962C8B-B14F-4D97-AF65-F5344CB8AC3E}">
        <p14:creationId xmlns:p14="http://schemas.microsoft.com/office/powerpoint/2010/main" val="196717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BA2C69-84A1-41AE-BE1B-149805303F57}"/>
              </a:ext>
            </a:extLst>
          </p:cNvPr>
          <p:cNvSpPr>
            <a:spLocks noGrp="1"/>
          </p:cNvSpPr>
          <p:nvPr>
            <p:ph sz="quarter" idx="12"/>
          </p:nvPr>
        </p:nvSpPr>
        <p:spPr/>
        <p:txBody>
          <a:bodyPr/>
          <a:lstStyle/>
          <a:p>
            <a:r>
              <a:rPr lang="en-US" dirty="0"/>
              <a:t>New hire information</a:t>
            </a:r>
          </a:p>
          <a:p>
            <a:r>
              <a:rPr lang="en-US" dirty="0"/>
              <a:t>HR4U colleague portal at </a:t>
            </a:r>
            <a:r>
              <a:rPr lang="en-US" dirty="0">
                <a:hlinkClick r:id="rId3"/>
              </a:rPr>
              <a:t>https://hr4u.trinity-health.org</a:t>
            </a:r>
            <a:endParaRPr lang="en-US" dirty="0"/>
          </a:p>
          <a:p>
            <a:pPr marL="0" indent="0">
              <a:buNone/>
            </a:pPr>
            <a:endParaRPr lang="en-US" dirty="0"/>
          </a:p>
        </p:txBody>
      </p:sp>
      <p:sp>
        <p:nvSpPr>
          <p:cNvPr id="3" name="Title 2">
            <a:extLst>
              <a:ext uri="{FF2B5EF4-FFF2-40B4-BE49-F238E27FC236}">
                <a16:creationId xmlns:a16="http://schemas.microsoft.com/office/drawing/2014/main" id="{230EA1D5-2949-4441-ACD5-6DA202DF0E7E}"/>
              </a:ext>
            </a:extLst>
          </p:cNvPr>
          <p:cNvSpPr>
            <a:spLocks noGrp="1"/>
          </p:cNvSpPr>
          <p:nvPr>
            <p:ph type="title"/>
          </p:nvPr>
        </p:nvSpPr>
        <p:spPr/>
        <p:txBody>
          <a:bodyPr/>
          <a:lstStyle/>
          <a:p>
            <a:r>
              <a:rPr lang="en-US" dirty="0"/>
              <a:t>Resources for more detailed information</a:t>
            </a:r>
          </a:p>
        </p:txBody>
      </p:sp>
      <p:sp>
        <p:nvSpPr>
          <p:cNvPr id="4" name="Footer Placeholder 3">
            <a:extLst>
              <a:ext uri="{FF2B5EF4-FFF2-40B4-BE49-F238E27FC236}">
                <a16:creationId xmlns:a16="http://schemas.microsoft.com/office/drawing/2014/main" id="{60A7C15D-171E-4157-A138-E924AF14E600}"/>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217E5BE0-2815-4262-AB42-00ACC8261E77}"/>
              </a:ext>
            </a:extLst>
          </p:cNvPr>
          <p:cNvSpPr>
            <a:spLocks noGrp="1"/>
          </p:cNvSpPr>
          <p:nvPr>
            <p:ph type="sldNum" sz="quarter" idx="4"/>
          </p:nvPr>
        </p:nvSpPr>
        <p:spPr/>
        <p:txBody>
          <a:bodyPr/>
          <a:lstStyle/>
          <a:p>
            <a:fld id="{489F9553-C816-6842-8939-EE75ECF7EB2B}" type="slidenum">
              <a:rPr lang="en-US" smtClean="0"/>
              <a:pPr/>
              <a:t>14</a:t>
            </a:fld>
            <a:endParaRPr lang="en-US" dirty="0"/>
          </a:p>
        </p:txBody>
      </p:sp>
    </p:spTree>
    <p:extLst>
      <p:ext uri="{BB962C8B-B14F-4D97-AF65-F5344CB8AC3E}">
        <p14:creationId xmlns:p14="http://schemas.microsoft.com/office/powerpoint/2010/main" val="34395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15</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16</a:t>
            </a:fld>
            <a:endParaRPr lang="en-US" dirty="0"/>
          </a:p>
        </p:txBody>
      </p:sp>
    </p:spTree>
    <p:extLst>
      <p:ext uri="{BB962C8B-B14F-4D97-AF65-F5344CB8AC3E}">
        <p14:creationId xmlns:p14="http://schemas.microsoft.com/office/powerpoint/2010/main" val="2313412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dirty="0"/>
              <a:t>©2020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2</a:t>
            </a:fld>
            <a:endParaRPr lang="en-US" dirty="0"/>
          </a:p>
        </p:txBody>
      </p:sp>
      <p:sp>
        <p:nvSpPr>
          <p:cNvPr id="6" name="Title 5"/>
          <p:cNvSpPr>
            <a:spLocks noGrp="1"/>
          </p:cNvSpPr>
          <p:nvPr>
            <p:ph type="title"/>
          </p:nvPr>
        </p:nvSpPr>
        <p:spPr>
          <a:xfrm>
            <a:off x="731677" y="852333"/>
            <a:ext cx="7066123" cy="1298683"/>
          </a:xfrm>
        </p:spPr>
        <p:txBody>
          <a:bodyPr/>
          <a:lstStyle/>
          <a:p>
            <a:r>
              <a:rPr lang="en-US" sz="3200" dirty="0"/>
              <a:t>Trinity Health Medical Plans: Part 2 </a:t>
            </a:r>
            <a:br>
              <a:rPr lang="en-US" sz="3200" dirty="0"/>
            </a:br>
            <a:r>
              <a:rPr lang="en-US" sz="2400" dirty="0"/>
              <a:t>- Traditional Plan</a:t>
            </a:r>
            <a:br>
              <a:rPr lang="en-US" sz="2400" dirty="0"/>
            </a:br>
            <a:r>
              <a:rPr lang="en-US" sz="2400" dirty="0"/>
              <a:t>- Health Savings Plan</a:t>
            </a:r>
            <a:br>
              <a:rPr lang="en-US" sz="2400" dirty="0"/>
            </a:br>
            <a:r>
              <a:rPr lang="en-US" sz="2400" dirty="0"/>
              <a:t>- Essential Plan</a:t>
            </a:r>
            <a:br>
              <a:rPr lang="en-US" sz="3200" dirty="0"/>
            </a:br>
            <a:endParaRPr lang="en-US" sz="3200" dirty="0"/>
          </a:p>
        </p:txBody>
      </p:sp>
    </p:spTree>
    <p:extLst>
      <p:ext uri="{BB962C8B-B14F-4D97-AF65-F5344CB8AC3E}">
        <p14:creationId xmlns:p14="http://schemas.microsoft.com/office/powerpoint/2010/main" val="1630226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76368B-693B-4CD4-AE81-DDA7665C48AD}"/>
              </a:ext>
            </a:extLst>
          </p:cNvPr>
          <p:cNvSpPr>
            <a:spLocks noGrp="1"/>
          </p:cNvSpPr>
          <p:nvPr>
            <p:ph sz="quarter" idx="12"/>
          </p:nvPr>
        </p:nvSpPr>
        <p:spPr/>
        <p:txBody>
          <a:bodyPr/>
          <a:lstStyle/>
          <a:p>
            <a:r>
              <a:rPr lang="en-US" dirty="0"/>
              <a:t>Be sure to view Part 1 first: Introduction to Medical and Pharmacy Plans. It covers:</a:t>
            </a:r>
          </a:p>
          <a:p>
            <a:pPr lvl="1"/>
            <a:r>
              <a:rPr lang="en-US" sz="2000" dirty="0"/>
              <a:t>The three medical network tiers, and how choosing in-network providers can save you money</a:t>
            </a:r>
          </a:p>
          <a:p>
            <a:pPr lvl="1"/>
            <a:r>
              <a:rPr lang="en-US" sz="2000" dirty="0"/>
              <a:t>The role of Clinically Integrated Network</a:t>
            </a:r>
          </a:p>
          <a:p>
            <a:pPr lvl="1"/>
            <a:r>
              <a:rPr lang="en-US" sz="2000" dirty="0"/>
              <a:t>Key terms you should know to help you compare plans</a:t>
            </a:r>
          </a:p>
          <a:p>
            <a:pPr lvl="1"/>
            <a:endParaRPr lang="en-US" dirty="0"/>
          </a:p>
          <a:p>
            <a:endParaRPr lang="en-US" dirty="0"/>
          </a:p>
        </p:txBody>
      </p:sp>
      <p:sp>
        <p:nvSpPr>
          <p:cNvPr id="3" name="Title 2">
            <a:extLst>
              <a:ext uri="{FF2B5EF4-FFF2-40B4-BE49-F238E27FC236}">
                <a16:creationId xmlns:a16="http://schemas.microsoft.com/office/drawing/2014/main" id="{1177414C-8265-4888-808F-F496C1E9CA41}"/>
              </a:ext>
            </a:extLst>
          </p:cNvPr>
          <p:cNvSpPr>
            <a:spLocks noGrp="1"/>
          </p:cNvSpPr>
          <p:nvPr>
            <p:ph type="title"/>
          </p:nvPr>
        </p:nvSpPr>
        <p:spPr/>
        <p:txBody>
          <a:bodyPr/>
          <a:lstStyle/>
          <a:p>
            <a:r>
              <a:rPr lang="en-US" dirty="0"/>
              <a:t>Spoiler alert: Part 2 builds on concepts in Part 1</a:t>
            </a:r>
          </a:p>
        </p:txBody>
      </p:sp>
      <p:sp>
        <p:nvSpPr>
          <p:cNvPr id="4" name="Footer Placeholder 3">
            <a:extLst>
              <a:ext uri="{FF2B5EF4-FFF2-40B4-BE49-F238E27FC236}">
                <a16:creationId xmlns:a16="http://schemas.microsoft.com/office/drawing/2014/main" id="{4A387B8D-B3D0-423A-8FBB-92EE7166E97F}"/>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ED011A1A-CDE9-4FAB-8652-19DA30E1FBA1}"/>
              </a:ext>
            </a:extLst>
          </p:cNvPr>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291282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a:solidFill>
                  <a:srgbClr val="4D4F53">
                    <a:lumMod val="60000"/>
                    <a:lumOff val="40000"/>
                  </a:srgbClr>
                </a:solidFill>
                <a:latin typeface="Calibri"/>
              </a:rPr>
              <a:pPr defTabSz="342900"/>
              <a:t>4</a:t>
            </a:fld>
            <a:endParaRPr lang="en-US" dirty="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n-US" dirty="0">
                <a:solidFill>
                  <a:srgbClr val="4D4F53">
                    <a:lumMod val="60000"/>
                    <a:lumOff val="40000"/>
                  </a:srgbClr>
                </a:solidFill>
                <a:latin typeface="Calibri"/>
              </a:rPr>
              <a:t>©2020 Trinity Health</a:t>
            </a:r>
          </a:p>
        </p:txBody>
      </p:sp>
      <p:sp>
        <p:nvSpPr>
          <p:cNvPr id="22" name="Title 4"/>
          <p:cNvSpPr>
            <a:spLocks noGrp="1"/>
          </p:cNvSpPr>
          <p:nvPr>
            <p:ph type="title"/>
          </p:nvPr>
        </p:nvSpPr>
        <p:spPr>
          <a:xfrm>
            <a:off x="756773" y="269440"/>
            <a:ext cx="6853483" cy="500634"/>
          </a:xfrm>
        </p:spPr>
        <p:txBody>
          <a:bodyPr/>
          <a:lstStyle/>
          <a:p>
            <a:r>
              <a:rPr lang="en-US" sz="3200" dirty="0">
                <a:latin typeface="Arial" panose="020B0604020202020204" pitchFamily="34" charset="0"/>
                <a:cs typeface="Arial" panose="020B0604020202020204" pitchFamily="34" charset="0"/>
              </a:rPr>
              <a:t>Trinity Health benefits: medical plans</a:t>
            </a:r>
          </a:p>
        </p:txBody>
      </p:sp>
      <p:sp>
        <p:nvSpPr>
          <p:cNvPr id="5" name="Rectangle 4">
            <a:extLst>
              <a:ext uri="{FF2B5EF4-FFF2-40B4-BE49-F238E27FC236}">
                <a16:creationId xmlns:a16="http://schemas.microsoft.com/office/drawing/2014/main" id="{969ED807-4AD1-4E34-9995-3EC406F10DAF}"/>
              </a:ext>
            </a:extLst>
          </p:cNvPr>
          <p:cNvSpPr/>
          <p:nvPr/>
        </p:nvSpPr>
        <p:spPr>
          <a:xfrm>
            <a:off x="741332" y="720311"/>
            <a:ext cx="7968685" cy="369332"/>
          </a:xfrm>
          <a:prstGeom prst="rect">
            <a:avLst/>
          </a:prstGeom>
        </p:spPr>
        <p:txBody>
          <a:bodyPr wrap="square">
            <a:spAutoFit/>
          </a:bodyPr>
          <a:lstStyle/>
          <a:p>
            <a:pPr defTabSz="342900"/>
            <a:r>
              <a:rPr lang="en-US" dirty="0">
                <a:solidFill>
                  <a:srgbClr val="312C2B"/>
                </a:solidFill>
                <a:latin typeface="Arial" panose="020B0604020202020204" pitchFamily="34" charset="0"/>
                <a:cs typeface="Arial" panose="020B0604020202020204" pitchFamily="34" charset="0"/>
              </a:rPr>
              <a:t>Three medical plans* give colleagues options to meet your diverse needs</a:t>
            </a:r>
          </a:p>
        </p:txBody>
      </p:sp>
      <p:sp>
        <p:nvSpPr>
          <p:cNvPr id="2" name="TextBox 1">
            <a:extLst>
              <a:ext uri="{FF2B5EF4-FFF2-40B4-BE49-F238E27FC236}">
                <a16:creationId xmlns:a16="http://schemas.microsoft.com/office/drawing/2014/main" id="{D0F3BB14-D1C7-41FD-888F-46607B55B894}"/>
              </a:ext>
            </a:extLst>
          </p:cNvPr>
          <p:cNvSpPr txBox="1"/>
          <p:nvPr/>
        </p:nvSpPr>
        <p:spPr>
          <a:xfrm>
            <a:off x="1444621" y="4505892"/>
            <a:ext cx="9154799" cy="326436"/>
          </a:xfrm>
          <a:prstGeom prst="rect">
            <a:avLst/>
          </a:prstGeom>
          <a:noFill/>
        </p:spPr>
        <p:txBody>
          <a:bodyPr wrap="square" rtlCol="0">
            <a:spAutoFit/>
          </a:bodyPr>
          <a:lstStyle/>
          <a:p>
            <a:pPr>
              <a:lnSpc>
                <a:spcPts val="2100"/>
              </a:lnSpc>
              <a:spcAft>
                <a:spcPts val="600"/>
              </a:spcAft>
            </a:pPr>
            <a:r>
              <a:rPr lang="en-US" sz="1100" dirty="0">
                <a:solidFill>
                  <a:srgbClr val="443D3E"/>
                </a:solidFill>
              </a:rPr>
              <a:t>* Your ministry may offer a non-standard medical plan in addition to these three. See your new hire information.</a:t>
            </a:r>
            <a:endParaRPr lang="en-US" sz="1600" dirty="0">
              <a:solidFill>
                <a:srgbClr val="443D3E"/>
              </a:solidFill>
            </a:endParaRPr>
          </a:p>
        </p:txBody>
      </p:sp>
      <p:grpSp>
        <p:nvGrpSpPr>
          <p:cNvPr id="8" name="Group 7">
            <a:extLst>
              <a:ext uri="{FF2B5EF4-FFF2-40B4-BE49-F238E27FC236}">
                <a16:creationId xmlns:a16="http://schemas.microsoft.com/office/drawing/2014/main" id="{4DF5B257-5AA5-4AF7-8B4E-0F177840C240}"/>
              </a:ext>
            </a:extLst>
          </p:cNvPr>
          <p:cNvGrpSpPr/>
          <p:nvPr/>
        </p:nvGrpSpPr>
        <p:grpSpPr>
          <a:xfrm>
            <a:off x="872240" y="1329725"/>
            <a:ext cx="7478515" cy="1967767"/>
            <a:chOff x="872240" y="1204878"/>
            <a:chExt cx="7478515" cy="1967767"/>
          </a:xfrm>
        </p:grpSpPr>
        <p:sp>
          <p:nvSpPr>
            <p:cNvPr id="26" name="Rectangle 7"/>
            <p:cNvSpPr>
              <a:spLocks noChangeArrowheads="1"/>
            </p:cNvSpPr>
            <p:nvPr/>
          </p:nvSpPr>
          <p:spPr bwMode="auto">
            <a:xfrm>
              <a:off x="872240" y="2218538"/>
              <a:ext cx="19888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cs typeface="Arial" panose="020B0604020202020204" pitchFamily="34" charset="0"/>
                </a:rPr>
                <a:t>Traditional Plan</a:t>
              </a:r>
              <a:endParaRPr lang="en-US" altLang="en-US" sz="2000" dirty="0">
                <a:solidFill>
                  <a:srgbClr val="4D4F53"/>
                </a:solidFill>
                <a:cs typeface="Arial" panose="020B0604020202020204" pitchFamily="34" charset="0"/>
              </a:endParaRPr>
            </a:p>
          </p:txBody>
        </p:sp>
        <p:grpSp>
          <p:nvGrpSpPr>
            <p:cNvPr id="27" name="Group 26"/>
            <p:cNvGrpSpPr/>
            <p:nvPr/>
          </p:nvGrpSpPr>
          <p:grpSpPr>
            <a:xfrm>
              <a:off x="1626620" y="1204878"/>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53252"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chemeClr val="accent4"/>
                    </a:solidFill>
                  </a:rPr>
                  <a:t>1</a:t>
                </a:r>
              </a:p>
            </p:txBody>
          </p:sp>
        </p:grpSp>
        <p:grpSp>
          <p:nvGrpSpPr>
            <p:cNvPr id="32" name="Group 31"/>
            <p:cNvGrpSpPr/>
            <p:nvPr/>
          </p:nvGrpSpPr>
          <p:grpSpPr>
            <a:xfrm>
              <a:off x="3881209" y="1211911"/>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36258" y="2083981"/>
                <a:ext cx="444995" cy="553997"/>
              </a:xfrm>
              <a:prstGeom prst="rect">
                <a:avLst/>
              </a:prstGeom>
              <a:noFill/>
            </p:spPr>
            <p:txBody>
              <a:bodyPr wrap="none">
                <a:spAutoFit/>
              </a:bodyPr>
              <a:lstStyle/>
              <a:p>
                <a:pPr algn="ctr" defTabSz="342900">
                  <a:defRPr/>
                </a:pPr>
                <a:r>
                  <a:rPr lang="en-US" sz="2100" b="1" dirty="0">
                    <a:solidFill>
                      <a:srgbClr val="84CEC2"/>
                    </a:solidFill>
                    <a:latin typeface="Arial" charset="0"/>
                  </a:rPr>
                  <a:t>2</a:t>
                </a:r>
              </a:p>
            </p:txBody>
          </p:sp>
        </p:grpSp>
        <p:sp>
          <p:nvSpPr>
            <p:cNvPr id="37" name="Rectangle 7"/>
            <p:cNvSpPr>
              <a:spLocks noChangeArrowheads="1"/>
            </p:cNvSpPr>
            <p:nvPr/>
          </p:nvSpPr>
          <p:spPr bwMode="auto">
            <a:xfrm>
              <a:off x="3126829" y="2218538"/>
              <a:ext cx="19888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cs typeface="Arial" panose="020B0604020202020204" pitchFamily="34" charset="0"/>
                </a:rPr>
                <a:t>Health Savings Plan</a:t>
              </a:r>
              <a:endParaRPr lang="en-US" altLang="en-US" sz="2000" dirty="0">
                <a:solidFill>
                  <a:srgbClr val="4D4F53"/>
                </a:solidFill>
                <a:cs typeface="Arial" panose="020B0604020202020204" pitchFamily="34" charset="0"/>
              </a:endParaRPr>
            </a:p>
            <a:p>
              <a:pPr algn="ctr" defTabSz="342900">
                <a:spcBef>
                  <a:spcPct val="0"/>
                </a:spcBef>
                <a:buNone/>
              </a:pPr>
              <a:endParaRPr lang="en-US" altLang="en-US" sz="1600" dirty="0">
                <a:solidFill>
                  <a:srgbClr val="4D4F53"/>
                </a:solidFill>
                <a:cs typeface="Arial" panose="020B0604020202020204" pitchFamily="34" charset="0"/>
              </a:endParaRPr>
            </a:p>
          </p:txBody>
        </p:sp>
        <p:grpSp>
          <p:nvGrpSpPr>
            <p:cNvPr id="38" name="Group 37"/>
            <p:cNvGrpSpPr/>
            <p:nvPr/>
          </p:nvGrpSpPr>
          <p:grpSpPr>
            <a:xfrm>
              <a:off x="6265394" y="1218944"/>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68500"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rgbClr val="A84069"/>
                    </a:solidFill>
                  </a:rPr>
                  <a:t>3</a:t>
                </a:r>
              </a:p>
            </p:txBody>
          </p:sp>
        </p:grpSp>
        <p:sp>
          <p:nvSpPr>
            <p:cNvPr id="43" name="Rectangle 7"/>
            <p:cNvSpPr>
              <a:spLocks noChangeArrowheads="1"/>
            </p:cNvSpPr>
            <p:nvPr/>
          </p:nvSpPr>
          <p:spPr bwMode="auto">
            <a:xfrm>
              <a:off x="5442663" y="2263060"/>
              <a:ext cx="23836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latin typeface="+mj-lt"/>
                </a:rPr>
                <a:t>Essential Plan</a:t>
              </a:r>
            </a:p>
          </p:txBody>
        </p:sp>
        <p:sp>
          <p:nvSpPr>
            <p:cNvPr id="7" name="Rectangle 6">
              <a:extLst>
                <a:ext uri="{FF2B5EF4-FFF2-40B4-BE49-F238E27FC236}">
                  <a16:creationId xmlns:a16="http://schemas.microsoft.com/office/drawing/2014/main" id="{C302C9D4-2615-4696-8A77-F26EBFC32D4E}"/>
                </a:ext>
              </a:extLst>
            </p:cNvPr>
            <p:cNvSpPr/>
            <p:nvPr/>
          </p:nvSpPr>
          <p:spPr>
            <a:xfrm>
              <a:off x="5327170" y="2591045"/>
              <a:ext cx="3023585" cy="261610"/>
            </a:xfrm>
            <a:prstGeom prst="rect">
              <a:avLst/>
            </a:prstGeom>
          </p:spPr>
          <p:txBody>
            <a:bodyPr wrap="none">
              <a:spAutoFit/>
            </a:bodyPr>
            <a:lstStyle/>
            <a:p>
              <a:pPr algn="ctr" defTabSz="342900">
                <a:spcBef>
                  <a:spcPct val="0"/>
                </a:spcBef>
                <a:buNone/>
              </a:pPr>
              <a:r>
                <a:rPr lang="en-US" altLang="en-US" sz="1100" dirty="0">
                  <a:solidFill>
                    <a:srgbClr val="4D4F53"/>
                  </a:solidFill>
                  <a:cs typeface="Arial" panose="020B0604020202020204" pitchFamily="34" charset="0"/>
                </a:rPr>
                <a:t>(Essential Assist Plan with HRA if you qualify)</a:t>
              </a:r>
            </a:p>
          </p:txBody>
        </p:sp>
      </p:grpSp>
      <p:sp>
        <p:nvSpPr>
          <p:cNvPr id="9" name="Rectangle 8">
            <a:extLst>
              <a:ext uri="{FF2B5EF4-FFF2-40B4-BE49-F238E27FC236}">
                <a16:creationId xmlns:a16="http://schemas.microsoft.com/office/drawing/2014/main" id="{EEF66D7D-D4EE-44D3-9703-CB59337EF7A3}"/>
              </a:ext>
            </a:extLst>
          </p:cNvPr>
          <p:cNvSpPr/>
          <p:nvPr/>
        </p:nvSpPr>
        <p:spPr>
          <a:xfrm>
            <a:off x="705718" y="3236124"/>
            <a:ext cx="7732563" cy="1200329"/>
          </a:xfrm>
          <a:prstGeom prst="rect">
            <a:avLst/>
          </a:prstGeom>
        </p:spPr>
        <p:txBody>
          <a:bodyPr wrap="square">
            <a:spAutoFit/>
          </a:bodyPr>
          <a:lstStyle/>
          <a:p>
            <a:pPr marL="285750" indent="-285750">
              <a:buFont typeface="Arial" panose="020B0604020202020204" pitchFamily="34" charset="0"/>
              <a:buChar char="•"/>
            </a:pPr>
            <a:r>
              <a:rPr lang="en-US" dirty="0"/>
              <a:t>All three standard plans include three medical network tiers. Each tier offers choice in where to receive care. </a:t>
            </a:r>
          </a:p>
          <a:p>
            <a:pPr marL="285750" indent="-285750">
              <a:buFont typeface="Arial" panose="020B0604020202020204" pitchFamily="34" charset="0"/>
              <a:buChar char="•"/>
            </a:pPr>
            <a:r>
              <a:rPr lang="en-US" dirty="0"/>
              <a:t>Using Tier 1 providers reduces out-of-pocket expenses and helps hold down rising health care costs for all of us</a:t>
            </a:r>
          </a:p>
        </p:txBody>
      </p:sp>
    </p:spTree>
    <p:extLst>
      <p:ext uri="{BB962C8B-B14F-4D97-AF65-F5344CB8AC3E}">
        <p14:creationId xmlns:p14="http://schemas.microsoft.com/office/powerpoint/2010/main" val="89616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338D66-C6EE-4AD4-82F8-6EB63DACE2CD}"/>
              </a:ext>
            </a:extLst>
          </p:cNvPr>
          <p:cNvSpPr>
            <a:spLocks noGrp="1"/>
          </p:cNvSpPr>
          <p:nvPr>
            <p:ph sz="quarter" idx="12"/>
          </p:nvPr>
        </p:nvSpPr>
        <p:spPr/>
        <p:txBody>
          <a:bodyPr>
            <a:normAutofit/>
          </a:bodyPr>
          <a:lstStyle/>
          <a:p>
            <a:r>
              <a:rPr lang="en-US" dirty="0"/>
              <a:t>You and Trinity Health share in the cost of your medical coverage</a:t>
            </a:r>
          </a:p>
          <a:p>
            <a:r>
              <a:rPr lang="en-US" dirty="0"/>
              <a:t>Your costs include:</a:t>
            </a:r>
          </a:p>
          <a:p>
            <a:pPr lvl="1"/>
            <a:r>
              <a:rPr lang="en-US" sz="1900" dirty="0"/>
              <a:t>Payroll deductions for premiums</a:t>
            </a:r>
          </a:p>
          <a:p>
            <a:pPr lvl="1"/>
            <a:r>
              <a:rPr lang="en-US" sz="1900" dirty="0"/>
              <a:t>Deductibles</a:t>
            </a:r>
          </a:p>
          <a:p>
            <a:pPr lvl="1"/>
            <a:r>
              <a:rPr lang="en-US" sz="1900" dirty="0"/>
              <a:t>Copays</a:t>
            </a:r>
          </a:p>
          <a:p>
            <a:pPr lvl="1"/>
            <a:r>
              <a:rPr lang="en-US" sz="1900" dirty="0"/>
              <a:t>Coinsurance</a:t>
            </a:r>
            <a:endParaRPr lang="en-US" dirty="0"/>
          </a:p>
          <a:p>
            <a:pPr marL="344488" lvl="1" indent="0">
              <a:buNone/>
            </a:pPr>
            <a:endParaRPr lang="en-US" sz="2000" dirty="0"/>
          </a:p>
        </p:txBody>
      </p:sp>
      <p:sp>
        <p:nvSpPr>
          <p:cNvPr id="3" name="Title 2">
            <a:extLst>
              <a:ext uri="{FF2B5EF4-FFF2-40B4-BE49-F238E27FC236}">
                <a16:creationId xmlns:a16="http://schemas.microsoft.com/office/drawing/2014/main" id="{906C145E-6CA2-482F-AFA0-92110256D312}"/>
              </a:ext>
            </a:extLst>
          </p:cNvPr>
          <p:cNvSpPr>
            <a:spLocks noGrp="1"/>
          </p:cNvSpPr>
          <p:nvPr>
            <p:ph type="title"/>
          </p:nvPr>
        </p:nvSpPr>
        <p:spPr/>
        <p:txBody>
          <a:bodyPr/>
          <a:lstStyle/>
          <a:p>
            <a:r>
              <a:rPr lang="en-US" dirty="0"/>
              <a:t>Costs for each medical plan vary</a:t>
            </a:r>
          </a:p>
        </p:txBody>
      </p:sp>
      <p:sp>
        <p:nvSpPr>
          <p:cNvPr id="4" name="Footer Placeholder 3">
            <a:extLst>
              <a:ext uri="{FF2B5EF4-FFF2-40B4-BE49-F238E27FC236}">
                <a16:creationId xmlns:a16="http://schemas.microsoft.com/office/drawing/2014/main" id="{7C7F62C4-53C2-4F2D-842D-0147A30FE387}"/>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B0892A28-CCAD-4698-A82A-77C5A073C196}"/>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67240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22154B3-3030-42F3-B31C-A8EA25A77C46}"/>
              </a:ext>
            </a:extLst>
          </p:cNvPr>
          <p:cNvGraphicFramePr>
            <a:graphicFrameLocks noGrp="1"/>
          </p:cNvGraphicFramePr>
          <p:nvPr>
            <p:ph sz="quarter" idx="12"/>
            <p:extLst>
              <p:ext uri="{D42A27DB-BD31-4B8C-83A1-F6EECF244321}">
                <p14:modId xmlns:p14="http://schemas.microsoft.com/office/powerpoint/2010/main" val="2356569552"/>
              </p:ext>
            </p:extLst>
          </p:nvPr>
        </p:nvGraphicFramePr>
        <p:xfrm>
          <a:off x="393408" y="1476838"/>
          <a:ext cx="8235952" cy="1920240"/>
        </p:xfrm>
        <a:graphic>
          <a:graphicData uri="http://schemas.openxmlformats.org/drawingml/2006/table">
            <a:tbl>
              <a:tblPr firstRow="1" bandRow="1">
                <a:tableStyleId>{5C22544A-7EE6-4342-B048-85BDC9FD1C3A}</a:tableStyleId>
              </a:tblPr>
              <a:tblGrid>
                <a:gridCol w="2058988">
                  <a:extLst>
                    <a:ext uri="{9D8B030D-6E8A-4147-A177-3AD203B41FA5}">
                      <a16:colId xmlns:a16="http://schemas.microsoft.com/office/drawing/2014/main" val="230140418"/>
                    </a:ext>
                  </a:extLst>
                </a:gridCol>
                <a:gridCol w="2058988">
                  <a:extLst>
                    <a:ext uri="{9D8B030D-6E8A-4147-A177-3AD203B41FA5}">
                      <a16:colId xmlns:a16="http://schemas.microsoft.com/office/drawing/2014/main" val="3816375380"/>
                    </a:ext>
                  </a:extLst>
                </a:gridCol>
                <a:gridCol w="2058988">
                  <a:extLst>
                    <a:ext uri="{9D8B030D-6E8A-4147-A177-3AD203B41FA5}">
                      <a16:colId xmlns:a16="http://schemas.microsoft.com/office/drawing/2014/main" val="343154034"/>
                    </a:ext>
                  </a:extLst>
                </a:gridCol>
                <a:gridCol w="2058988">
                  <a:extLst>
                    <a:ext uri="{9D8B030D-6E8A-4147-A177-3AD203B41FA5}">
                      <a16:colId xmlns:a16="http://schemas.microsoft.com/office/drawing/2014/main" val="285329539"/>
                    </a:ext>
                  </a:extLst>
                </a:gridCol>
              </a:tblGrid>
              <a:tr h="276997">
                <a:tc>
                  <a:txBody>
                    <a:bodyPr/>
                    <a:lstStyle/>
                    <a:p>
                      <a:pPr algn="ctr"/>
                      <a:endParaRPr lang="en-US" dirty="0"/>
                    </a:p>
                  </a:txBody>
                  <a:tcPr/>
                </a:tc>
                <a:tc>
                  <a:txBody>
                    <a:bodyPr/>
                    <a:lstStyle/>
                    <a:p>
                      <a:pPr algn="ctr"/>
                      <a:r>
                        <a:rPr lang="en-US" sz="1400" dirty="0"/>
                        <a:t>Traditional Plan</a:t>
                      </a:r>
                      <a:endParaRPr lang="en-US" sz="1400" dirty="0">
                        <a:latin typeface="Arial" panose="020B0604020202020204" pitchFamily="34" charset="0"/>
                        <a:cs typeface="Arial" panose="020B0604020202020204" pitchFamily="34" charset="0"/>
                      </a:endParaRPr>
                    </a:p>
                  </a:txBody>
                  <a:tcPr/>
                </a:tc>
                <a:tc>
                  <a:txBody>
                    <a:bodyPr/>
                    <a:lstStyle/>
                    <a:p>
                      <a:pPr algn="ctr"/>
                      <a:r>
                        <a:rPr lang="en-US" sz="1400" dirty="0"/>
                        <a:t>Health Savings Plan</a:t>
                      </a:r>
                      <a:endParaRPr lang="en-US" sz="1400" dirty="0">
                        <a:latin typeface="Arial" panose="020B0604020202020204" pitchFamily="34" charset="0"/>
                        <a:cs typeface="Arial" panose="020B0604020202020204" pitchFamily="34" charset="0"/>
                      </a:endParaRPr>
                    </a:p>
                  </a:txBody>
                  <a:tcPr/>
                </a:tc>
                <a:tc>
                  <a:txBody>
                    <a:bodyPr/>
                    <a:lstStyle/>
                    <a:p>
                      <a:pPr algn="ctr"/>
                      <a:r>
                        <a:rPr lang="en-US" sz="1400" dirty="0"/>
                        <a:t>Essential Plan</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92774585"/>
                  </a:ext>
                </a:extLst>
              </a:tr>
              <a:tr h="370840">
                <a:tc>
                  <a:txBody>
                    <a:bodyPr/>
                    <a:lstStyle/>
                    <a:p>
                      <a:pPr algn="ctr"/>
                      <a:r>
                        <a:rPr lang="en-US" sz="1200" dirty="0"/>
                        <a:t>Healthcare Flexible Spending Account (FSA)</a:t>
                      </a:r>
                      <a:endParaRPr lang="en-US" sz="1200" dirty="0">
                        <a:latin typeface="Arial" panose="020B0604020202020204" pitchFamily="34" charset="0"/>
                        <a:cs typeface="Arial" panose="020B0604020202020204" pitchFamily="34" charset="0"/>
                      </a:endParaRP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591779301"/>
                  </a:ext>
                </a:extLst>
              </a:tr>
              <a:tr h="370840">
                <a:tc>
                  <a:txBody>
                    <a:bodyPr/>
                    <a:lstStyle/>
                    <a:p>
                      <a:pPr algn="ctr"/>
                      <a:r>
                        <a:rPr lang="en-US" sz="1200" dirty="0"/>
                        <a:t>Health Savings Account (HSA)</a:t>
                      </a:r>
                      <a:endParaRPr lang="en-US" sz="1200" dirty="0">
                        <a:latin typeface="Arial" panose="020B0604020202020204" pitchFamily="34" charset="0"/>
                        <a:cs typeface="Arial" panose="020B0604020202020204" pitchFamily="34" charset="0"/>
                      </a:endParaRP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extLst>
                  <a:ext uri="{0D108BD9-81ED-4DB2-BD59-A6C34878D82A}">
                    <a16:rowId xmlns:a16="http://schemas.microsoft.com/office/drawing/2014/main" val="1141113368"/>
                  </a:ext>
                </a:extLst>
              </a:tr>
              <a:tr h="370840">
                <a:tc>
                  <a:txBody>
                    <a:bodyPr/>
                    <a:lstStyle/>
                    <a:p>
                      <a:pPr algn="ctr"/>
                      <a:r>
                        <a:rPr lang="en-US" sz="1200" dirty="0"/>
                        <a:t>Health Reimbursement Account (HRA)*</a:t>
                      </a:r>
                      <a:endParaRPr lang="en-US" sz="1200" dirty="0">
                        <a:latin typeface="Arial" panose="020B0604020202020204" pitchFamily="34" charset="0"/>
                        <a:cs typeface="Arial" panose="020B0604020202020204" pitchFamily="34" charset="0"/>
                      </a:endParaRP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p>
                      <a:pPr algn="ctr"/>
                      <a:endParaRPr lang="en-US" dirty="0"/>
                    </a:p>
                  </a:txBody>
                  <a:tcPr/>
                </a:tc>
                <a:extLst>
                  <a:ext uri="{0D108BD9-81ED-4DB2-BD59-A6C34878D82A}">
                    <a16:rowId xmlns:a16="http://schemas.microsoft.com/office/drawing/2014/main" val="4052749160"/>
                  </a:ext>
                </a:extLst>
              </a:tr>
            </a:tbl>
          </a:graphicData>
        </a:graphic>
      </p:graphicFrame>
      <p:sp>
        <p:nvSpPr>
          <p:cNvPr id="3" name="Slide Number Placeholder 2">
            <a:extLst>
              <a:ext uri="{FF2B5EF4-FFF2-40B4-BE49-F238E27FC236}">
                <a16:creationId xmlns:a16="http://schemas.microsoft.com/office/drawing/2014/main" id="{8C8F7C97-4B33-4FAC-A06F-4486E68E355D}"/>
              </a:ext>
            </a:extLst>
          </p:cNvPr>
          <p:cNvSpPr>
            <a:spLocks noGrp="1"/>
          </p:cNvSpPr>
          <p:nvPr>
            <p:ph type="sldNum" sz="quarter" idx="4"/>
          </p:nvPr>
        </p:nvSpPr>
        <p:spPr/>
        <p:txBody>
          <a:bodyPr/>
          <a:lstStyle/>
          <a:p>
            <a:fld id="{489F9553-C816-6842-8939-EE75ECF7EB2B}" type="slidenum">
              <a:rPr lang="en-US" smtClean="0"/>
              <a:pPr/>
              <a:t>6</a:t>
            </a:fld>
            <a:endParaRPr lang="en-US" dirty="0"/>
          </a:p>
        </p:txBody>
      </p:sp>
      <p:sp>
        <p:nvSpPr>
          <p:cNvPr id="4" name="Footer Placeholder 3">
            <a:extLst>
              <a:ext uri="{FF2B5EF4-FFF2-40B4-BE49-F238E27FC236}">
                <a16:creationId xmlns:a16="http://schemas.microsoft.com/office/drawing/2014/main" id="{597E28EA-325A-4ED8-A433-5907CB60590F}"/>
              </a:ext>
            </a:extLst>
          </p:cNvPr>
          <p:cNvSpPr>
            <a:spLocks noGrp="1"/>
          </p:cNvSpPr>
          <p:nvPr>
            <p:ph type="ftr" sz="quarter" idx="3"/>
          </p:nvPr>
        </p:nvSpPr>
        <p:spPr/>
        <p:txBody>
          <a:bodyPr/>
          <a:lstStyle/>
          <a:p>
            <a:r>
              <a:rPr lang="en-US" dirty="0"/>
              <a:t>©2020 Trinity Health</a:t>
            </a:r>
          </a:p>
        </p:txBody>
      </p:sp>
      <p:sp>
        <p:nvSpPr>
          <p:cNvPr id="5" name="Title 4">
            <a:extLst>
              <a:ext uri="{FF2B5EF4-FFF2-40B4-BE49-F238E27FC236}">
                <a16:creationId xmlns:a16="http://schemas.microsoft.com/office/drawing/2014/main" id="{7F7C719B-B58F-4EA5-ACB3-9AFE7AF3F643}"/>
              </a:ext>
            </a:extLst>
          </p:cNvPr>
          <p:cNvSpPr>
            <a:spLocks noGrp="1"/>
          </p:cNvSpPr>
          <p:nvPr>
            <p:ph type="title"/>
          </p:nvPr>
        </p:nvSpPr>
        <p:spPr/>
        <p:txBody>
          <a:bodyPr>
            <a:noAutofit/>
          </a:bodyPr>
          <a:lstStyle/>
          <a:p>
            <a:r>
              <a:rPr lang="en-US" sz="3200" dirty="0"/>
              <a:t>Accounts to assist with medical costs</a:t>
            </a:r>
          </a:p>
        </p:txBody>
      </p:sp>
      <p:pic>
        <p:nvPicPr>
          <p:cNvPr id="7" name="Graphic 6" descr="Checkmark">
            <a:extLst>
              <a:ext uri="{FF2B5EF4-FFF2-40B4-BE49-F238E27FC236}">
                <a16:creationId xmlns:a16="http://schemas.microsoft.com/office/drawing/2014/main" id="{2D6E6CA5-048F-487C-B054-A2837784C6B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98935" y="1837309"/>
            <a:ext cx="364603" cy="491924"/>
          </a:xfrm>
          <a:prstGeom prst="rect">
            <a:avLst/>
          </a:prstGeom>
        </p:spPr>
      </p:pic>
      <p:pic>
        <p:nvPicPr>
          <p:cNvPr id="8" name="Graphic 7" descr="Checkmark">
            <a:extLst>
              <a:ext uri="{FF2B5EF4-FFF2-40B4-BE49-F238E27FC236}">
                <a16:creationId xmlns:a16="http://schemas.microsoft.com/office/drawing/2014/main" id="{BE26B27E-BF50-420B-A3EE-D6ABC9DD8E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35926" y="1837664"/>
            <a:ext cx="364603" cy="491924"/>
          </a:xfrm>
          <a:prstGeom prst="rect">
            <a:avLst/>
          </a:prstGeom>
        </p:spPr>
      </p:pic>
      <p:pic>
        <p:nvPicPr>
          <p:cNvPr id="9" name="Graphic 8" descr="Checkmark">
            <a:extLst>
              <a:ext uri="{FF2B5EF4-FFF2-40B4-BE49-F238E27FC236}">
                <a16:creationId xmlns:a16="http://schemas.microsoft.com/office/drawing/2014/main" id="{2325B65E-8C29-4051-8BBE-274D8B8C847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15861" y="2275329"/>
            <a:ext cx="364603" cy="491924"/>
          </a:xfrm>
          <a:prstGeom prst="rect">
            <a:avLst/>
          </a:prstGeom>
        </p:spPr>
      </p:pic>
      <p:pic>
        <p:nvPicPr>
          <p:cNvPr id="10" name="Graphic 9" descr="Checkmark">
            <a:extLst>
              <a:ext uri="{FF2B5EF4-FFF2-40B4-BE49-F238E27FC236}">
                <a16:creationId xmlns:a16="http://schemas.microsoft.com/office/drawing/2014/main" id="{DE952CCC-89EF-47F3-A08F-DF516AF484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35925" y="2827647"/>
            <a:ext cx="364603" cy="491924"/>
          </a:xfrm>
          <a:prstGeom prst="rect">
            <a:avLst/>
          </a:prstGeom>
        </p:spPr>
      </p:pic>
      <p:sp>
        <p:nvSpPr>
          <p:cNvPr id="2" name="TextBox 1">
            <a:extLst>
              <a:ext uri="{FF2B5EF4-FFF2-40B4-BE49-F238E27FC236}">
                <a16:creationId xmlns:a16="http://schemas.microsoft.com/office/drawing/2014/main" id="{F7B0841E-93DC-432E-B2DA-9F07E6CAD194}"/>
              </a:ext>
            </a:extLst>
          </p:cNvPr>
          <p:cNvSpPr txBox="1"/>
          <p:nvPr/>
        </p:nvSpPr>
        <p:spPr>
          <a:xfrm>
            <a:off x="2537806" y="4063486"/>
            <a:ext cx="6189133" cy="323486"/>
          </a:xfrm>
          <a:prstGeom prst="rect">
            <a:avLst/>
          </a:prstGeom>
          <a:noFill/>
        </p:spPr>
        <p:txBody>
          <a:bodyPr wrap="square" rtlCol="0">
            <a:spAutoFit/>
          </a:bodyPr>
          <a:lstStyle/>
          <a:p>
            <a:pPr>
              <a:lnSpc>
                <a:spcPts val="2100"/>
              </a:lnSpc>
              <a:spcAft>
                <a:spcPts val="600"/>
              </a:spcAft>
            </a:pPr>
            <a:r>
              <a:rPr lang="en-US" sz="1000" dirty="0">
                <a:solidFill>
                  <a:srgbClr val="443D3E"/>
                </a:solidFill>
              </a:rPr>
              <a:t>* The Health Reimbursement Account is available to colleagues who qualify for the Essential Assist Plan. </a:t>
            </a:r>
          </a:p>
        </p:txBody>
      </p:sp>
    </p:spTree>
    <p:extLst>
      <p:ext uri="{BB962C8B-B14F-4D97-AF65-F5344CB8AC3E}">
        <p14:creationId xmlns:p14="http://schemas.microsoft.com/office/powerpoint/2010/main" val="3825620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2"/>
            <p:extLst>
              <p:ext uri="{D42A27DB-BD31-4B8C-83A1-F6EECF244321}">
                <p14:modId xmlns:p14="http://schemas.microsoft.com/office/powerpoint/2010/main" val="2959714158"/>
              </p:ext>
            </p:extLst>
          </p:nvPr>
        </p:nvGraphicFramePr>
        <p:xfrm>
          <a:off x="4368801" y="457200"/>
          <a:ext cx="4038585" cy="4073577"/>
        </p:xfrm>
        <a:graphic>
          <a:graphicData uri="http://schemas.openxmlformats.org/drawingml/2006/table">
            <a:tbl>
              <a:tblPr firstRow="1" bandRow="1">
                <a:tableStyleId>{5C22544A-7EE6-4342-B048-85BDC9FD1C3A}</a:tableStyleId>
              </a:tblPr>
              <a:tblGrid>
                <a:gridCol w="1573475">
                  <a:extLst>
                    <a:ext uri="{9D8B030D-6E8A-4147-A177-3AD203B41FA5}">
                      <a16:colId xmlns:a16="http://schemas.microsoft.com/office/drawing/2014/main" val="20000"/>
                    </a:ext>
                  </a:extLst>
                </a:gridCol>
                <a:gridCol w="891636">
                  <a:extLst>
                    <a:ext uri="{9D8B030D-6E8A-4147-A177-3AD203B41FA5}">
                      <a16:colId xmlns:a16="http://schemas.microsoft.com/office/drawing/2014/main" val="20001"/>
                    </a:ext>
                  </a:extLst>
                </a:gridCol>
                <a:gridCol w="681839">
                  <a:extLst>
                    <a:ext uri="{9D8B030D-6E8A-4147-A177-3AD203B41FA5}">
                      <a16:colId xmlns:a16="http://schemas.microsoft.com/office/drawing/2014/main" val="20002"/>
                    </a:ext>
                  </a:extLst>
                </a:gridCol>
                <a:gridCol w="891635">
                  <a:extLst>
                    <a:ext uri="{9D8B030D-6E8A-4147-A177-3AD203B41FA5}">
                      <a16:colId xmlns:a16="http://schemas.microsoft.com/office/drawing/2014/main" val="20003"/>
                    </a:ext>
                  </a:extLst>
                </a:gridCol>
              </a:tblGrid>
              <a:tr h="277157">
                <a:tc>
                  <a:txBody>
                    <a:bodyPr/>
                    <a:lstStyle/>
                    <a:p>
                      <a:endParaRPr lang="en-US" sz="900" dirty="0">
                        <a:latin typeface="Arial" pitchFamily="34" charset="0"/>
                        <a:cs typeface="Arial" pitchFamily="34" charset="0"/>
                      </a:endParaRPr>
                    </a:p>
                  </a:txBody>
                  <a:tcPr marL="52330" marR="52330" marT="34290" marB="34290"/>
                </a:tc>
                <a:tc>
                  <a:txBody>
                    <a:bodyPr/>
                    <a:lstStyle/>
                    <a:p>
                      <a:pPr algn="ctr"/>
                      <a:r>
                        <a:rPr lang="en-US" sz="900" dirty="0">
                          <a:latin typeface="Arial" pitchFamily="34" charset="0"/>
                          <a:cs typeface="Arial" pitchFamily="34" charset="0"/>
                        </a:rPr>
                        <a:t>Tier 1</a:t>
                      </a:r>
                    </a:p>
                  </a:txBody>
                  <a:tcPr marL="52330" marR="52330" marT="34290" marB="34290" anchor="ctr"/>
                </a:tc>
                <a:tc>
                  <a:txBody>
                    <a:bodyPr/>
                    <a:lstStyle/>
                    <a:p>
                      <a:pPr algn="ctr"/>
                      <a:r>
                        <a:rPr lang="en-US" sz="900" dirty="0">
                          <a:latin typeface="Arial" pitchFamily="34" charset="0"/>
                          <a:cs typeface="Arial" pitchFamily="34" charset="0"/>
                        </a:rPr>
                        <a:t>Tier 2</a:t>
                      </a:r>
                    </a:p>
                  </a:txBody>
                  <a:tcPr marL="52330" marR="52330" marT="34290" marB="34290" anchor="ctr"/>
                </a:tc>
                <a:tc>
                  <a:txBody>
                    <a:bodyPr/>
                    <a:lstStyle/>
                    <a:p>
                      <a:pPr algn="ctr"/>
                      <a:r>
                        <a:rPr lang="en-US" sz="900" dirty="0">
                          <a:latin typeface="Arial" pitchFamily="34" charset="0"/>
                          <a:cs typeface="Arial" pitchFamily="34" charset="0"/>
                        </a:rPr>
                        <a:t>Tier 3</a:t>
                      </a:r>
                    </a:p>
                  </a:txBody>
                  <a:tcPr marL="52330" marR="52330" marT="34290" marB="34290" anchor="ctr"/>
                </a:tc>
                <a:extLst>
                  <a:ext uri="{0D108BD9-81ED-4DB2-BD59-A6C34878D82A}">
                    <a16:rowId xmlns:a16="http://schemas.microsoft.com/office/drawing/2014/main" val="10000"/>
                  </a:ext>
                </a:extLst>
              </a:tr>
              <a:tr h="478381">
                <a:tc>
                  <a:txBody>
                    <a:bodyPr/>
                    <a:lstStyle/>
                    <a:p>
                      <a:r>
                        <a:rPr lang="en-US" sz="900" dirty="0">
                          <a:latin typeface="Arial" pitchFamily="34" charset="0"/>
                          <a:cs typeface="Arial" pitchFamily="34" charset="0"/>
                        </a:rPr>
                        <a:t>Annual Deductible (Individual/Family)</a:t>
                      </a:r>
                    </a:p>
                  </a:txBody>
                  <a:tcPr marL="52330" marR="52330" marT="34290" marB="34290"/>
                </a:tc>
                <a:tc>
                  <a:txBody>
                    <a:bodyPr/>
                    <a:lstStyle/>
                    <a:p>
                      <a:pPr algn="ctr"/>
                      <a:r>
                        <a:rPr lang="en-US" sz="900" dirty="0">
                          <a:latin typeface="Arial" pitchFamily="34" charset="0"/>
                          <a:cs typeface="Arial" pitchFamily="34" charset="0"/>
                        </a:rPr>
                        <a:t>$250/</a:t>
                      </a:r>
                    </a:p>
                    <a:p>
                      <a:pPr algn="ctr"/>
                      <a:r>
                        <a:rPr lang="en-US" sz="900" dirty="0">
                          <a:latin typeface="Arial" pitchFamily="34" charset="0"/>
                          <a:cs typeface="Arial" pitchFamily="34" charset="0"/>
                        </a:rPr>
                        <a:t>$500</a:t>
                      </a:r>
                    </a:p>
                  </a:txBody>
                  <a:tcPr marL="52330" marR="52330" marT="34290" marB="3429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$750/ </a:t>
                      </a:r>
                    </a:p>
                    <a:p>
                      <a:pPr marL="0" marR="0" indent="0" algn="ctr"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$1,500</a:t>
                      </a:r>
                    </a:p>
                  </a:txBody>
                  <a:tcPr marL="52330" marR="52330" marT="34290" marB="34290"/>
                </a:tc>
                <a:tc>
                  <a:txBody>
                    <a:bodyPr/>
                    <a:lstStyle/>
                    <a:p>
                      <a:pPr algn="ctr"/>
                      <a:r>
                        <a:rPr lang="en-US" sz="900" dirty="0">
                          <a:latin typeface="Arial" pitchFamily="34" charset="0"/>
                          <a:cs typeface="Arial" pitchFamily="34" charset="0"/>
                        </a:rPr>
                        <a:t>$1,500/ $3,000</a:t>
                      </a:r>
                    </a:p>
                  </a:txBody>
                  <a:tcPr marL="52330" marR="52330" marT="34290" marB="34290"/>
                </a:tc>
                <a:extLst>
                  <a:ext uri="{0D108BD9-81ED-4DB2-BD59-A6C34878D82A}">
                    <a16:rowId xmlns:a16="http://schemas.microsoft.com/office/drawing/2014/main" val="10001"/>
                  </a:ext>
                </a:extLst>
              </a:tr>
              <a:tr h="380801">
                <a:tc>
                  <a:txBody>
                    <a:bodyPr/>
                    <a:lstStyle/>
                    <a:p>
                      <a:r>
                        <a:rPr lang="en-US" sz="900" dirty="0">
                          <a:latin typeface="Arial" pitchFamily="34" charset="0"/>
                          <a:cs typeface="Arial" pitchFamily="34" charset="0"/>
                        </a:rPr>
                        <a:t>Out-of-pocket max</a:t>
                      </a:r>
                    </a:p>
                  </a:txBody>
                  <a:tcPr marL="52330" marR="52330" marT="34290" marB="34290"/>
                </a:tc>
                <a:tc>
                  <a:txBody>
                    <a:bodyPr/>
                    <a:lstStyle/>
                    <a:p>
                      <a:pPr algn="ctr"/>
                      <a:r>
                        <a:rPr lang="en-US" sz="900" dirty="0">
                          <a:latin typeface="Arial" pitchFamily="34" charset="0"/>
                          <a:cs typeface="Arial" pitchFamily="34" charset="0"/>
                        </a:rPr>
                        <a:t>$2,500/ $5,000</a:t>
                      </a:r>
                    </a:p>
                  </a:txBody>
                  <a:tcPr marL="52330" marR="52330" marT="34290" marB="34290"/>
                </a:tc>
                <a:tc>
                  <a:txBody>
                    <a:bodyPr/>
                    <a:lstStyle/>
                    <a:p>
                      <a:pPr algn="ctr"/>
                      <a:r>
                        <a:rPr lang="en-US" sz="900" dirty="0">
                          <a:latin typeface="Arial" pitchFamily="34" charset="0"/>
                          <a:cs typeface="Arial" pitchFamily="34" charset="0"/>
                        </a:rPr>
                        <a:t>$4,750/ $9,500</a:t>
                      </a:r>
                    </a:p>
                  </a:txBody>
                  <a:tcPr marL="52330" marR="52330" marT="34290" marB="34290"/>
                </a:tc>
                <a:tc>
                  <a:txBody>
                    <a:bodyPr/>
                    <a:lstStyle/>
                    <a:p>
                      <a:pPr algn="ctr"/>
                      <a:r>
                        <a:rPr lang="en-US" sz="900" dirty="0">
                          <a:latin typeface="Arial" pitchFamily="34" charset="0"/>
                          <a:cs typeface="Arial" pitchFamily="34" charset="0"/>
                        </a:rPr>
                        <a:t>$9,500/ $19,000</a:t>
                      </a:r>
                    </a:p>
                  </a:txBody>
                  <a:tcPr marL="52330" marR="52330" marT="34290" marB="34290"/>
                </a:tc>
                <a:extLst>
                  <a:ext uri="{0D108BD9-81ED-4DB2-BD59-A6C34878D82A}">
                    <a16:rowId xmlns:a16="http://schemas.microsoft.com/office/drawing/2014/main" val="10002"/>
                  </a:ext>
                </a:extLst>
              </a:tr>
              <a:tr h="277157">
                <a:tc>
                  <a:txBody>
                    <a:bodyPr/>
                    <a:lstStyle/>
                    <a:p>
                      <a:r>
                        <a:rPr lang="en-US" sz="900" dirty="0">
                          <a:latin typeface="Arial" pitchFamily="34" charset="0"/>
                          <a:cs typeface="Arial" pitchFamily="34" charset="0"/>
                        </a:rPr>
                        <a:t>Inpatient copay</a:t>
                      </a:r>
                    </a:p>
                  </a:txBody>
                  <a:tcPr marL="52330" marR="52330" marT="34290" marB="34290"/>
                </a:tc>
                <a:tc>
                  <a:txBody>
                    <a:bodyPr/>
                    <a:lstStyle/>
                    <a:p>
                      <a:pPr algn="ctr"/>
                      <a:r>
                        <a:rPr lang="en-US" sz="900" b="0" dirty="0">
                          <a:solidFill>
                            <a:schemeClr val="tx1"/>
                          </a:solidFill>
                          <a:latin typeface="Arial" panose="020B0604020202020204" pitchFamily="34" charset="0"/>
                          <a:cs typeface="Arial" panose="020B0604020202020204" pitchFamily="34" charset="0"/>
                        </a:rPr>
                        <a:t>$0</a:t>
                      </a:r>
                    </a:p>
                  </a:txBody>
                  <a:tcPr marL="52330" marR="52330" marT="34290" marB="34290"/>
                </a:tc>
                <a:tc>
                  <a:txBody>
                    <a:bodyPr/>
                    <a:lstStyle/>
                    <a:p>
                      <a:pPr algn="ctr"/>
                      <a:r>
                        <a:rPr lang="en-US" sz="900" dirty="0">
                          <a:latin typeface="Arial" pitchFamily="34" charset="0"/>
                          <a:cs typeface="Arial" pitchFamily="34" charset="0"/>
                        </a:rPr>
                        <a:t>$500</a:t>
                      </a:r>
                    </a:p>
                  </a:txBody>
                  <a:tcPr marL="52330" marR="52330" marT="34290" marB="34290"/>
                </a:tc>
                <a:tc>
                  <a:txBody>
                    <a:bodyPr/>
                    <a:lstStyle/>
                    <a:p>
                      <a:pPr algn="ctr"/>
                      <a:r>
                        <a:rPr lang="en-US" sz="900" dirty="0">
                          <a:latin typeface="Arial" pitchFamily="34" charset="0"/>
                          <a:cs typeface="Arial" pitchFamily="34" charset="0"/>
                        </a:rPr>
                        <a:t>$1,000</a:t>
                      </a:r>
                    </a:p>
                  </a:txBody>
                  <a:tcPr marL="52330" marR="52330" marT="34290" marB="34290"/>
                </a:tc>
                <a:extLst>
                  <a:ext uri="{0D108BD9-81ED-4DB2-BD59-A6C34878D82A}">
                    <a16:rowId xmlns:a16="http://schemas.microsoft.com/office/drawing/2014/main" val="10003"/>
                  </a:ext>
                </a:extLst>
              </a:tr>
              <a:tr h="380801">
                <a:tc>
                  <a:txBody>
                    <a:bodyPr/>
                    <a:lstStyle/>
                    <a:p>
                      <a:r>
                        <a:rPr lang="en-US" sz="900" dirty="0">
                          <a:latin typeface="Arial" pitchFamily="34" charset="0"/>
                          <a:cs typeface="Arial" pitchFamily="34" charset="0"/>
                        </a:rPr>
                        <a:t>Outpatient</a:t>
                      </a:r>
                      <a:r>
                        <a:rPr lang="en-US" sz="900" baseline="0" dirty="0">
                          <a:latin typeface="Arial" pitchFamily="34" charset="0"/>
                          <a:cs typeface="Arial" pitchFamily="34" charset="0"/>
                        </a:rPr>
                        <a:t>  Surgical copay</a:t>
                      </a:r>
                      <a:endParaRPr lang="en-US" sz="900" dirty="0">
                        <a:latin typeface="Arial" pitchFamily="34" charset="0"/>
                        <a:cs typeface="Arial" pitchFamily="34" charset="0"/>
                      </a:endParaRPr>
                    </a:p>
                  </a:txBody>
                  <a:tcPr marL="52330" marR="52330" marT="34290" marB="34290"/>
                </a:tc>
                <a:tc>
                  <a:txBody>
                    <a:bodyPr/>
                    <a:lstStyle/>
                    <a:p>
                      <a:pPr algn="ctr"/>
                      <a:r>
                        <a:rPr lang="en-US" sz="900" dirty="0">
                          <a:latin typeface="Arial" pitchFamily="34" charset="0"/>
                          <a:cs typeface="Arial" pitchFamily="34" charset="0"/>
                        </a:rPr>
                        <a:t>$50</a:t>
                      </a:r>
                    </a:p>
                  </a:txBody>
                  <a:tcPr marL="52330" marR="52330" marT="34290" marB="34290"/>
                </a:tc>
                <a:tc>
                  <a:txBody>
                    <a:bodyPr/>
                    <a:lstStyle/>
                    <a:p>
                      <a:pPr algn="ctr"/>
                      <a:r>
                        <a:rPr lang="en-US" sz="900" dirty="0">
                          <a:latin typeface="Arial" pitchFamily="34" charset="0"/>
                          <a:cs typeface="Arial" pitchFamily="34" charset="0"/>
                        </a:rPr>
                        <a:t>$100</a:t>
                      </a:r>
                    </a:p>
                  </a:txBody>
                  <a:tcPr marL="52330" marR="52330" marT="34290" marB="34290"/>
                </a:tc>
                <a:tc>
                  <a:txBody>
                    <a:bodyPr/>
                    <a:lstStyle/>
                    <a:p>
                      <a:pPr algn="ctr"/>
                      <a:r>
                        <a:rPr lang="en-US" sz="900" dirty="0">
                          <a:latin typeface="Arial" pitchFamily="34" charset="0"/>
                          <a:cs typeface="Arial" pitchFamily="34" charset="0"/>
                        </a:rPr>
                        <a:t>$200</a:t>
                      </a:r>
                    </a:p>
                  </a:txBody>
                  <a:tcPr marL="52330" marR="52330" marT="34290" marB="34290"/>
                </a:tc>
                <a:extLst>
                  <a:ext uri="{0D108BD9-81ED-4DB2-BD59-A6C34878D82A}">
                    <a16:rowId xmlns:a16="http://schemas.microsoft.com/office/drawing/2014/main" val="10004"/>
                  </a:ext>
                </a:extLst>
              </a:tr>
              <a:tr h="461296">
                <a:tc>
                  <a:txBody>
                    <a:bodyPr/>
                    <a:lstStyle/>
                    <a:p>
                      <a:r>
                        <a:rPr lang="en-US" sz="900" dirty="0">
                          <a:latin typeface="Arial" pitchFamily="34" charset="0"/>
                          <a:cs typeface="Arial" pitchFamily="34" charset="0"/>
                        </a:rPr>
                        <a:t>Member Coinsurance</a:t>
                      </a:r>
                    </a:p>
                    <a:p>
                      <a:r>
                        <a:rPr lang="en-US" sz="800" dirty="0">
                          <a:latin typeface="Arial" pitchFamily="34" charset="0"/>
                          <a:cs typeface="Arial" pitchFamily="34" charset="0"/>
                        </a:rPr>
                        <a:t>(*after deductible)</a:t>
                      </a:r>
                    </a:p>
                  </a:txBody>
                  <a:tcPr marL="52330" marR="52330" marT="34290" marB="34290"/>
                </a:tc>
                <a:tc>
                  <a:txBody>
                    <a:bodyPr/>
                    <a:lstStyle/>
                    <a:p>
                      <a:pPr algn="ctr"/>
                      <a:r>
                        <a:rPr lang="en-US" sz="900" dirty="0">
                          <a:latin typeface="Arial" pitchFamily="34" charset="0"/>
                          <a:cs typeface="Arial" pitchFamily="34" charset="0"/>
                        </a:rPr>
                        <a:t>10%*</a:t>
                      </a:r>
                    </a:p>
                  </a:txBody>
                  <a:tcPr marL="52330" marR="52330" marT="34290" marB="34290"/>
                </a:tc>
                <a:tc>
                  <a:txBody>
                    <a:bodyPr/>
                    <a:lstStyle/>
                    <a:p>
                      <a:pPr algn="ctr"/>
                      <a:r>
                        <a:rPr lang="en-US" sz="900" dirty="0">
                          <a:latin typeface="Arial" pitchFamily="34" charset="0"/>
                          <a:cs typeface="Arial" pitchFamily="34" charset="0"/>
                        </a:rPr>
                        <a:t>20%*</a:t>
                      </a:r>
                    </a:p>
                  </a:txBody>
                  <a:tcPr marL="52330" marR="52330" marT="34290" marB="34290"/>
                </a:tc>
                <a:tc>
                  <a:txBody>
                    <a:bodyPr/>
                    <a:lstStyle/>
                    <a:p>
                      <a:pPr algn="ctr"/>
                      <a:r>
                        <a:rPr lang="en-US" sz="900" dirty="0">
                          <a:latin typeface="Arial" pitchFamily="34" charset="0"/>
                          <a:cs typeface="Arial" pitchFamily="34" charset="0"/>
                        </a:rPr>
                        <a:t>40%*</a:t>
                      </a:r>
                    </a:p>
                  </a:txBody>
                  <a:tcPr marL="52330" marR="52330" marT="34290" marB="34290"/>
                </a:tc>
                <a:extLst>
                  <a:ext uri="{0D108BD9-81ED-4DB2-BD59-A6C34878D82A}">
                    <a16:rowId xmlns:a16="http://schemas.microsoft.com/office/drawing/2014/main" val="10005"/>
                  </a:ext>
                </a:extLst>
              </a:tr>
              <a:tr h="380801">
                <a:tc>
                  <a:txBody>
                    <a:bodyPr/>
                    <a:lstStyle/>
                    <a:p>
                      <a:r>
                        <a:rPr lang="en-US" sz="900" dirty="0">
                          <a:latin typeface="Arial" pitchFamily="34" charset="0"/>
                          <a:cs typeface="Arial" pitchFamily="34" charset="0"/>
                        </a:rPr>
                        <a:t>Office Visit (PCP/Specialist)</a:t>
                      </a:r>
                    </a:p>
                  </a:txBody>
                  <a:tcPr marL="52330" marR="52330" marT="34290" marB="34290"/>
                </a:tc>
                <a:tc>
                  <a:txBody>
                    <a:bodyPr/>
                    <a:lstStyle/>
                    <a:p>
                      <a:pPr algn="ctr"/>
                      <a:r>
                        <a:rPr lang="en-US" sz="900" dirty="0">
                          <a:latin typeface="Arial" pitchFamily="34" charset="0"/>
                          <a:cs typeface="Arial" pitchFamily="34" charset="0"/>
                        </a:rPr>
                        <a:t>$20/$30</a:t>
                      </a:r>
                    </a:p>
                  </a:txBody>
                  <a:tcPr marL="52330" marR="52330" marT="34290" marB="34290"/>
                </a:tc>
                <a:tc>
                  <a:txBody>
                    <a:bodyPr/>
                    <a:lstStyle/>
                    <a:p>
                      <a:pPr algn="ctr"/>
                      <a:r>
                        <a:rPr lang="en-US" sz="900" dirty="0">
                          <a:latin typeface="Arial" pitchFamily="34" charset="0"/>
                          <a:cs typeface="Arial" pitchFamily="34" charset="0"/>
                        </a:rPr>
                        <a:t>$30/$40</a:t>
                      </a:r>
                    </a:p>
                  </a:txBody>
                  <a:tcPr marL="52330" marR="52330" marT="34290" marB="34290"/>
                </a:tc>
                <a:tc>
                  <a:txBody>
                    <a:bodyPr/>
                    <a:lstStyle/>
                    <a:p>
                      <a:pPr algn="ctr"/>
                      <a:r>
                        <a:rPr lang="en-US" sz="900" dirty="0">
                          <a:latin typeface="Arial" pitchFamily="34" charset="0"/>
                          <a:cs typeface="Arial" pitchFamily="34" charset="0"/>
                        </a:rPr>
                        <a:t>40%</a:t>
                      </a:r>
                    </a:p>
                  </a:txBody>
                  <a:tcPr marL="52330" marR="52330" marT="34290" marB="34290"/>
                </a:tc>
                <a:extLst>
                  <a:ext uri="{0D108BD9-81ED-4DB2-BD59-A6C34878D82A}">
                    <a16:rowId xmlns:a16="http://schemas.microsoft.com/office/drawing/2014/main" val="10006"/>
                  </a:ext>
                </a:extLst>
              </a:tr>
              <a:tr h="685441">
                <a:tc>
                  <a:txBody>
                    <a:bodyPr/>
                    <a:lstStyle/>
                    <a:p>
                      <a:r>
                        <a:rPr lang="en-US" sz="900" dirty="0">
                          <a:latin typeface="Arial" pitchFamily="34" charset="0"/>
                          <a:cs typeface="Arial" pitchFamily="34" charset="0"/>
                        </a:rPr>
                        <a:t>Rx – retail (34 days)</a:t>
                      </a:r>
                    </a:p>
                    <a:p>
                      <a:r>
                        <a:rPr lang="en-US" sz="900" dirty="0">
                          <a:latin typeface="Arial" pitchFamily="34" charset="0"/>
                          <a:cs typeface="Arial" pitchFamily="34" charset="0"/>
                        </a:rPr>
                        <a:t>Generic</a:t>
                      </a:r>
                    </a:p>
                    <a:p>
                      <a:r>
                        <a:rPr lang="en-US" sz="900" dirty="0">
                          <a:latin typeface="Arial" pitchFamily="34" charset="0"/>
                          <a:cs typeface="Arial" pitchFamily="34" charset="0"/>
                        </a:rPr>
                        <a:t>Brand Formulary</a:t>
                      </a:r>
                    </a:p>
                    <a:p>
                      <a:r>
                        <a:rPr lang="en-US" sz="900" dirty="0">
                          <a:latin typeface="Arial" pitchFamily="34" charset="0"/>
                          <a:cs typeface="Arial" pitchFamily="34" charset="0"/>
                        </a:rPr>
                        <a:t>Brand non-formulary</a:t>
                      </a:r>
                    </a:p>
                  </a:txBody>
                  <a:tcPr marL="52330" marR="52330" marT="34290" marB="34290"/>
                </a:tc>
                <a:tc gridSpan="3">
                  <a:txBody>
                    <a:bodyPr/>
                    <a:lstStyle/>
                    <a:p>
                      <a:pPr algn="ctr"/>
                      <a:endParaRPr lang="en-US" sz="900" dirty="0">
                        <a:latin typeface="Arial" pitchFamily="34" charset="0"/>
                        <a:cs typeface="Arial" pitchFamily="34" charset="0"/>
                      </a:endParaRPr>
                    </a:p>
                    <a:p>
                      <a:pPr algn="ctr"/>
                      <a:r>
                        <a:rPr lang="en-US" sz="900" dirty="0">
                          <a:latin typeface="Arial" pitchFamily="34" charset="0"/>
                          <a:cs typeface="Arial" pitchFamily="34" charset="0"/>
                        </a:rPr>
                        <a:t>$10/</a:t>
                      </a:r>
                    </a:p>
                    <a:p>
                      <a:pPr algn="ctr"/>
                      <a:r>
                        <a:rPr lang="en-US" sz="900" dirty="0">
                          <a:latin typeface="Arial" pitchFamily="34" charset="0"/>
                          <a:cs typeface="Arial" pitchFamily="34" charset="0"/>
                        </a:rPr>
                        <a:t>20% ($30 min, $80 max)/</a:t>
                      </a:r>
                    </a:p>
                    <a:p>
                      <a:pPr algn="ctr"/>
                      <a:r>
                        <a:rPr lang="en-US" sz="900" dirty="0">
                          <a:latin typeface="Arial" pitchFamily="34" charset="0"/>
                          <a:cs typeface="Arial" pitchFamily="34" charset="0"/>
                        </a:rPr>
                        <a:t>40% ($60 min,</a:t>
                      </a:r>
                      <a:r>
                        <a:rPr lang="en-US" sz="900" baseline="0" dirty="0">
                          <a:latin typeface="Arial" pitchFamily="34" charset="0"/>
                          <a:cs typeface="Arial" pitchFamily="34" charset="0"/>
                        </a:rPr>
                        <a:t> $100 max)</a:t>
                      </a:r>
                      <a:endParaRPr lang="en-US" sz="900" dirty="0">
                        <a:latin typeface="Arial" pitchFamily="34" charset="0"/>
                        <a:cs typeface="Arial" pitchFamily="34" charset="0"/>
                      </a:endParaRPr>
                    </a:p>
                  </a:txBody>
                  <a:tcPr marL="52330" marR="52330" marT="34290" marB="34290"/>
                </a:tc>
                <a:tc hMerge="1">
                  <a:txBody>
                    <a:bodyPr/>
                    <a:lstStyle/>
                    <a:p>
                      <a:pPr algn="ctr"/>
                      <a:endParaRPr lang="en-US" sz="1600" dirty="0"/>
                    </a:p>
                  </a:txBody>
                  <a:tcPr/>
                </a:tc>
                <a:tc hMerge="1">
                  <a:txBody>
                    <a:bodyPr/>
                    <a:lstStyle/>
                    <a:p>
                      <a:pPr algn="ctr"/>
                      <a:endParaRPr lang="en-US" sz="1600" dirty="0"/>
                    </a:p>
                  </a:txBody>
                  <a:tcPr/>
                </a:tc>
                <a:extLst>
                  <a:ext uri="{0D108BD9-81ED-4DB2-BD59-A6C34878D82A}">
                    <a16:rowId xmlns:a16="http://schemas.microsoft.com/office/drawing/2014/main" val="10007"/>
                  </a:ext>
                </a:extLst>
              </a:tr>
              <a:tr h="751742">
                <a:tc>
                  <a:txBody>
                    <a:bodyPr/>
                    <a:lstStyle/>
                    <a:p>
                      <a:r>
                        <a:rPr lang="en-US" sz="900" dirty="0">
                          <a:latin typeface="Arial" pitchFamily="34" charset="0"/>
                          <a:cs typeface="Arial" pitchFamily="34" charset="0"/>
                        </a:rPr>
                        <a:t>Rx – mail (90 days)</a:t>
                      </a:r>
                    </a:p>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Generic</a:t>
                      </a:r>
                    </a:p>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Brand Formulary</a:t>
                      </a:r>
                    </a:p>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Brand Non-formulary</a:t>
                      </a:r>
                    </a:p>
                  </a:txBody>
                  <a:tcPr marL="52330" marR="52330" marT="34290" marB="34290"/>
                </a:tc>
                <a:tc gridSpan="3">
                  <a:txBody>
                    <a:bodyPr/>
                    <a:lstStyle/>
                    <a:p>
                      <a:pPr algn="ctr"/>
                      <a:endParaRPr lang="en-US" sz="900" dirty="0">
                        <a:latin typeface="Arial" pitchFamily="34" charset="0"/>
                        <a:cs typeface="Arial" pitchFamily="34" charset="0"/>
                      </a:endParaRPr>
                    </a:p>
                    <a:p>
                      <a:pPr algn="ctr"/>
                      <a:r>
                        <a:rPr lang="en-US" sz="900" dirty="0">
                          <a:latin typeface="Arial" pitchFamily="34" charset="0"/>
                          <a:cs typeface="Arial" pitchFamily="34" charset="0"/>
                        </a:rPr>
                        <a:t>$25/</a:t>
                      </a:r>
                    </a:p>
                    <a:p>
                      <a:pPr algn="ctr"/>
                      <a:r>
                        <a:rPr lang="en-US" sz="900" dirty="0">
                          <a:latin typeface="Arial" pitchFamily="34" charset="0"/>
                          <a:cs typeface="Arial" pitchFamily="34" charset="0"/>
                        </a:rPr>
                        <a:t>20% ($75 min, $200 max)/</a:t>
                      </a:r>
                    </a:p>
                    <a:p>
                      <a:pPr algn="ctr"/>
                      <a:r>
                        <a:rPr lang="en-US" sz="900" dirty="0">
                          <a:latin typeface="Arial" pitchFamily="34" charset="0"/>
                          <a:cs typeface="Arial" pitchFamily="34" charset="0"/>
                        </a:rPr>
                        <a:t>40% ($150 min,</a:t>
                      </a:r>
                      <a:r>
                        <a:rPr lang="en-US" sz="900" baseline="0" dirty="0">
                          <a:latin typeface="Arial" pitchFamily="34" charset="0"/>
                          <a:cs typeface="Arial" pitchFamily="34" charset="0"/>
                        </a:rPr>
                        <a:t> $250 max)</a:t>
                      </a:r>
                      <a:endParaRPr lang="en-US" sz="900" dirty="0">
                        <a:latin typeface="Arial" pitchFamily="34" charset="0"/>
                        <a:cs typeface="Arial" pitchFamily="34" charset="0"/>
                      </a:endParaRPr>
                    </a:p>
                  </a:txBody>
                  <a:tcPr marL="52330" marR="52330" marT="34290" marB="34290"/>
                </a:tc>
                <a:tc hMerge="1">
                  <a:txBody>
                    <a:bodyPr/>
                    <a:lstStyle/>
                    <a:p>
                      <a:pPr algn="ctr"/>
                      <a:endParaRPr lang="en-US" sz="1600" dirty="0"/>
                    </a:p>
                  </a:txBody>
                  <a:tcPr/>
                </a:tc>
                <a:tc hMerge="1">
                  <a:txBody>
                    <a:bodyPr/>
                    <a:lstStyle/>
                    <a:p>
                      <a:pPr algn="ctr"/>
                      <a:endParaRPr lang="en-US" sz="1600" dirty="0"/>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mtClean="0"/>
              <a:pPr/>
              <a:t>7</a:t>
            </a:fld>
            <a:endParaRPr lang="en-US" dirty="0"/>
          </a:p>
        </p:txBody>
      </p:sp>
      <p:sp>
        <p:nvSpPr>
          <p:cNvPr id="3" name="Footer Placeholder 2"/>
          <p:cNvSpPr>
            <a:spLocks noGrp="1"/>
          </p:cNvSpPr>
          <p:nvPr>
            <p:ph type="ftr" sz="quarter" idx="3"/>
          </p:nvPr>
        </p:nvSpPr>
        <p:spPr/>
        <p:txBody>
          <a:bodyPr/>
          <a:lstStyle/>
          <a:p>
            <a:r>
              <a:rPr lang="en-US" dirty="0"/>
              <a:t>©2020 Trinity Health</a:t>
            </a:r>
          </a:p>
        </p:txBody>
      </p:sp>
      <p:sp>
        <p:nvSpPr>
          <p:cNvPr id="2" name="Title 1"/>
          <p:cNvSpPr>
            <a:spLocks noGrp="1"/>
          </p:cNvSpPr>
          <p:nvPr>
            <p:ph type="title"/>
          </p:nvPr>
        </p:nvSpPr>
        <p:spPr/>
        <p:txBody>
          <a:bodyPr/>
          <a:lstStyle/>
          <a:p>
            <a:r>
              <a:rPr lang="en-US" dirty="0"/>
              <a:t>Traditional Plan</a:t>
            </a:r>
          </a:p>
        </p:txBody>
      </p:sp>
      <p:sp>
        <p:nvSpPr>
          <p:cNvPr id="9" name="Rectangle 8"/>
          <p:cNvSpPr/>
          <p:nvPr/>
        </p:nvSpPr>
        <p:spPr>
          <a:xfrm>
            <a:off x="433983" y="928133"/>
            <a:ext cx="3718918" cy="3693319"/>
          </a:xfrm>
          <a:prstGeom prst="rect">
            <a:avLst/>
          </a:prstGeom>
        </p:spPr>
        <p:txBody>
          <a:bodyPr wrap="square">
            <a:spAutoFit/>
          </a:bodyPr>
          <a:lstStyle/>
          <a:p>
            <a:pPr marL="214313" indent="-214313">
              <a:buFont typeface="Arial" panose="020B0604020202020204" pitchFamily="34" charset="0"/>
              <a:buChar char="•"/>
            </a:pPr>
            <a:r>
              <a:rPr lang="en-US" dirty="0"/>
              <a:t>Low out-of-pocket costs at time of service </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dirty="0"/>
              <a:t>Highest colleague contribution per pay period</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dirty="0"/>
              <a:t>Family deductible met by more than 1 covered family member</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dirty="0"/>
              <a:t>May enroll in Health Care Flexible Spending Account (HCFSA), but not the Health Savings Account</a:t>
            </a:r>
          </a:p>
        </p:txBody>
      </p:sp>
    </p:spTree>
    <p:extLst>
      <p:ext uri="{BB962C8B-B14F-4D97-AF65-F5344CB8AC3E}">
        <p14:creationId xmlns:p14="http://schemas.microsoft.com/office/powerpoint/2010/main" val="340591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2"/>
            <p:extLst>
              <p:ext uri="{D42A27DB-BD31-4B8C-83A1-F6EECF244321}">
                <p14:modId xmlns:p14="http://schemas.microsoft.com/office/powerpoint/2010/main" val="987483660"/>
              </p:ext>
            </p:extLst>
          </p:nvPr>
        </p:nvGraphicFramePr>
        <p:xfrm>
          <a:off x="4508208" y="345640"/>
          <a:ext cx="3373278" cy="4002546"/>
        </p:xfrm>
        <a:graphic>
          <a:graphicData uri="http://schemas.openxmlformats.org/drawingml/2006/table">
            <a:tbl>
              <a:tblPr firstRow="1" bandRow="1">
                <a:tableStyleId>{5C22544A-7EE6-4342-B048-85BDC9FD1C3A}</a:tableStyleId>
              </a:tblPr>
              <a:tblGrid>
                <a:gridCol w="1360714">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718457">
                  <a:extLst>
                    <a:ext uri="{9D8B030D-6E8A-4147-A177-3AD203B41FA5}">
                      <a16:colId xmlns:a16="http://schemas.microsoft.com/office/drawing/2014/main" val="20002"/>
                    </a:ext>
                  </a:extLst>
                </a:gridCol>
                <a:gridCol w="684507">
                  <a:extLst>
                    <a:ext uri="{9D8B030D-6E8A-4147-A177-3AD203B41FA5}">
                      <a16:colId xmlns:a16="http://schemas.microsoft.com/office/drawing/2014/main" val="20003"/>
                    </a:ext>
                  </a:extLst>
                </a:gridCol>
              </a:tblGrid>
              <a:tr h="228600">
                <a:tc>
                  <a:txBody>
                    <a:bodyPr/>
                    <a:lstStyle/>
                    <a:p>
                      <a:endParaRPr lang="en-US" sz="1100" dirty="0">
                        <a:latin typeface="Arial" pitchFamily="34" charset="0"/>
                        <a:cs typeface="Arial" pitchFamily="34" charset="0"/>
                      </a:endParaRPr>
                    </a:p>
                  </a:txBody>
                  <a:tcPr marL="68580" marR="68580" marT="34290" marB="34290" anchor="ctr"/>
                </a:tc>
                <a:tc>
                  <a:txBody>
                    <a:bodyPr/>
                    <a:lstStyle/>
                    <a:p>
                      <a:pPr algn="ctr"/>
                      <a:r>
                        <a:rPr lang="en-US" sz="1100" dirty="0">
                          <a:latin typeface="Arial" pitchFamily="34" charset="0"/>
                          <a:cs typeface="Arial" pitchFamily="34" charset="0"/>
                        </a:rPr>
                        <a:t>Tier 1</a:t>
                      </a:r>
                    </a:p>
                  </a:txBody>
                  <a:tcPr marL="68580" marR="68580" marT="34290" marB="34290" anchor="ctr"/>
                </a:tc>
                <a:tc>
                  <a:txBody>
                    <a:bodyPr/>
                    <a:lstStyle/>
                    <a:p>
                      <a:pPr algn="ctr"/>
                      <a:r>
                        <a:rPr lang="en-US" sz="1100" dirty="0">
                          <a:latin typeface="Arial" pitchFamily="34" charset="0"/>
                          <a:cs typeface="Arial" pitchFamily="34" charset="0"/>
                        </a:rPr>
                        <a:t>Tier 2</a:t>
                      </a:r>
                    </a:p>
                  </a:txBody>
                  <a:tcPr marL="68580" marR="68580" marT="34290" marB="34290" anchor="ctr"/>
                </a:tc>
                <a:tc>
                  <a:txBody>
                    <a:bodyPr/>
                    <a:lstStyle/>
                    <a:p>
                      <a:pPr algn="ctr"/>
                      <a:r>
                        <a:rPr lang="en-US" sz="1100" dirty="0">
                          <a:latin typeface="Arial" pitchFamily="34" charset="0"/>
                          <a:cs typeface="Arial" pitchFamily="34" charset="0"/>
                        </a:rPr>
                        <a:t>Tier 3</a:t>
                      </a:r>
                    </a:p>
                  </a:txBody>
                  <a:tcPr marL="68580" marR="68580" marT="34290" marB="34290" anchor="ctr"/>
                </a:tc>
                <a:extLst>
                  <a:ext uri="{0D108BD9-81ED-4DB2-BD59-A6C34878D82A}">
                    <a16:rowId xmlns:a16="http://schemas.microsoft.com/office/drawing/2014/main" val="10000"/>
                  </a:ext>
                </a:extLst>
              </a:tr>
              <a:tr h="490683">
                <a:tc>
                  <a:txBody>
                    <a:bodyPr/>
                    <a:lstStyle/>
                    <a:p>
                      <a:r>
                        <a:rPr lang="en-US" sz="1100" dirty="0">
                          <a:latin typeface="Arial" pitchFamily="34" charset="0"/>
                          <a:cs typeface="Arial" pitchFamily="34" charset="0"/>
                        </a:rPr>
                        <a:t>Annual Deductible (Individual/Family)</a:t>
                      </a:r>
                    </a:p>
                  </a:txBody>
                  <a:tcPr marL="68580" marR="68580" marT="34290" marB="34290" anchor="ctr"/>
                </a:tc>
                <a:tc>
                  <a:txBody>
                    <a:bodyPr/>
                    <a:lstStyle/>
                    <a:p>
                      <a:pPr algn="ctr"/>
                      <a:r>
                        <a:rPr lang="en-US" sz="1100" dirty="0">
                          <a:latin typeface="Arial" pitchFamily="34" charset="0"/>
                          <a:cs typeface="Arial" pitchFamily="34" charset="0"/>
                        </a:rPr>
                        <a:t>$1,500/</a:t>
                      </a:r>
                    </a:p>
                    <a:p>
                      <a:pPr algn="ctr"/>
                      <a:r>
                        <a:rPr lang="en-US" sz="1100" dirty="0">
                          <a:latin typeface="Arial" pitchFamily="34" charset="0"/>
                          <a:cs typeface="Arial" pitchFamily="34" charset="0"/>
                        </a:rPr>
                        <a:t>$3,000</a:t>
                      </a:r>
                    </a:p>
                  </a:txBody>
                  <a:tcPr marL="68580" marR="68580" marT="34290" marB="3429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100" dirty="0">
                          <a:latin typeface="Arial" pitchFamily="34" charset="0"/>
                          <a:cs typeface="Arial" pitchFamily="34" charset="0"/>
                        </a:rPr>
                        <a:t>$2,500/</a:t>
                      </a:r>
                    </a:p>
                    <a:p>
                      <a:pPr algn="ctr"/>
                      <a:r>
                        <a:rPr lang="en-US" sz="1100" dirty="0">
                          <a:latin typeface="Arial" pitchFamily="34" charset="0"/>
                          <a:cs typeface="Arial" pitchFamily="34" charset="0"/>
                        </a:rPr>
                        <a:t>$5,000</a:t>
                      </a:r>
                    </a:p>
                  </a:txBody>
                  <a:tcPr marL="68580" marR="68580" marT="34290" marB="34290" anchor="ctr"/>
                </a:tc>
                <a:tc>
                  <a:txBody>
                    <a:bodyPr/>
                    <a:lstStyle/>
                    <a:p>
                      <a:pPr algn="ctr"/>
                      <a:r>
                        <a:rPr lang="en-US" sz="1100" dirty="0">
                          <a:latin typeface="Arial" pitchFamily="34" charset="0"/>
                          <a:cs typeface="Arial" pitchFamily="34" charset="0"/>
                        </a:rPr>
                        <a:t>$3,500/ $7,000</a:t>
                      </a:r>
                    </a:p>
                  </a:txBody>
                  <a:tcPr marL="68580" marR="68580" marT="34290" marB="34290" anchor="ctr"/>
                </a:tc>
                <a:extLst>
                  <a:ext uri="{0D108BD9-81ED-4DB2-BD59-A6C34878D82A}">
                    <a16:rowId xmlns:a16="http://schemas.microsoft.com/office/drawing/2014/main" val="10001"/>
                  </a:ext>
                </a:extLst>
              </a:tr>
              <a:tr h="708660">
                <a:tc>
                  <a:txBody>
                    <a:bodyPr/>
                    <a:lstStyle/>
                    <a:p>
                      <a:r>
                        <a:rPr lang="en-US" sz="1100" baseline="0" dirty="0">
                          <a:latin typeface="Arial" pitchFamily="34" charset="0"/>
                          <a:cs typeface="Arial" pitchFamily="34" charset="0"/>
                        </a:rPr>
                        <a:t>Trinity Health annual contribution to Health Savings Account (HSA)</a:t>
                      </a:r>
                      <a:endParaRPr lang="en-US" sz="1100" dirty="0">
                        <a:latin typeface="Arial" pitchFamily="34" charset="0"/>
                        <a:cs typeface="Arial" pitchFamily="34" charset="0"/>
                      </a:endParaRPr>
                    </a:p>
                  </a:txBody>
                  <a:tcPr marL="68580" marR="68580" marT="34290" marB="34290" anchor="ctr"/>
                </a:tc>
                <a:tc gridSpan="3">
                  <a:txBody>
                    <a:bodyPr/>
                    <a:lstStyle/>
                    <a:p>
                      <a:pPr algn="ctr"/>
                      <a:r>
                        <a:rPr lang="en-US" sz="1100" dirty="0">
                          <a:latin typeface="Arial" pitchFamily="34" charset="0"/>
                          <a:cs typeface="Arial" pitchFamily="34" charset="0"/>
                        </a:rPr>
                        <a:t>$650 individual/  </a:t>
                      </a:r>
                    </a:p>
                    <a:p>
                      <a:pPr algn="ctr"/>
                      <a:r>
                        <a:rPr lang="en-US" sz="1100" dirty="0">
                          <a:latin typeface="Arial" pitchFamily="34" charset="0"/>
                          <a:cs typeface="Arial" pitchFamily="34" charset="0"/>
                        </a:rPr>
                        <a:t>$1,300 family</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88620">
                <a:tc>
                  <a:txBody>
                    <a:bodyPr/>
                    <a:lstStyle/>
                    <a:p>
                      <a:r>
                        <a:rPr lang="en-US" sz="1100" dirty="0">
                          <a:solidFill>
                            <a:schemeClr val="tx1"/>
                          </a:solidFill>
                          <a:latin typeface="Arial" pitchFamily="34" charset="0"/>
                          <a:cs typeface="Arial" pitchFamily="34" charset="0"/>
                        </a:rPr>
                        <a:t>Out-of-Pocket Max (OOPM)</a:t>
                      </a:r>
                    </a:p>
                  </a:txBody>
                  <a:tcPr marL="68580" marR="68580" marT="34290" marB="34290" anchor="ctr"/>
                </a:tc>
                <a:tc>
                  <a:txBody>
                    <a:bodyPr/>
                    <a:lstStyle/>
                    <a:p>
                      <a:pPr algn="ctr"/>
                      <a:r>
                        <a:rPr lang="en-US" sz="1100" dirty="0">
                          <a:latin typeface="Arial" pitchFamily="34" charset="0"/>
                          <a:cs typeface="Arial" pitchFamily="34" charset="0"/>
                        </a:rPr>
                        <a:t>$2,600/ $5,200</a:t>
                      </a:r>
                    </a:p>
                  </a:txBody>
                  <a:tcPr marL="68580" marR="68580" marT="34290" marB="34290" anchor="ctr"/>
                </a:tc>
                <a:tc>
                  <a:txBody>
                    <a:bodyPr/>
                    <a:lstStyle/>
                    <a:p>
                      <a:pPr algn="ctr"/>
                      <a:r>
                        <a:rPr lang="en-US" sz="1100" dirty="0">
                          <a:latin typeface="Arial" pitchFamily="34" charset="0"/>
                          <a:cs typeface="Arial" pitchFamily="34" charset="0"/>
                        </a:rPr>
                        <a:t>$5,000/ $10,000</a:t>
                      </a:r>
                    </a:p>
                  </a:txBody>
                  <a:tcPr marL="68580" marR="68580" marT="34290" marB="34290" anchor="ctr"/>
                </a:tc>
                <a:tc>
                  <a:txBody>
                    <a:bodyPr/>
                    <a:lstStyle/>
                    <a:p>
                      <a:pPr algn="ctr"/>
                      <a:r>
                        <a:rPr lang="en-US" sz="1100" dirty="0">
                          <a:latin typeface="Arial" pitchFamily="34" charset="0"/>
                          <a:cs typeface="Arial" pitchFamily="34" charset="0"/>
                        </a:rPr>
                        <a:t>$7,000/ $14,000</a:t>
                      </a:r>
                    </a:p>
                  </a:txBody>
                  <a:tcPr marL="68580" marR="68580" marT="34290" marB="34290" anchor="ctr"/>
                </a:tc>
                <a:extLst>
                  <a:ext uri="{0D108BD9-81ED-4DB2-BD59-A6C34878D82A}">
                    <a16:rowId xmlns:a16="http://schemas.microsoft.com/office/drawing/2014/main" val="10003"/>
                  </a:ext>
                </a:extLst>
              </a:tr>
              <a:tr h="236041">
                <a:tc>
                  <a:txBody>
                    <a:bodyPr/>
                    <a:lstStyle/>
                    <a:p>
                      <a:r>
                        <a:rPr lang="en-US" sz="1100" dirty="0">
                          <a:latin typeface="Arial" pitchFamily="34" charset="0"/>
                          <a:cs typeface="Arial" pitchFamily="34" charset="0"/>
                        </a:rPr>
                        <a:t>Inpatient copay</a:t>
                      </a:r>
                    </a:p>
                  </a:txBody>
                  <a:tcPr marL="68580" marR="68580" marT="34290" marB="34290" anchor="ctr"/>
                </a:tc>
                <a:tc>
                  <a:txBody>
                    <a:bodyPr/>
                    <a:lstStyle/>
                    <a:p>
                      <a:pPr algn="ctr"/>
                      <a:r>
                        <a:rPr lang="en-US" sz="1100" dirty="0">
                          <a:latin typeface="Arial" pitchFamily="34" charset="0"/>
                          <a:cs typeface="Arial" pitchFamily="34" charset="0"/>
                        </a:rPr>
                        <a:t>None</a:t>
                      </a:r>
                    </a:p>
                  </a:txBody>
                  <a:tcPr marL="68580" marR="68580" marT="34290" marB="34290" anchor="ctr"/>
                </a:tc>
                <a:tc>
                  <a:txBody>
                    <a:bodyPr/>
                    <a:lstStyle/>
                    <a:p>
                      <a:pPr algn="ctr"/>
                      <a:r>
                        <a:rPr lang="en-US" sz="1100" dirty="0">
                          <a:latin typeface="Arial" pitchFamily="34" charset="0"/>
                          <a:cs typeface="Arial" pitchFamily="34" charset="0"/>
                        </a:rPr>
                        <a:t>$500</a:t>
                      </a:r>
                    </a:p>
                  </a:txBody>
                  <a:tcPr marL="68580" marR="68580" marT="34290" marB="34290" anchor="ctr"/>
                </a:tc>
                <a:tc>
                  <a:txBody>
                    <a:bodyPr/>
                    <a:lstStyle/>
                    <a:p>
                      <a:pPr algn="ctr"/>
                      <a:r>
                        <a:rPr lang="en-US" sz="1100" dirty="0">
                          <a:latin typeface="Arial" pitchFamily="34" charset="0"/>
                          <a:cs typeface="Arial" pitchFamily="34" charset="0"/>
                        </a:rPr>
                        <a:t>$1,000</a:t>
                      </a:r>
                    </a:p>
                  </a:txBody>
                  <a:tcPr marL="68580" marR="68580" marT="34290" marB="34290" anchor="ctr"/>
                </a:tc>
                <a:extLst>
                  <a:ext uri="{0D108BD9-81ED-4DB2-BD59-A6C34878D82A}">
                    <a16:rowId xmlns:a16="http://schemas.microsoft.com/office/drawing/2014/main" val="10004"/>
                  </a:ext>
                </a:extLst>
              </a:tr>
              <a:tr h="388620">
                <a:tc>
                  <a:txBody>
                    <a:bodyPr/>
                    <a:lstStyle/>
                    <a:p>
                      <a:r>
                        <a:rPr lang="en-US" sz="1100" dirty="0">
                          <a:latin typeface="Arial" pitchFamily="34" charset="0"/>
                          <a:cs typeface="Arial" pitchFamily="34" charset="0"/>
                        </a:rPr>
                        <a:t>Outpatient</a:t>
                      </a:r>
                      <a:r>
                        <a:rPr lang="en-US" sz="1100" baseline="0" dirty="0">
                          <a:latin typeface="Arial" pitchFamily="34" charset="0"/>
                          <a:cs typeface="Arial" pitchFamily="34" charset="0"/>
                        </a:rPr>
                        <a:t>  Surgical copay</a:t>
                      </a:r>
                      <a:endParaRPr lang="en-US" sz="1100" dirty="0">
                        <a:latin typeface="Arial" pitchFamily="34" charset="0"/>
                        <a:cs typeface="Arial" pitchFamily="34" charset="0"/>
                      </a:endParaRPr>
                    </a:p>
                  </a:txBody>
                  <a:tcPr marL="68580" marR="68580" marT="34290" marB="34290" anchor="ctr"/>
                </a:tc>
                <a:tc>
                  <a:txBody>
                    <a:bodyPr/>
                    <a:lstStyle/>
                    <a:p>
                      <a:pPr algn="ctr"/>
                      <a:r>
                        <a:rPr lang="en-US" sz="1100" dirty="0">
                          <a:latin typeface="Arial" pitchFamily="34" charset="0"/>
                          <a:cs typeface="Arial" pitchFamily="34" charset="0"/>
                        </a:rPr>
                        <a:t>None</a:t>
                      </a:r>
                    </a:p>
                  </a:txBody>
                  <a:tcPr marL="68580" marR="68580" marT="34290" marB="34290" anchor="ctr"/>
                </a:tc>
                <a:tc>
                  <a:txBody>
                    <a:bodyPr/>
                    <a:lstStyle/>
                    <a:p>
                      <a:pPr algn="ctr"/>
                      <a:r>
                        <a:rPr lang="en-US" sz="1100" dirty="0">
                          <a:latin typeface="Arial" pitchFamily="34" charset="0"/>
                          <a:cs typeface="Arial" pitchFamily="34" charset="0"/>
                        </a:rPr>
                        <a:t>$100</a:t>
                      </a:r>
                    </a:p>
                  </a:txBody>
                  <a:tcPr marL="68580" marR="68580" marT="34290" marB="34290" anchor="ctr"/>
                </a:tc>
                <a:tc>
                  <a:txBody>
                    <a:bodyPr/>
                    <a:lstStyle/>
                    <a:p>
                      <a:pPr algn="ctr"/>
                      <a:r>
                        <a:rPr lang="en-US" sz="1100" dirty="0">
                          <a:latin typeface="Arial" pitchFamily="34" charset="0"/>
                          <a:cs typeface="Arial" pitchFamily="34" charset="0"/>
                        </a:rPr>
                        <a:t>$200</a:t>
                      </a:r>
                    </a:p>
                  </a:txBody>
                  <a:tcPr marL="68580" marR="68580" marT="34290" marB="34290" anchor="ctr"/>
                </a:tc>
                <a:extLst>
                  <a:ext uri="{0D108BD9-81ED-4DB2-BD59-A6C34878D82A}">
                    <a16:rowId xmlns:a16="http://schemas.microsoft.com/office/drawing/2014/main" val="10005"/>
                  </a:ext>
                </a:extLst>
              </a:tr>
              <a:tr h="741136">
                <a:tc>
                  <a:txBody>
                    <a:bodyPr/>
                    <a:lstStyle/>
                    <a:p>
                      <a:r>
                        <a:rPr lang="en-US" sz="1100" dirty="0">
                          <a:latin typeface="Arial" pitchFamily="34" charset="0"/>
                          <a:cs typeface="Arial" pitchFamily="34" charset="0"/>
                        </a:rPr>
                        <a:t>Member Coinsurance, including office visit</a:t>
                      </a:r>
                    </a:p>
                  </a:txBody>
                  <a:tcPr marL="68580" marR="68580" marT="34290" marB="34290" anchor="ctr"/>
                </a:tc>
                <a:tc>
                  <a:txBody>
                    <a:bodyPr/>
                    <a:lstStyle/>
                    <a:p>
                      <a:pPr algn="ctr"/>
                      <a:r>
                        <a:rPr lang="en-US" sz="1100" dirty="0">
                          <a:latin typeface="Arial" pitchFamily="34" charset="0"/>
                          <a:cs typeface="Arial" pitchFamily="34" charset="0"/>
                        </a:rPr>
                        <a:t>10%*</a:t>
                      </a:r>
                    </a:p>
                  </a:txBody>
                  <a:tcPr marL="68580" marR="68580" marT="34290" marB="34290" anchor="ctr"/>
                </a:tc>
                <a:tc>
                  <a:txBody>
                    <a:bodyPr/>
                    <a:lstStyle/>
                    <a:p>
                      <a:pPr algn="ctr"/>
                      <a:r>
                        <a:rPr lang="en-US" sz="1100" dirty="0">
                          <a:latin typeface="Arial" pitchFamily="34" charset="0"/>
                          <a:cs typeface="Arial" pitchFamily="34" charset="0"/>
                        </a:rPr>
                        <a:t>20%*</a:t>
                      </a:r>
                    </a:p>
                  </a:txBody>
                  <a:tcPr marL="68580" marR="68580" marT="34290" marB="34290" anchor="ctr"/>
                </a:tc>
                <a:tc>
                  <a:txBody>
                    <a:bodyPr/>
                    <a:lstStyle/>
                    <a:p>
                      <a:pPr algn="ctr"/>
                      <a:r>
                        <a:rPr lang="en-US" sz="1100" dirty="0">
                          <a:latin typeface="Arial" pitchFamily="34" charset="0"/>
                          <a:cs typeface="Arial" pitchFamily="34" charset="0"/>
                        </a:rPr>
                        <a:t>40%*</a:t>
                      </a:r>
                    </a:p>
                  </a:txBody>
                  <a:tcPr marL="68580" marR="68580" marT="34290" marB="34290" anchor="ctr"/>
                </a:tc>
                <a:extLst>
                  <a:ext uri="{0D108BD9-81ED-4DB2-BD59-A6C34878D82A}">
                    <a16:rowId xmlns:a16="http://schemas.microsoft.com/office/drawing/2014/main" val="10006"/>
                  </a:ext>
                </a:extLst>
              </a:tr>
              <a:tr h="347567">
                <a:tc>
                  <a:txBody>
                    <a:bodyPr/>
                    <a:lstStyle/>
                    <a:p>
                      <a:r>
                        <a:rPr lang="en-US" sz="1100" dirty="0">
                          <a:latin typeface="Arial" pitchFamily="34" charset="0"/>
                          <a:cs typeface="Arial" pitchFamily="34" charset="0"/>
                        </a:rPr>
                        <a:t>Rx – retail (34 days)</a:t>
                      </a:r>
                    </a:p>
                  </a:txBody>
                  <a:tcPr marL="68580" marR="68580" marT="34290" marB="34290" anchor="ctr"/>
                </a:tc>
                <a:tc gridSpan="3">
                  <a:txBody>
                    <a:bodyPr/>
                    <a:lstStyle/>
                    <a:p>
                      <a:pPr algn="ctr"/>
                      <a:r>
                        <a:rPr lang="en-US" sz="1100" dirty="0">
                          <a:latin typeface="Arial" pitchFamily="34" charset="0"/>
                          <a:cs typeface="Arial" pitchFamily="34" charset="0"/>
                        </a:rPr>
                        <a:t>20%* after deductible**</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47567">
                <a:tc>
                  <a:txBody>
                    <a:bodyPr/>
                    <a:lstStyle/>
                    <a:p>
                      <a:r>
                        <a:rPr lang="en-US" sz="1100" dirty="0">
                          <a:latin typeface="Arial" pitchFamily="34" charset="0"/>
                          <a:cs typeface="Arial" pitchFamily="34" charset="0"/>
                        </a:rPr>
                        <a:t>Rx – mail (90 days)</a:t>
                      </a:r>
                    </a:p>
                  </a:txBody>
                  <a:tcPr marL="68580" marR="68580" marT="34290" marB="34290" anchor="ctr"/>
                </a:tc>
                <a:tc gridSpan="3">
                  <a:txBody>
                    <a:bodyPr/>
                    <a:lstStyle/>
                    <a:p>
                      <a:pPr algn="ctr"/>
                      <a:r>
                        <a:rPr lang="en-US" sz="1100" dirty="0">
                          <a:latin typeface="Arial" pitchFamily="34" charset="0"/>
                          <a:cs typeface="Arial" pitchFamily="34" charset="0"/>
                        </a:rPr>
                        <a:t>20%* after deductible**</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mtClean="0"/>
              <a:pPr/>
              <a:t>8</a:t>
            </a:fld>
            <a:endParaRPr lang="en-US" dirty="0"/>
          </a:p>
        </p:txBody>
      </p:sp>
      <p:sp>
        <p:nvSpPr>
          <p:cNvPr id="3" name="Footer Placeholder 2"/>
          <p:cNvSpPr>
            <a:spLocks noGrp="1"/>
          </p:cNvSpPr>
          <p:nvPr>
            <p:ph type="ftr" sz="quarter" idx="3"/>
          </p:nvPr>
        </p:nvSpPr>
        <p:spPr/>
        <p:txBody>
          <a:bodyPr/>
          <a:lstStyle/>
          <a:p>
            <a:r>
              <a:rPr lang="en-US" dirty="0"/>
              <a:t>©2020 Trinity Health</a:t>
            </a:r>
          </a:p>
        </p:txBody>
      </p:sp>
      <p:sp>
        <p:nvSpPr>
          <p:cNvPr id="2" name="Title 1"/>
          <p:cNvSpPr>
            <a:spLocks noGrp="1"/>
          </p:cNvSpPr>
          <p:nvPr>
            <p:ph type="title"/>
          </p:nvPr>
        </p:nvSpPr>
        <p:spPr/>
        <p:txBody>
          <a:bodyPr/>
          <a:lstStyle/>
          <a:p>
            <a:r>
              <a:rPr lang="en-US" dirty="0"/>
              <a:t>Health Savings Plan</a:t>
            </a:r>
          </a:p>
        </p:txBody>
      </p:sp>
      <p:sp>
        <p:nvSpPr>
          <p:cNvPr id="8" name="Rectangle 7"/>
          <p:cNvSpPr/>
          <p:nvPr/>
        </p:nvSpPr>
        <p:spPr>
          <a:xfrm>
            <a:off x="393408" y="858454"/>
            <a:ext cx="3875960" cy="3624069"/>
          </a:xfrm>
          <a:prstGeom prst="rect">
            <a:avLst/>
          </a:prstGeom>
        </p:spPr>
        <p:txBody>
          <a:bodyPr wrap="square">
            <a:spAutoFit/>
          </a:bodyPr>
          <a:lstStyle/>
          <a:p>
            <a:pPr marL="214313" indent="-214313">
              <a:buFont typeface="Arial" panose="020B0604020202020204" pitchFamily="34" charset="0"/>
              <a:buChar char="•"/>
            </a:pPr>
            <a:r>
              <a:rPr lang="en-US" sz="1350" dirty="0"/>
              <a:t>Second lowest colleague contribution per pay period</a:t>
            </a:r>
          </a:p>
          <a:p>
            <a:endParaRPr lang="en-US" sz="1350" dirty="0"/>
          </a:p>
          <a:p>
            <a:pPr marL="214313" indent="-214313">
              <a:buFont typeface="Arial" panose="020B0604020202020204" pitchFamily="34" charset="0"/>
              <a:buChar char="•"/>
            </a:pPr>
            <a:r>
              <a:rPr lang="en-US" sz="1350" dirty="0"/>
              <a:t>You pay full cost of medical and Rx expenses until you meet the annual deductible </a:t>
            </a:r>
          </a:p>
          <a:p>
            <a:pPr marL="214313" indent="-214313">
              <a:buFont typeface="Arial" panose="020B0604020202020204" pitchFamily="34" charset="0"/>
              <a:buChar char="•"/>
            </a:pPr>
            <a:endParaRPr lang="en-US" sz="1350" dirty="0"/>
          </a:p>
          <a:p>
            <a:pPr marL="214313" indent="-214313">
              <a:buFont typeface="Arial" panose="020B0604020202020204" pitchFamily="34" charset="0"/>
              <a:buChar char="•"/>
            </a:pPr>
            <a:r>
              <a:rPr lang="en-US" sz="1350" dirty="0"/>
              <a:t>Once deductible is met, you pay coinsurance until you reach out-of-pocket maximum. Then plan pays 100% of eligible expenses.</a:t>
            </a:r>
          </a:p>
          <a:p>
            <a:endParaRPr lang="en-US" sz="1350" dirty="0"/>
          </a:p>
          <a:p>
            <a:pPr marL="214313" indent="-214313">
              <a:buFont typeface="Arial" panose="020B0604020202020204" pitchFamily="34" charset="0"/>
              <a:buChar char="•"/>
            </a:pPr>
            <a:r>
              <a:rPr lang="en-US" sz="1350" dirty="0"/>
              <a:t>Individual deductible applies to those enrolled in colleague-only coverage. The full family deductible applies to all other coverage levels.</a:t>
            </a:r>
          </a:p>
          <a:p>
            <a:pPr marL="214313" indent="-214313">
              <a:buFont typeface="Arial" panose="020B0604020202020204" pitchFamily="34" charset="0"/>
              <a:buChar char="•"/>
            </a:pPr>
            <a:endParaRPr lang="en-US" sz="1350" dirty="0"/>
          </a:p>
          <a:p>
            <a:pPr marL="214313" indent="-214313">
              <a:buFont typeface="Arial" panose="020B0604020202020204" pitchFamily="34" charset="0"/>
              <a:buChar char="•"/>
            </a:pPr>
            <a:r>
              <a:rPr lang="en-US" sz="1350" dirty="0"/>
              <a:t>Includes Health Savings Account (HSA) with Trinity Health contribution</a:t>
            </a:r>
          </a:p>
        </p:txBody>
      </p:sp>
      <p:sp>
        <p:nvSpPr>
          <p:cNvPr id="5" name="TextBox 4">
            <a:extLst>
              <a:ext uri="{FF2B5EF4-FFF2-40B4-BE49-F238E27FC236}">
                <a16:creationId xmlns:a16="http://schemas.microsoft.com/office/drawing/2014/main" id="{111A0E58-CDBF-4300-A061-77BF98DBCB0D}"/>
              </a:ext>
            </a:extLst>
          </p:cNvPr>
          <p:cNvSpPr txBox="1"/>
          <p:nvPr/>
        </p:nvSpPr>
        <p:spPr>
          <a:xfrm>
            <a:off x="4436468" y="4297626"/>
            <a:ext cx="4273550" cy="317651"/>
          </a:xfrm>
          <a:prstGeom prst="rect">
            <a:avLst/>
          </a:prstGeom>
          <a:noFill/>
        </p:spPr>
        <p:txBody>
          <a:bodyPr wrap="square" rtlCol="0">
            <a:spAutoFit/>
          </a:bodyPr>
          <a:lstStyle/>
          <a:p>
            <a:pPr>
              <a:lnSpc>
                <a:spcPts val="2100"/>
              </a:lnSpc>
              <a:spcAft>
                <a:spcPts val="600"/>
              </a:spcAft>
            </a:pPr>
            <a:r>
              <a:rPr lang="en-US" sz="800" dirty="0">
                <a:solidFill>
                  <a:srgbClr val="443D3E"/>
                </a:solidFill>
              </a:rPr>
              <a:t>* After deductible is met; coinsurance is applied until out-of-pocket maximum is met. </a:t>
            </a:r>
          </a:p>
        </p:txBody>
      </p:sp>
      <p:sp>
        <p:nvSpPr>
          <p:cNvPr id="6" name="TextBox 5">
            <a:extLst>
              <a:ext uri="{FF2B5EF4-FFF2-40B4-BE49-F238E27FC236}">
                <a16:creationId xmlns:a16="http://schemas.microsoft.com/office/drawing/2014/main" id="{756CBC1D-DA95-4C0A-9BBC-1772B0967F10}"/>
              </a:ext>
            </a:extLst>
          </p:cNvPr>
          <p:cNvSpPr txBox="1"/>
          <p:nvPr/>
        </p:nvSpPr>
        <p:spPr>
          <a:xfrm>
            <a:off x="4436468" y="4514677"/>
            <a:ext cx="4097597" cy="317651"/>
          </a:xfrm>
          <a:prstGeom prst="rect">
            <a:avLst/>
          </a:prstGeom>
          <a:noFill/>
        </p:spPr>
        <p:txBody>
          <a:bodyPr wrap="none" rtlCol="0">
            <a:spAutoFit/>
          </a:bodyPr>
          <a:lstStyle/>
          <a:p>
            <a:pPr>
              <a:lnSpc>
                <a:spcPts val="2100"/>
              </a:lnSpc>
              <a:spcAft>
                <a:spcPts val="600"/>
              </a:spcAft>
            </a:pPr>
            <a:r>
              <a:rPr lang="en-US" sz="800" dirty="0">
                <a:solidFill>
                  <a:srgbClr val="443D3E"/>
                </a:solidFill>
              </a:rPr>
              <a:t>** Select, generic preventive drugs are covered at 100% and not subject to deductible.</a:t>
            </a:r>
          </a:p>
        </p:txBody>
      </p:sp>
    </p:spTree>
    <p:extLst>
      <p:ext uri="{BB962C8B-B14F-4D97-AF65-F5344CB8AC3E}">
        <p14:creationId xmlns:p14="http://schemas.microsoft.com/office/powerpoint/2010/main" val="2782371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2"/>
            <p:extLst>
              <p:ext uri="{D42A27DB-BD31-4B8C-83A1-F6EECF244321}">
                <p14:modId xmlns:p14="http://schemas.microsoft.com/office/powerpoint/2010/main" val="187227217"/>
              </p:ext>
            </p:extLst>
          </p:nvPr>
        </p:nvGraphicFramePr>
        <p:xfrm>
          <a:off x="4963887" y="566058"/>
          <a:ext cx="2872536" cy="4175566"/>
        </p:xfrm>
        <a:graphic>
          <a:graphicData uri="http://schemas.openxmlformats.org/drawingml/2006/table">
            <a:tbl>
              <a:tblPr firstRow="1" bandRow="1">
                <a:tableStyleId>{5C22544A-7EE6-4342-B048-85BDC9FD1C3A}</a:tableStyleId>
              </a:tblPr>
              <a:tblGrid>
                <a:gridCol w="1068613">
                  <a:extLst>
                    <a:ext uri="{9D8B030D-6E8A-4147-A177-3AD203B41FA5}">
                      <a16:colId xmlns:a16="http://schemas.microsoft.com/office/drawing/2014/main" val="20000"/>
                    </a:ext>
                  </a:extLst>
                </a:gridCol>
                <a:gridCol w="540585">
                  <a:extLst>
                    <a:ext uri="{9D8B030D-6E8A-4147-A177-3AD203B41FA5}">
                      <a16:colId xmlns:a16="http://schemas.microsoft.com/office/drawing/2014/main" val="20001"/>
                    </a:ext>
                  </a:extLst>
                </a:gridCol>
                <a:gridCol w="687656">
                  <a:extLst>
                    <a:ext uri="{9D8B030D-6E8A-4147-A177-3AD203B41FA5}">
                      <a16:colId xmlns:a16="http://schemas.microsoft.com/office/drawing/2014/main" val="20002"/>
                    </a:ext>
                  </a:extLst>
                </a:gridCol>
                <a:gridCol w="575682">
                  <a:extLst>
                    <a:ext uri="{9D8B030D-6E8A-4147-A177-3AD203B41FA5}">
                      <a16:colId xmlns:a16="http://schemas.microsoft.com/office/drawing/2014/main" val="20003"/>
                    </a:ext>
                  </a:extLst>
                </a:gridCol>
              </a:tblGrid>
              <a:tr h="205740">
                <a:tc>
                  <a:txBody>
                    <a:bodyPr/>
                    <a:lstStyle/>
                    <a:p>
                      <a:endParaRPr lang="en-US" sz="900" dirty="0">
                        <a:latin typeface="Arial" pitchFamily="34" charset="0"/>
                        <a:cs typeface="Arial" pitchFamily="34" charset="0"/>
                      </a:endParaRPr>
                    </a:p>
                  </a:txBody>
                  <a:tcPr marL="52330" marR="52330" marT="34290" marB="34290"/>
                </a:tc>
                <a:tc>
                  <a:txBody>
                    <a:bodyPr/>
                    <a:lstStyle/>
                    <a:p>
                      <a:pPr algn="ctr"/>
                      <a:r>
                        <a:rPr lang="en-US" sz="900" dirty="0">
                          <a:latin typeface="Arial" pitchFamily="34" charset="0"/>
                          <a:cs typeface="Arial" pitchFamily="34" charset="0"/>
                        </a:rPr>
                        <a:t>Tier 1</a:t>
                      </a:r>
                    </a:p>
                  </a:txBody>
                  <a:tcPr marL="52330" marR="52330" marT="34290" marB="34290" anchor="ctr"/>
                </a:tc>
                <a:tc>
                  <a:txBody>
                    <a:bodyPr/>
                    <a:lstStyle/>
                    <a:p>
                      <a:pPr algn="ctr"/>
                      <a:r>
                        <a:rPr lang="en-US" sz="900" dirty="0">
                          <a:latin typeface="Arial" pitchFamily="34" charset="0"/>
                          <a:cs typeface="Arial" pitchFamily="34" charset="0"/>
                        </a:rPr>
                        <a:t>Tier 2</a:t>
                      </a:r>
                    </a:p>
                  </a:txBody>
                  <a:tcPr marL="52330" marR="52330" marT="34290" marB="34290" anchor="ctr"/>
                </a:tc>
                <a:tc>
                  <a:txBody>
                    <a:bodyPr/>
                    <a:lstStyle/>
                    <a:p>
                      <a:pPr algn="ctr"/>
                      <a:r>
                        <a:rPr lang="en-US" sz="900" dirty="0">
                          <a:latin typeface="Arial" pitchFamily="34" charset="0"/>
                          <a:cs typeface="Arial" pitchFamily="34" charset="0"/>
                        </a:rPr>
                        <a:t>Tier 3</a:t>
                      </a:r>
                    </a:p>
                  </a:txBody>
                  <a:tcPr marL="52330" marR="52330" marT="34290" marB="34290" anchor="ctr"/>
                </a:tc>
                <a:extLst>
                  <a:ext uri="{0D108BD9-81ED-4DB2-BD59-A6C34878D82A}">
                    <a16:rowId xmlns:a16="http://schemas.microsoft.com/office/drawing/2014/main" val="10000"/>
                  </a:ext>
                </a:extLst>
              </a:tr>
              <a:tr h="524448">
                <a:tc>
                  <a:txBody>
                    <a:bodyPr/>
                    <a:lstStyle/>
                    <a:p>
                      <a:r>
                        <a:rPr lang="en-US" sz="900" dirty="0">
                          <a:latin typeface="Arial" pitchFamily="34" charset="0"/>
                          <a:cs typeface="Arial" pitchFamily="34" charset="0"/>
                        </a:rPr>
                        <a:t>Annual Deductible (Individual/Family)</a:t>
                      </a:r>
                    </a:p>
                  </a:txBody>
                  <a:tcPr marL="52330" marR="52330" marT="34290" marB="34290"/>
                </a:tc>
                <a:tc>
                  <a:txBody>
                    <a:bodyPr/>
                    <a:lstStyle/>
                    <a:p>
                      <a:pPr algn="ctr"/>
                      <a:r>
                        <a:rPr lang="en-US" sz="900" dirty="0">
                          <a:latin typeface="Arial" pitchFamily="34" charset="0"/>
                          <a:cs typeface="Arial" pitchFamily="34" charset="0"/>
                        </a:rPr>
                        <a:t>$1,000/</a:t>
                      </a:r>
                    </a:p>
                    <a:p>
                      <a:pPr algn="ctr"/>
                      <a:r>
                        <a:rPr lang="en-US" sz="900" dirty="0">
                          <a:latin typeface="Arial" pitchFamily="34" charset="0"/>
                          <a:cs typeface="Arial" pitchFamily="34" charset="0"/>
                        </a:rPr>
                        <a:t>$2,000</a:t>
                      </a:r>
                    </a:p>
                  </a:txBody>
                  <a:tcPr marL="52330" marR="52330" marT="34290" marB="34290"/>
                </a:tc>
                <a:tc>
                  <a:txBody>
                    <a:bodyPr/>
                    <a:lstStyle/>
                    <a:p>
                      <a:pPr algn="ctr"/>
                      <a:r>
                        <a:rPr lang="en-US" sz="900" dirty="0">
                          <a:latin typeface="Arial" pitchFamily="34" charset="0"/>
                          <a:cs typeface="Arial" pitchFamily="34" charset="0"/>
                        </a:rPr>
                        <a:t>$2,500/ $5,000</a:t>
                      </a:r>
                    </a:p>
                  </a:txBody>
                  <a:tcPr marL="52330" marR="52330" marT="34290" marB="34290"/>
                </a:tc>
                <a:tc>
                  <a:txBody>
                    <a:bodyPr/>
                    <a:lstStyle/>
                    <a:p>
                      <a:pPr algn="ctr"/>
                      <a:r>
                        <a:rPr lang="en-US" sz="900" dirty="0">
                          <a:latin typeface="Arial" pitchFamily="34" charset="0"/>
                          <a:cs typeface="Arial" pitchFamily="34" charset="0"/>
                        </a:rPr>
                        <a:t>$4,000/ $8,000</a:t>
                      </a:r>
                    </a:p>
                  </a:txBody>
                  <a:tcPr marL="52330" marR="52330" marT="34290" marB="34290"/>
                </a:tc>
                <a:extLst>
                  <a:ext uri="{0D108BD9-81ED-4DB2-BD59-A6C34878D82A}">
                    <a16:rowId xmlns:a16="http://schemas.microsoft.com/office/drawing/2014/main" val="10001"/>
                  </a:ext>
                </a:extLst>
              </a:tr>
              <a:tr h="342900">
                <a:tc>
                  <a:txBody>
                    <a:bodyPr/>
                    <a:lstStyle/>
                    <a:p>
                      <a:r>
                        <a:rPr lang="en-US" sz="900" dirty="0">
                          <a:latin typeface="Arial" pitchFamily="34" charset="0"/>
                          <a:cs typeface="Arial" pitchFamily="34" charset="0"/>
                        </a:rPr>
                        <a:t>Out-of-pocket max</a:t>
                      </a:r>
                    </a:p>
                  </a:txBody>
                  <a:tcPr marL="52330" marR="52330" marT="34290" marB="34290"/>
                </a:tc>
                <a:tc>
                  <a:txBody>
                    <a:bodyPr/>
                    <a:lstStyle/>
                    <a:p>
                      <a:pPr algn="ctr"/>
                      <a:r>
                        <a:rPr lang="en-US" sz="900" dirty="0">
                          <a:latin typeface="Arial" pitchFamily="34" charset="0"/>
                          <a:cs typeface="Arial" pitchFamily="34" charset="0"/>
                        </a:rPr>
                        <a:t>$3,500/ $7,000</a:t>
                      </a:r>
                    </a:p>
                  </a:txBody>
                  <a:tcPr marL="52330" marR="52330" marT="34290" marB="34290"/>
                </a:tc>
                <a:tc>
                  <a:txBody>
                    <a:bodyPr/>
                    <a:lstStyle/>
                    <a:p>
                      <a:pPr algn="ctr"/>
                      <a:r>
                        <a:rPr lang="en-US" sz="900" dirty="0">
                          <a:latin typeface="Arial" pitchFamily="34" charset="0"/>
                          <a:cs typeface="Arial" pitchFamily="34" charset="0"/>
                        </a:rPr>
                        <a:t>$5,500/ $11,000</a:t>
                      </a:r>
                    </a:p>
                  </a:txBody>
                  <a:tcPr marL="52330" marR="52330" marT="34290" marB="34290"/>
                </a:tc>
                <a:tc>
                  <a:txBody>
                    <a:bodyPr/>
                    <a:lstStyle/>
                    <a:p>
                      <a:pPr algn="ctr"/>
                      <a:r>
                        <a:rPr lang="en-US" sz="900" dirty="0">
                          <a:latin typeface="Arial" pitchFamily="34" charset="0"/>
                          <a:cs typeface="Arial" pitchFamily="34" charset="0"/>
                        </a:rPr>
                        <a:t>$9,000/ $18,000</a:t>
                      </a:r>
                    </a:p>
                  </a:txBody>
                  <a:tcPr marL="52330" marR="52330" marT="34290" marB="34290"/>
                </a:tc>
                <a:extLst>
                  <a:ext uri="{0D108BD9-81ED-4DB2-BD59-A6C34878D82A}">
                    <a16:rowId xmlns:a16="http://schemas.microsoft.com/office/drawing/2014/main" val="10002"/>
                  </a:ext>
                </a:extLst>
              </a:tr>
              <a:tr h="238386">
                <a:tc>
                  <a:txBody>
                    <a:bodyPr/>
                    <a:lstStyle/>
                    <a:p>
                      <a:r>
                        <a:rPr lang="en-US" sz="900" dirty="0">
                          <a:latin typeface="Arial" pitchFamily="34" charset="0"/>
                          <a:cs typeface="Arial" pitchFamily="34" charset="0"/>
                        </a:rPr>
                        <a:t>Inpatient copay</a:t>
                      </a:r>
                    </a:p>
                  </a:txBody>
                  <a:tcPr marL="52330" marR="52330" marT="34290" marB="34290"/>
                </a:tc>
                <a:tc>
                  <a:txBody>
                    <a:bodyPr/>
                    <a:lstStyle/>
                    <a:p>
                      <a:pPr algn="ctr"/>
                      <a:r>
                        <a:rPr lang="en-US" sz="900" b="0" dirty="0">
                          <a:solidFill>
                            <a:schemeClr val="tx1"/>
                          </a:solidFill>
                          <a:latin typeface="Arial" pitchFamily="34" charset="0"/>
                          <a:cs typeface="Arial" pitchFamily="34" charset="0"/>
                        </a:rPr>
                        <a:t>$0</a:t>
                      </a:r>
                    </a:p>
                  </a:txBody>
                  <a:tcPr marL="52330" marR="52330" marT="34290" marB="34290"/>
                </a:tc>
                <a:tc>
                  <a:txBody>
                    <a:bodyPr/>
                    <a:lstStyle/>
                    <a:p>
                      <a:pPr algn="ctr"/>
                      <a:r>
                        <a:rPr lang="en-US" sz="900" dirty="0">
                          <a:latin typeface="Arial" pitchFamily="34" charset="0"/>
                          <a:cs typeface="Arial" pitchFamily="34" charset="0"/>
                        </a:rPr>
                        <a:t>$750</a:t>
                      </a:r>
                    </a:p>
                  </a:txBody>
                  <a:tcPr marL="52330" marR="52330" marT="34290" marB="34290"/>
                </a:tc>
                <a:tc>
                  <a:txBody>
                    <a:bodyPr/>
                    <a:lstStyle/>
                    <a:p>
                      <a:pPr algn="ctr"/>
                      <a:r>
                        <a:rPr lang="en-US" sz="900" dirty="0">
                          <a:latin typeface="Arial" pitchFamily="34" charset="0"/>
                          <a:cs typeface="Arial" pitchFamily="34" charset="0"/>
                        </a:rPr>
                        <a:t>$1,000</a:t>
                      </a:r>
                    </a:p>
                  </a:txBody>
                  <a:tcPr marL="52330" marR="52330" marT="34290" marB="34290"/>
                </a:tc>
                <a:extLst>
                  <a:ext uri="{0D108BD9-81ED-4DB2-BD59-A6C34878D82A}">
                    <a16:rowId xmlns:a16="http://schemas.microsoft.com/office/drawing/2014/main" val="10003"/>
                  </a:ext>
                </a:extLst>
              </a:tr>
              <a:tr h="429094">
                <a:tc>
                  <a:txBody>
                    <a:bodyPr/>
                    <a:lstStyle/>
                    <a:p>
                      <a:r>
                        <a:rPr lang="en-US" sz="900" dirty="0">
                          <a:latin typeface="Arial" pitchFamily="34" charset="0"/>
                          <a:cs typeface="Arial" pitchFamily="34" charset="0"/>
                        </a:rPr>
                        <a:t>Outpatient</a:t>
                      </a:r>
                      <a:r>
                        <a:rPr lang="en-US" sz="900" baseline="0" dirty="0">
                          <a:latin typeface="Arial" pitchFamily="34" charset="0"/>
                          <a:cs typeface="Arial" pitchFamily="34" charset="0"/>
                        </a:rPr>
                        <a:t>  Surgical copay</a:t>
                      </a:r>
                      <a:endParaRPr lang="en-US" sz="900" dirty="0">
                        <a:latin typeface="Arial" pitchFamily="34" charset="0"/>
                        <a:cs typeface="Arial" pitchFamily="34" charset="0"/>
                      </a:endParaRPr>
                    </a:p>
                  </a:txBody>
                  <a:tcPr marL="52330" marR="52330" marT="34290" marB="34290"/>
                </a:tc>
                <a:tc>
                  <a:txBody>
                    <a:bodyPr/>
                    <a:lstStyle/>
                    <a:p>
                      <a:pPr algn="ctr"/>
                      <a:r>
                        <a:rPr lang="en-US" sz="900" dirty="0">
                          <a:latin typeface="Arial" pitchFamily="34" charset="0"/>
                          <a:cs typeface="Arial" pitchFamily="34" charset="0"/>
                        </a:rPr>
                        <a:t>$50</a:t>
                      </a:r>
                    </a:p>
                  </a:txBody>
                  <a:tcPr marL="52330" marR="52330" marT="34290" marB="34290"/>
                </a:tc>
                <a:tc>
                  <a:txBody>
                    <a:bodyPr/>
                    <a:lstStyle/>
                    <a:p>
                      <a:pPr algn="ctr"/>
                      <a:r>
                        <a:rPr lang="en-US" sz="900" dirty="0">
                          <a:latin typeface="Arial" pitchFamily="34" charset="0"/>
                          <a:cs typeface="Arial" pitchFamily="34" charset="0"/>
                        </a:rPr>
                        <a:t>$100</a:t>
                      </a:r>
                    </a:p>
                  </a:txBody>
                  <a:tcPr marL="52330" marR="52330" marT="34290" marB="34290"/>
                </a:tc>
                <a:tc>
                  <a:txBody>
                    <a:bodyPr/>
                    <a:lstStyle/>
                    <a:p>
                      <a:pPr algn="ctr"/>
                      <a:r>
                        <a:rPr lang="en-US" sz="900" dirty="0">
                          <a:latin typeface="Arial" pitchFamily="34" charset="0"/>
                          <a:cs typeface="Arial" pitchFamily="34" charset="0"/>
                        </a:rPr>
                        <a:t>$200</a:t>
                      </a:r>
                    </a:p>
                  </a:txBody>
                  <a:tcPr marL="52330" marR="52330" marT="34290" marB="34290"/>
                </a:tc>
                <a:extLst>
                  <a:ext uri="{0D108BD9-81ED-4DB2-BD59-A6C34878D82A}">
                    <a16:rowId xmlns:a16="http://schemas.microsoft.com/office/drawing/2014/main" val="10004"/>
                  </a:ext>
                </a:extLst>
              </a:tr>
              <a:tr h="870107">
                <a:tc>
                  <a:txBody>
                    <a:bodyPr/>
                    <a:lstStyle/>
                    <a:p>
                      <a:r>
                        <a:rPr lang="en-US" sz="900" dirty="0">
                          <a:latin typeface="Arial" pitchFamily="34" charset="0"/>
                          <a:cs typeface="Arial" pitchFamily="34" charset="0"/>
                        </a:rPr>
                        <a:t>Member Coinsurance, including office visit</a:t>
                      </a:r>
                    </a:p>
                    <a:p>
                      <a:r>
                        <a:rPr lang="en-US" sz="800" dirty="0">
                          <a:latin typeface="Arial" pitchFamily="34" charset="0"/>
                          <a:cs typeface="Arial" pitchFamily="34" charset="0"/>
                        </a:rPr>
                        <a:t>(*after deductible)</a:t>
                      </a:r>
                    </a:p>
                  </a:txBody>
                  <a:tcPr marL="52330" marR="52330" marT="34290" marB="34290"/>
                </a:tc>
                <a:tc>
                  <a:txBody>
                    <a:bodyPr/>
                    <a:lstStyle/>
                    <a:p>
                      <a:pPr algn="ctr"/>
                      <a:r>
                        <a:rPr lang="en-US" sz="900" dirty="0">
                          <a:latin typeface="Arial" pitchFamily="34" charset="0"/>
                          <a:cs typeface="Arial" pitchFamily="34" charset="0"/>
                        </a:rPr>
                        <a:t>20%*</a:t>
                      </a:r>
                    </a:p>
                  </a:txBody>
                  <a:tcPr marL="52330" marR="52330" marT="34290" marB="34290"/>
                </a:tc>
                <a:tc>
                  <a:txBody>
                    <a:bodyPr/>
                    <a:lstStyle/>
                    <a:p>
                      <a:pPr algn="ctr"/>
                      <a:r>
                        <a:rPr lang="en-US" sz="900" dirty="0">
                          <a:latin typeface="Arial" pitchFamily="34" charset="0"/>
                          <a:cs typeface="Arial" pitchFamily="34" charset="0"/>
                        </a:rPr>
                        <a:t>30%*</a:t>
                      </a:r>
                    </a:p>
                  </a:txBody>
                  <a:tcPr marL="52330" marR="52330" marT="34290" marB="34290"/>
                </a:tc>
                <a:tc>
                  <a:txBody>
                    <a:bodyPr/>
                    <a:lstStyle/>
                    <a:p>
                      <a:pPr algn="ctr"/>
                      <a:r>
                        <a:rPr lang="en-US" sz="900" dirty="0">
                          <a:latin typeface="Arial" pitchFamily="34" charset="0"/>
                          <a:cs typeface="Arial" pitchFamily="34" charset="0"/>
                        </a:rPr>
                        <a:t>40%*</a:t>
                      </a:r>
                    </a:p>
                  </a:txBody>
                  <a:tcPr marL="52330" marR="52330" marT="34290" marB="34290"/>
                </a:tc>
                <a:extLst>
                  <a:ext uri="{0D108BD9-81ED-4DB2-BD59-A6C34878D82A}">
                    <a16:rowId xmlns:a16="http://schemas.microsoft.com/office/drawing/2014/main" val="10005"/>
                  </a:ext>
                </a:extLst>
              </a:tr>
              <a:tr h="810511">
                <a:tc>
                  <a:txBody>
                    <a:bodyPr/>
                    <a:lstStyle/>
                    <a:p>
                      <a:r>
                        <a:rPr lang="en-US" sz="900" dirty="0">
                          <a:latin typeface="Arial" pitchFamily="34" charset="0"/>
                          <a:cs typeface="Arial" pitchFamily="34" charset="0"/>
                        </a:rPr>
                        <a:t>Rx – retail (34 days)</a:t>
                      </a:r>
                    </a:p>
                    <a:p>
                      <a:r>
                        <a:rPr lang="en-US" sz="900" dirty="0">
                          <a:latin typeface="Arial" pitchFamily="34" charset="0"/>
                          <a:cs typeface="Arial" pitchFamily="34" charset="0"/>
                        </a:rPr>
                        <a:t>Generic/brand formulary/other brand</a:t>
                      </a:r>
                    </a:p>
                  </a:txBody>
                  <a:tcPr marL="52330" marR="52330" marT="34290" marB="34290"/>
                </a:tc>
                <a:tc gridSpan="3">
                  <a:txBody>
                    <a:bodyPr/>
                    <a:lstStyle/>
                    <a:p>
                      <a:pPr algn="ctr"/>
                      <a:r>
                        <a:rPr lang="en-US" sz="900" dirty="0">
                          <a:latin typeface="Arial" pitchFamily="34" charset="0"/>
                          <a:cs typeface="Arial" pitchFamily="34" charset="0"/>
                        </a:rPr>
                        <a:t>$10/</a:t>
                      </a:r>
                    </a:p>
                    <a:p>
                      <a:pPr algn="ctr"/>
                      <a:r>
                        <a:rPr lang="en-US" sz="900" dirty="0">
                          <a:latin typeface="Arial" pitchFamily="34" charset="0"/>
                          <a:cs typeface="Arial" pitchFamily="34" charset="0"/>
                        </a:rPr>
                        <a:t>25% ($30 min, $80 max)/</a:t>
                      </a:r>
                    </a:p>
                    <a:p>
                      <a:pPr algn="ctr"/>
                      <a:r>
                        <a:rPr lang="en-US" sz="900" dirty="0">
                          <a:latin typeface="Arial" pitchFamily="34" charset="0"/>
                          <a:cs typeface="Arial" pitchFamily="34" charset="0"/>
                        </a:rPr>
                        <a:t>50% ($60 min,</a:t>
                      </a:r>
                      <a:r>
                        <a:rPr lang="en-US" sz="900" baseline="0" dirty="0">
                          <a:latin typeface="Arial" pitchFamily="34" charset="0"/>
                          <a:cs typeface="Arial" pitchFamily="34" charset="0"/>
                        </a:rPr>
                        <a:t> $120 max)</a:t>
                      </a:r>
                      <a:endParaRPr lang="en-US" sz="900" dirty="0">
                        <a:latin typeface="Arial" pitchFamily="34" charset="0"/>
                        <a:cs typeface="Arial" pitchFamily="34" charset="0"/>
                      </a:endParaRPr>
                    </a:p>
                  </a:txBody>
                  <a:tcPr marL="52330" marR="52330" marT="34290" marB="34290"/>
                </a:tc>
                <a:tc hMerge="1">
                  <a:txBody>
                    <a:bodyPr/>
                    <a:lstStyle/>
                    <a:p>
                      <a:pPr algn="ctr"/>
                      <a:endParaRPr lang="en-US" sz="1600" dirty="0"/>
                    </a:p>
                  </a:txBody>
                  <a:tcPr/>
                </a:tc>
                <a:tc hMerge="1">
                  <a:txBody>
                    <a:bodyPr/>
                    <a:lstStyle/>
                    <a:p>
                      <a:pPr algn="ctr"/>
                      <a:endParaRPr lang="en-US" sz="1600" dirty="0"/>
                    </a:p>
                  </a:txBody>
                  <a:tcPr/>
                </a:tc>
                <a:extLst>
                  <a:ext uri="{0D108BD9-81ED-4DB2-BD59-A6C34878D82A}">
                    <a16:rowId xmlns:a16="http://schemas.microsoft.com/office/drawing/2014/main" val="10006"/>
                  </a:ext>
                </a:extLst>
              </a:tr>
              <a:tr h="754380">
                <a:tc>
                  <a:txBody>
                    <a:bodyPr/>
                    <a:lstStyle/>
                    <a:p>
                      <a:r>
                        <a:rPr lang="en-US" sz="900" dirty="0">
                          <a:latin typeface="Arial" pitchFamily="34" charset="0"/>
                          <a:cs typeface="Arial" pitchFamily="34" charset="0"/>
                        </a:rPr>
                        <a:t>Rx – mail (90 days)</a:t>
                      </a:r>
                    </a:p>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latin typeface="Arial" pitchFamily="34" charset="0"/>
                          <a:cs typeface="Arial" pitchFamily="34" charset="0"/>
                        </a:rPr>
                        <a:t>Generic/brand formulary/other brand</a:t>
                      </a:r>
                    </a:p>
                  </a:txBody>
                  <a:tcPr marL="52330" marR="52330" marT="34290" marB="34290"/>
                </a:tc>
                <a:tc gridSpan="3">
                  <a:txBody>
                    <a:bodyPr/>
                    <a:lstStyle/>
                    <a:p>
                      <a:pPr algn="ctr"/>
                      <a:r>
                        <a:rPr lang="en-US" sz="900" dirty="0">
                          <a:latin typeface="Arial" pitchFamily="34" charset="0"/>
                          <a:cs typeface="Arial" pitchFamily="34" charset="0"/>
                        </a:rPr>
                        <a:t>$25/</a:t>
                      </a:r>
                    </a:p>
                    <a:p>
                      <a:pPr algn="ctr"/>
                      <a:r>
                        <a:rPr lang="en-US" sz="900" dirty="0">
                          <a:latin typeface="Arial" pitchFamily="34" charset="0"/>
                          <a:cs typeface="Arial" pitchFamily="34" charset="0"/>
                        </a:rPr>
                        <a:t>25% ($75 min, $200 max)/</a:t>
                      </a:r>
                    </a:p>
                    <a:p>
                      <a:pPr algn="ctr"/>
                      <a:r>
                        <a:rPr lang="en-US" sz="900" dirty="0">
                          <a:latin typeface="Arial" pitchFamily="34" charset="0"/>
                          <a:cs typeface="Arial" pitchFamily="34" charset="0"/>
                        </a:rPr>
                        <a:t>50% ($150 min,</a:t>
                      </a:r>
                      <a:r>
                        <a:rPr lang="en-US" sz="900" baseline="0" dirty="0">
                          <a:latin typeface="Arial" pitchFamily="34" charset="0"/>
                          <a:cs typeface="Arial" pitchFamily="34" charset="0"/>
                        </a:rPr>
                        <a:t> $300 max)</a:t>
                      </a:r>
                      <a:endParaRPr lang="en-US" sz="900" dirty="0">
                        <a:latin typeface="Arial" pitchFamily="34" charset="0"/>
                        <a:cs typeface="Arial" pitchFamily="34" charset="0"/>
                      </a:endParaRPr>
                    </a:p>
                  </a:txBody>
                  <a:tcPr marL="52330" marR="52330" marT="34290" marB="34290"/>
                </a:tc>
                <a:tc hMerge="1">
                  <a:txBody>
                    <a:bodyPr/>
                    <a:lstStyle/>
                    <a:p>
                      <a:pPr algn="ctr"/>
                      <a:endParaRPr lang="en-US" sz="1600" dirty="0"/>
                    </a:p>
                  </a:txBody>
                  <a:tcPr/>
                </a:tc>
                <a:tc hMerge="1">
                  <a:txBody>
                    <a:bodyPr/>
                    <a:lstStyle/>
                    <a:p>
                      <a:pPr algn="ctr"/>
                      <a:endParaRPr lang="en-US" sz="1600"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mtClean="0"/>
              <a:pPr/>
              <a:t>9</a:t>
            </a:fld>
            <a:endParaRPr lang="en-US" dirty="0"/>
          </a:p>
        </p:txBody>
      </p:sp>
      <p:sp>
        <p:nvSpPr>
          <p:cNvPr id="3" name="Footer Placeholder 2"/>
          <p:cNvSpPr>
            <a:spLocks noGrp="1"/>
          </p:cNvSpPr>
          <p:nvPr>
            <p:ph type="ftr" sz="quarter" idx="3"/>
          </p:nvPr>
        </p:nvSpPr>
        <p:spPr/>
        <p:txBody>
          <a:bodyPr/>
          <a:lstStyle/>
          <a:p>
            <a:r>
              <a:rPr lang="en-US" dirty="0"/>
              <a:t>©2020 Trinity Health</a:t>
            </a:r>
          </a:p>
        </p:txBody>
      </p:sp>
      <p:sp>
        <p:nvSpPr>
          <p:cNvPr id="2" name="Title 1"/>
          <p:cNvSpPr>
            <a:spLocks noGrp="1"/>
          </p:cNvSpPr>
          <p:nvPr>
            <p:ph type="title"/>
          </p:nvPr>
        </p:nvSpPr>
        <p:spPr/>
        <p:txBody>
          <a:bodyPr/>
          <a:lstStyle/>
          <a:p>
            <a:r>
              <a:rPr lang="en-US" dirty="0"/>
              <a:t>Essential Plan</a:t>
            </a:r>
          </a:p>
        </p:txBody>
      </p:sp>
      <p:sp>
        <p:nvSpPr>
          <p:cNvPr id="7" name="Rectangle 6"/>
          <p:cNvSpPr/>
          <p:nvPr/>
        </p:nvSpPr>
        <p:spPr>
          <a:xfrm>
            <a:off x="844405" y="1125530"/>
            <a:ext cx="3668486" cy="3293209"/>
          </a:xfrm>
          <a:prstGeom prst="rect">
            <a:avLst/>
          </a:prstGeom>
        </p:spPr>
        <p:txBody>
          <a:bodyPr wrap="square">
            <a:spAutoFit/>
          </a:bodyPr>
          <a:lstStyle/>
          <a:p>
            <a:pPr marL="214313" indent="-214313">
              <a:buFont typeface="Arial" panose="020B0604020202020204" pitchFamily="34" charset="0"/>
              <a:buChar char="•"/>
            </a:pPr>
            <a:r>
              <a:rPr lang="en-US" sz="1600" dirty="0"/>
              <a:t>Lowest colleague contribution per pay period </a:t>
            </a:r>
          </a:p>
          <a:p>
            <a:pPr marL="214313" indent="-214313">
              <a:buFont typeface="Arial" panose="020B0604020202020204" pitchFamily="34" charset="0"/>
              <a:buChar char="•"/>
            </a:pPr>
            <a:endParaRPr lang="en-US" sz="1600" dirty="0"/>
          </a:p>
          <a:p>
            <a:pPr marL="214313" indent="-214313">
              <a:buFont typeface="Arial" panose="020B0604020202020204" pitchFamily="34" charset="0"/>
              <a:buChar char="•"/>
            </a:pPr>
            <a:r>
              <a:rPr lang="en-US" sz="1600" dirty="0"/>
              <a:t>Higher out-of-pocket costs at time of service compared to Traditional Plan</a:t>
            </a:r>
          </a:p>
          <a:p>
            <a:endParaRPr lang="en-US" sz="1600" dirty="0"/>
          </a:p>
          <a:p>
            <a:pPr marL="214313" indent="-214313">
              <a:buFont typeface="Arial" panose="020B0604020202020204" pitchFamily="34" charset="0"/>
              <a:buChar char="•"/>
            </a:pPr>
            <a:r>
              <a:rPr lang="en-US" sz="1600" dirty="0"/>
              <a:t>Family deductible met by more than 1 family member</a:t>
            </a:r>
          </a:p>
          <a:p>
            <a:pPr marL="214313" indent="-214313">
              <a:buFont typeface="Arial" panose="020B0604020202020204" pitchFamily="34" charset="0"/>
              <a:buChar char="•"/>
            </a:pPr>
            <a:endParaRPr lang="en-US" sz="1600" dirty="0"/>
          </a:p>
          <a:p>
            <a:pPr marL="214313" indent="-214313">
              <a:buFont typeface="Arial" panose="020B0604020202020204" pitchFamily="34" charset="0"/>
              <a:buChar char="•"/>
            </a:pPr>
            <a:r>
              <a:rPr lang="en-US" sz="1600" dirty="0"/>
              <a:t>May enroll in Health Care Flexible Spending Account, but not the Health Savings Account</a:t>
            </a:r>
          </a:p>
        </p:txBody>
      </p:sp>
    </p:spTree>
    <p:extLst>
      <p:ext uri="{BB962C8B-B14F-4D97-AF65-F5344CB8AC3E}">
        <p14:creationId xmlns:p14="http://schemas.microsoft.com/office/powerpoint/2010/main" val="1746961497"/>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189451C-B86D-43F5-AA06-34D722258368}">
  <ds:schemaRefs>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elements/1.1/"/>
    <ds:schemaRef ds:uri="http://schemas.openxmlformats.org/package/2006/metadata/core-properties"/>
    <ds:schemaRef ds:uri="4b91531d-a4f7-47e3-8687-1e7e838a3343"/>
    <ds:schemaRef ds:uri="http://purl.org/dc/terms/"/>
    <ds:schemaRef ds:uri="http://www.w3.org/XML/1998/namespace"/>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15707</TotalTime>
  <Words>3811</Words>
  <Application>Microsoft Office PowerPoint</Application>
  <PresentationFormat>On-screen Show (16:9)</PresentationFormat>
  <Paragraphs>526</Paragraphs>
  <Slides>17</Slides>
  <Notes>17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Arial</vt:lpstr>
      <vt:lpstr>Calibri</vt:lpstr>
      <vt:lpstr>Main Content Slide Layout</vt:lpstr>
      <vt:lpstr>1_Main Content Slide Layout</vt:lpstr>
      <vt:lpstr>Benefits Orientation</vt:lpstr>
      <vt:lpstr>Trinity Health Medical Plans: Part 2  - Traditional Plan - Health Savings Plan - Essential Plan </vt:lpstr>
      <vt:lpstr>Spoiler alert: Part 2 builds on concepts in Part 1</vt:lpstr>
      <vt:lpstr>Trinity Health benefits: medical plans</vt:lpstr>
      <vt:lpstr>Costs for each medical plan vary</vt:lpstr>
      <vt:lpstr>Accounts to assist with medical costs</vt:lpstr>
      <vt:lpstr>Traditional Plan</vt:lpstr>
      <vt:lpstr>Health Savings Plan</vt:lpstr>
      <vt:lpstr>Essential Plan</vt:lpstr>
      <vt:lpstr>Essential Assist Plan with HRA</vt:lpstr>
      <vt:lpstr>Trinity Health benefits: medical and Rx</vt:lpstr>
      <vt:lpstr>Trinity Health benefits: medical and Rx</vt:lpstr>
      <vt:lpstr>Factors to consider when choosing your plan</vt:lpstr>
      <vt:lpstr>Resources for more detailed information</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473</cp:revision>
  <cp:lastPrinted>2015-03-20T16:41:08Z</cp:lastPrinted>
  <dcterms:created xsi:type="dcterms:W3CDTF">2015-06-01T18:54:58Z</dcterms:created>
  <dcterms:modified xsi:type="dcterms:W3CDTF">2020-07-21T19:04:26Z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