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3" d="100"/>
          <a:sy n="103" d="100"/>
        </p:scale>
        <p:origin x="1214"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9/28/2020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September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28</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709138455"/>
              </p:ext>
            </p:extLst>
          </p:nvPr>
        </p:nvGraphicFramePr>
        <p:xfrm>
          <a:off x="159833" y="803141"/>
          <a:ext cx="8873553" cy="355613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kern="1200" dirty="0">
                          <a:solidFill>
                            <a:schemeClr val="tx1"/>
                          </a:solidFill>
                          <a:effectLst/>
                          <a:latin typeface="+mn-lt"/>
                          <a:ea typeface="+mn-ea"/>
                          <a:cs typeface="+mn-cs"/>
                        </a:rPr>
                        <a:t>Colleague engagement is important at Trinity Health. Back in March as the COVID-19 pandemic hit, we held a system-wide colleague engagement survey. Despite the timing, well over 60% of colleagues assessed our culture and your engagement as positive. Thank you to everyone who took the time to share their insight, which is important as we together shape our future. Please continue to share your feedback and ideas with your manager. </a:t>
                      </a:r>
                      <a:endParaRPr lang="en-US" sz="1000" kern="1200" dirty="0">
                        <a:solidFill>
                          <a:schemeClr val="tx1"/>
                        </a:solidFill>
                        <a:effectLst/>
                        <a:highlight>
                          <a:srgbClr val="FF0000"/>
                        </a:highligh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0" i="0" kern="1200" dirty="0">
                          <a:solidFill>
                            <a:schemeClr val="tx1"/>
                          </a:solidFill>
                          <a:effectLst/>
                          <a:latin typeface="+mn-lt"/>
                          <a:ea typeface="+mn-ea"/>
                          <a:cs typeface="+mn-cs"/>
                        </a:rPr>
                        <a:t>Trinity Health measures colleague safety by tracking Occupational Safety and Health Administration (OSHA) recordable injuries. Currently, for every 100 of our colleagues, there are about 5.2 reportable injuries. This number is about average for hospitals in the United States, but we all want to see that number become zero. We aim to have the safest environment for our colleagues, and our safety program will be focused on eliminating harm, no matter whether it is slips, trips and falls, needle sticks, back injuries or workplace violence.</a:t>
                      </a:r>
                      <a:endParaRPr lang="en-US" sz="1000" b="0" kern="1200" dirty="0">
                        <a:solidFill>
                          <a:schemeClr val="tx1"/>
                        </a:solidFill>
                        <a:effectLst/>
                        <a:highlight>
                          <a:srgbClr val="FFFF00"/>
                        </a:highligh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5D7CE4F925BF40A6DD841EA3A42BA7" ma:contentTypeVersion="10" ma:contentTypeDescription="Create a new document." ma:contentTypeScope="" ma:versionID="e2aec267f832341875e2ebf6dea2d2fc">
  <xsd:schema xmlns:xsd="http://www.w3.org/2001/XMLSchema" xmlns:xs="http://www.w3.org/2001/XMLSchema" xmlns:p="http://schemas.microsoft.com/office/2006/metadata/properties" xmlns:ns3="2f9963b4-3c35-4578-b1ba-a166f880c2d2" xmlns:ns4="e6ab4244-9723-42db-8dd8-af501f8ebc00" targetNamespace="http://schemas.microsoft.com/office/2006/metadata/properties" ma:root="true" ma:fieldsID="82cec65a72cbc3b2196468b7f4892f1c" ns3:_="" ns4:_="">
    <xsd:import namespace="2f9963b4-3c35-4578-b1ba-a166f880c2d2"/>
    <xsd:import namespace="e6ab4244-9723-42db-8dd8-af501f8ebc0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963b4-3c35-4578-b1ba-a166f880c2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ab4244-9723-42db-8dd8-af501f8ebc0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89451C-B86D-43F5-AA06-34D722258368}">
  <ds:schemaRefs>
    <ds:schemaRef ds:uri="http://purl.org/dc/dcmitype/"/>
    <ds:schemaRef ds:uri="http://purl.org/dc/terms/"/>
    <ds:schemaRef ds:uri="e6ab4244-9723-42db-8dd8-af501f8ebc00"/>
    <ds:schemaRef ds:uri="http://www.w3.org/XML/1998/namespac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f9963b4-3c35-4578-b1ba-a166f880c2d2"/>
    <ds:schemaRef ds:uri="http://schemas.microsoft.com/office/2006/metadata/properties"/>
  </ds:schemaRefs>
</ds:datastoreItem>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DD04A881-B752-402D-9A42-90C6D54561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963b4-3c35-4578-b1ba-a166f880c2d2"/>
    <ds:schemaRef ds:uri="e6ab4244-9723-42db-8dd8-af501f8ebc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3023</TotalTime>
  <Words>299</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308</cp:revision>
  <cp:lastPrinted>2015-03-20T16:41:08Z</cp:lastPrinted>
  <dcterms:created xsi:type="dcterms:W3CDTF">2015-06-01T18:54:58Z</dcterms:created>
  <dcterms:modified xsi:type="dcterms:W3CDTF">2020-09-28T15:21:37Z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0x010100E65D7CE4F925BF40A6DD841EA3A42BA7</vt:lpwstr>
  </property>
  <property fmtid="{D5CDD505-2E9C-101B-9397-08002B2CF9AE}" pid="3" name="_dlc_DocIdItemGuid">
    <vt:lpwstr>13334aa1-c854-4350-9b84-cf13f57fa411</vt:lpwstr>
  </property>
</Properties>
</file>