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21,</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254825742"/>
              </p:ext>
            </p:extLst>
          </p:nvPr>
        </p:nvGraphicFramePr>
        <p:xfrm>
          <a:off x="110617" y="813856"/>
          <a:ext cx="8937521" cy="3713108"/>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Clinical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kern="1200" dirty="0">
                          <a:solidFill>
                            <a:schemeClr val="tx1"/>
                          </a:solidFill>
                          <a:effectLst/>
                          <a:latin typeface="+mn-lt"/>
                          <a:ea typeface="+mn-ea"/>
                          <a:cs typeface="+mn-cs"/>
                        </a:rPr>
                        <a:t>Trinity Health has made several changes to the PPE Guidebook. All PPE guidelines have been updated to comply with recommendations for areas of moderate to high community transmission. The changes also include: </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b="0" dirty="0"/>
                        <a:t>clarification on eye protection including face shields</a:t>
                      </a:r>
                      <a:endPar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additional details on conservation of gowns</a:t>
                      </a:r>
                    </a:p>
                    <a:p>
                      <a:pPr marL="227013" marR="0" lvl="0" indent="-109538">
                        <a:lnSpc>
                          <a:spcPct val="110000"/>
                        </a:lnSpc>
                        <a:spcBef>
                          <a:spcPts val="0"/>
                        </a:spcBef>
                        <a:spcAft>
                          <a:spcPts val="0"/>
                        </a:spcAft>
                        <a:buFont typeface="Symbol" panose="05050102010706020507" pitchFamily="18" charset="2"/>
                        <a:buChar char=""/>
                      </a:pPr>
                      <a:r>
                        <a:rPr lang="en-US" sz="1000" b="0" dirty="0">
                          <a:solidFill>
                            <a:srgbClr val="0F243E"/>
                          </a:solidFill>
                          <a:effectLst/>
                          <a:latin typeface="Arial" panose="020B0604020202020204" pitchFamily="34" charset="0"/>
                          <a:cs typeface="Times New Roman" panose="02020603050405020304" pitchFamily="18" charset="0"/>
                        </a:rPr>
                        <a:t>u</a:t>
                      </a:r>
                      <a:r>
                        <a:rPr lang="en-US" sz="1000" b="0" dirty="0"/>
                        <a:t>pdated guidance for the disinfection of PPE</a:t>
                      </a:r>
                    </a:p>
                    <a:p>
                      <a:pPr marL="227013" marR="0" lvl="0" indent="-109538">
                        <a:lnSpc>
                          <a:spcPct val="110000"/>
                        </a:lnSpc>
                        <a:spcBef>
                          <a:spcPts val="0"/>
                        </a:spcBef>
                        <a:spcAft>
                          <a:spcPts val="0"/>
                        </a:spcAft>
                        <a:buFont typeface="Symbol" panose="05050102010706020507" pitchFamily="18" charset="2"/>
                        <a:buChar char=""/>
                      </a:pPr>
                      <a:r>
                        <a:rPr lang="en-US" sz="1000" kern="1200">
                          <a:solidFill>
                            <a:schemeClr val="tx1"/>
                          </a:solidFill>
                          <a:effectLst/>
                          <a:latin typeface="+mn-lt"/>
                          <a:ea typeface="+mn-ea"/>
                          <a:cs typeface="+mn-cs"/>
                        </a:rPr>
                        <a:t>updated </a:t>
                      </a:r>
                      <a:r>
                        <a:rPr lang="en-US" sz="1000" kern="1200" dirty="0">
                          <a:solidFill>
                            <a:schemeClr val="tx1"/>
                          </a:solidFill>
                          <a:effectLst/>
                          <a:latin typeface="+mn-lt"/>
                          <a:ea typeface="+mn-ea"/>
                          <a:cs typeface="+mn-cs"/>
                        </a:rPr>
                        <a:t>crisis contingency alternatives for PPE</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When to Wear Gloves Outside of Work</a:t>
                      </a:r>
                    </a:p>
                    <a:p>
                      <a:r>
                        <a:rPr lang="en-US" sz="1000" kern="1200" dirty="0">
                          <a:solidFill>
                            <a:schemeClr val="tx1"/>
                          </a:solidFill>
                          <a:effectLst/>
                          <a:latin typeface="+mn-lt"/>
                          <a:ea typeface="+mn-ea"/>
                          <a:cs typeface="+mn-cs"/>
                        </a:rPr>
                        <a:t>The CDC is advising that i</a:t>
                      </a:r>
                      <a:r>
                        <a:rPr lang="en-US" sz="1000" dirty="0"/>
                        <a:t>t is not necessary to wear gloves for using a shopping cart or using an ATM. Regularly washing your hands or using hand sanitizer is the best way to protect yourself from germs when running errands. The CDC recommends wearing gloves when you are routinely cleaning and disinfecting your home or if you are caring for someone who is sick at home. After using disposable gloves, throw them out in a lined trash can. Do not disinfect or reuse the gloves. Wash your hands after you have removed the gloves.</a:t>
                      </a:r>
                    </a:p>
                    <a:p>
                      <a:endParaRPr lang="en-US" sz="1000" b="0" i="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C1336A25-CEE9-4D17-AD70-DA6FB7DBF8CE}"/>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3207</TotalTime>
  <Words>268</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296</cp:revision>
  <cp:lastPrinted>2015-03-20T16:41:08Z</cp:lastPrinted>
  <dcterms:created xsi:type="dcterms:W3CDTF">2015-06-01T18:54:58Z</dcterms:created>
  <dcterms:modified xsi:type="dcterms:W3CDTF">2020-07-21T13:39:02Z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