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5"/>
  </p:sldMasterIdLst>
  <p:notesMasterIdLst>
    <p:notesMasterId r:id="rId25"/>
  </p:notesMasterIdLst>
  <p:sldIdLst>
    <p:sldId id="2145726870" r:id="rId6"/>
    <p:sldId id="2145726644" r:id="rId7"/>
    <p:sldId id="2145726643" r:id="rId8"/>
    <p:sldId id="256" r:id="rId9"/>
    <p:sldId id="2145726984" r:id="rId10"/>
    <p:sldId id="2145727006" r:id="rId11"/>
    <p:sldId id="2145727013" r:id="rId12"/>
    <p:sldId id="2145727015" r:id="rId13"/>
    <p:sldId id="2145727016" r:id="rId14"/>
    <p:sldId id="2145727017" r:id="rId15"/>
    <p:sldId id="2145727018" r:id="rId16"/>
    <p:sldId id="2145727001" r:id="rId17"/>
    <p:sldId id="2145727002" r:id="rId18"/>
    <p:sldId id="2145727003" r:id="rId19"/>
    <p:sldId id="2145727009" r:id="rId20"/>
    <p:sldId id="2145727007" r:id="rId21"/>
    <p:sldId id="2145727014" r:id="rId22"/>
    <p:sldId id="2145727000" r:id="rId23"/>
    <p:sldId id="214572699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userDrawn="1">
          <p15:clr>
            <a:srgbClr val="A4A3A4"/>
          </p15:clr>
        </p15:guide>
        <p15:guide id="2" pos="168" userDrawn="1">
          <p15:clr>
            <a:srgbClr val="A4A3A4"/>
          </p15:clr>
        </p15:guide>
        <p15:guide id="3" pos="7488" userDrawn="1">
          <p15:clr>
            <a:srgbClr val="A4A3A4"/>
          </p15:clr>
        </p15:guide>
        <p15:guide id="4" orient="horz" pos="605" userDrawn="1">
          <p15:clr>
            <a:srgbClr val="A4A3A4"/>
          </p15:clr>
        </p15:guide>
        <p15:guide id="5" orient="horz" pos="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A. Slubowski" initials="MAS" lastIdx="2" clrIdx="0">
    <p:extLst>
      <p:ext uri="{19B8F6BF-5375-455C-9EA6-DF929625EA0E}">
        <p15:presenceInfo xmlns:p15="http://schemas.microsoft.com/office/powerpoint/2012/main" userId="S::Mike.Slubowski@trinity-health.org::5fd062d4-779e-41aa-bb54-2c1109c46cf2" providerId="AD"/>
      </p:ext>
    </p:extLst>
  </p:cmAuthor>
  <p:cmAuthor id="2" name="Maria L. Seyrig" initials="MLS" lastIdx="1" clrIdx="1">
    <p:extLst>
      <p:ext uri="{19B8F6BF-5375-455C-9EA6-DF929625EA0E}">
        <p15:presenceInfo xmlns:p15="http://schemas.microsoft.com/office/powerpoint/2012/main" userId="S::Maria.Seyrig@trinity-health.org::3b0b81da-6ae4-4764-8342-c6f403b6098c" providerId="AD"/>
      </p:ext>
    </p:extLst>
  </p:cmAuthor>
  <p:cmAuthor id="3" name="Joe M. Niester" initials="JMN" lastIdx="22" clrIdx="2">
    <p:extLst>
      <p:ext uri="{19B8F6BF-5375-455C-9EA6-DF929625EA0E}">
        <p15:presenceInfo xmlns:p15="http://schemas.microsoft.com/office/powerpoint/2012/main" userId="S::niestejm@trinity-health.org::a6a10a90-7687-4b12-97c9-d0c076172e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43B"/>
    <a:srgbClr val="6E2585"/>
    <a:srgbClr val="1D1214"/>
    <a:srgbClr val="2A1B0A"/>
    <a:srgbClr val="9A34BA"/>
    <a:srgbClr val="FF9999"/>
    <a:srgbClr val="4C9D2F"/>
    <a:srgbClr val="00B0F0"/>
    <a:srgbClr val="A6A6A6"/>
    <a:srgbClr val="00A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584" autoAdjust="0"/>
    <p:restoredTop sz="94772" autoAdjust="0"/>
  </p:normalViewPr>
  <p:slideViewPr>
    <p:cSldViewPr snapToGrid="0">
      <p:cViewPr varScale="1">
        <p:scale>
          <a:sx n="76" d="100"/>
          <a:sy n="76" d="100"/>
        </p:scale>
        <p:origin x="1008" y="67"/>
      </p:cViewPr>
      <p:guideLst>
        <p:guide orient="horz" pos="4056"/>
        <p:guide pos="168"/>
        <p:guide pos="7488"/>
        <p:guide orient="horz" pos="605"/>
        <p:guide orient="horz" pos="7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0"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FC5D04-3DE2-4754-A419-CC370696BCC4}" type="datetimeFigureOut">
              <a:rPr lang="en-US" smtClean="0"/>
              <a:t>12/15/2020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5C8076-E098-44ED-8CD3-F9AA092BE44E}" type="slidenum">
              <a:rPr lang="en-US" smtClean="0"/>
              <a:t>‹#›</a:t>
            </a:fld>
            <a:endParaRPr lang="en-US" dirty="0"/>
          </a:p>
        </p:txBody>
      </p:sp>
    </p:spTree>
    <p:extLst>
      <p:ext uri="{BB962C8B-B14F-4D97-AF65-F5344CB8AC3E}">
        <p14:creationId xmlns:p14="http://schemas.microsoft.com/office/powerpoint/2010/main" val="302536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Appreciation to team for their positivity, focus, engagement during the pandemic and throughout our OE and WPHRA transformation.  Reference $600 Appreciation Award coming in November.</a:t>
            </a:r>
          </a:p>
          <a:p>
            <a:endParaRPr lang="en-US" dirty="0"/>
          </a:p>
        </p:txBody>
      </p:sp>
      <p:sp>
        <p:nvSpPr>
          <p:cNvPr id="4" name="Slide Number Placeholder 3"/>
          <p:cNvSpPr>
            <a:spLocks noGrp="1"/>
          </p:cNvSpPr>
          <p:nvPr>
            <p:ph type="sldNum" sz="quarter" idx="5"/>
          </p:nvPr>
        </p:nvSpPr>
        <p:spPr/>
        <p:txBody>
          <a:bodyPr/>
          <a:lstStyle/>
          <a:p>
            <a:fld id="{B75C8076-E098-44ED-8CD3-F9AA092BE44E}" type="slidenum">
              <a:rPr lang="en-US" smtClean="0"/>
              <a:t>14</a:t>
            </a:fld>
            <a:endParaRPr lang="en-US" dirty="0"/>
          </a:p>
        </p:txBody>
      </p:sp>
    </p:spTree>
    <p:extLst>
      <p:ext uri="{BB962C8B-B14F-4D97-AF65-F5344CB8AC3E}">
        <p14:creationId xmlns:p14="http://schemas.microsoft.com/office/powerpoint/2010/main" val="229481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rinity PPT Cover New.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75756"/>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754" y="1250465"/>
            <a:ext cx="3669191" cy="1128983"/>
          </a:xfrm>
          <a:prstGeom prst="rect">
            <a:avLst/>
          </a:prstGeom>
        </p:spPr>
      </p:pic>
      <p:sp>
        <p:nvSpPr>
          <p:cNvPr id="8" name="Text Placeholder 7"/>
          <p:cNvSpPr>
            <a:spLocks noGrp="1"/>
          </p:cNvSpPr>
          <p:nvPr>
            <p:ph type="body" sz="quarter" idx="14" hasCustomPrompt="1"/>
          </p:nvPr>
        </p:nvSpPr>
        <p:spPr>
          <a:xfrm>
            <a:off x="1197540" y="5463340"/>
            <a:ext cx="5832784" cy="263608"/>
          </a:xfrm>
        </p:spPr>
        <p:txBody>
          <a:bodyPr tIns="0" anchor="t">
            <a:noAutofit/>
          </a:bodyPr>
          <a:lstStyle>
            <a:lvl1pPr marL="0" indent="0" algn="l">
              <a:lnSpc>
                <a:spcPct val="100000"/>
              </a:lnSpc>
              <a:spcAft>
                <a:spcPts val="0"/>
              </a:spcAft>
              <a:buNone/>
              <a:defRPr sz="1600" baseline="0">
                <a:solidFill>
                  <a:schemeClr val="bg2"/>
                </a:solidFill>
              </a:defRPr>
            </a:lvl1pPr>
          </a:lstStyle>
          <a:p>
            <a:pPr lvl="0"/>
            <a:r>
              <a:rPr lang="en-US"/>
              <a:t>Presenter Title</a:t>
            </a:r>
          </a:p>
        </p:txBody>
      </p:sp>
      <p:sp>
        <p:nvSpPr>
          <p:cNvPr id="9" name="Subtitle 2"/>
          <p:cNvSpPr>
            <a:spLocks noGrp="1"/>
          </p:cNvSpPr>
          <p:nvPr>
            <p:ph type="subTitle" idx="1" hasCustomPrompt="1"/>
          </p:nvPr>
        </p:nvSpPr>
        <p:spPr>
          <a:xfrm>
            <a:off x="7981914" y="3609493"/>
            <a:ext cx="3519028" cy="634273"/>
          </a:xfrm>
          <a:prstGeom prst="rect">
            <a:avLst/>
          </a:prstGeom>
        </p:spPr>
        <p:txBody>
          <a:bodyPr>
            <a:normAutofit/>
          </a:bodyPr>
          <a:lstStyle>
            <a:lvl1pPr marL="0" indent="0" algn="r">
              <a:buNone/>
              <a:defRPr sz="2667">
                <a:solidFill>
                  <a:schemeClr val="bg1">
                    <a:lumMod val="8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style</a:t>
            </a:r>
          </a:p>
        </p:txBody>
      </p:sp>
      <p:sp>
        <p:nvSpPr>
          <p:cNvPr id="10" name="Title 1"/>
          <p:cNvSpPr>
            <a:spLocks noGrp="1"/>
          </p:cNvSpPr>
          <p:nvPr>
            <p:ph type="ctrTitle"/>
          </p:nvPr>
        </p:nvSpPr>
        <p:spPr>
          <a:xfrm>
            <a:off x="1209313" y="3203861"/>
            <a:ext cx="6556271" cy="1002953"/>
          </a:xfrm>
        </p:spPr>
        <p:txBody>
          <a:bodyPr anchor="b">
            <a:noAutofit/>
          </a:bodyPr>
          <a:lstStyle>
            <a:lvl1pPr>
              <a:lnSpc>
                <a:spcPct val="90000"/>
              </a:lnSpc>
              <a:defRPr sz="3733" b="1">
                <a:solidFill>
                  <a:schemeClr val="bg1"/>
                </a:solidFill>
              </a:defRPr>
            </a:lvl1pPr>
          </a:lstStyle>
          <a:p>
            <a:r>
              <a:rPr lang="en-US"/>
              <a:t>Click to edit Master title style</a:t>
            </a:r>
          </a:p>
        </p:txBody>
      </p:sp>
      <p:sp>
        <p:nvSpPr>
          <p:cNvPr id="19" name="Text Placeholder 18"/>
          <p:cNvSpPr>
            <a:spLocks noGrp="1"/>
          </p:cNvSpPr>
          <p:nvPr>
            <p:ph type="body" sz="quarter" idx="15"/>
          </p:nvPr>
        </p:nvSpPr>
        <p:spPr>
          <a:xfrm>
            <a:off x="1197391" y="5035838"/>
            <a:ext cx="5832933" cy="417997"/>
          </a:xfrm>
        </p:spPr>
        <p:txBody>
          <a:bodyPr anchor="ctr">
            <a:noAutofit/>
          </a:bodyPr>
          <a:lstStyle>
            <a:lvl1pPr marL="0" indent="0" algn="l">
              <a:buNone/>
              <a:defRPr sz="1867" b="1">
                <a:solidFill>
                  <a:schemeClr val="bg2"/>
                </a:solidFill>
              </a:defRPr>
            </a:lvl1pPr>
            <a:lvl2pPr algn="r">
              <a:defRPr sz="2133" b="1"/>
            </a:lvl2pPr>
            <a:lvl3pPr algn="r">
              <a:defRPr sz="2133" b="1"/>
            </a:lvl3pPr>
            <a:lvl4pPr algn="r">
              <a:defRPr sz="2133" b="1"/>
            </a:lvl4pPr>
            <a:lvl5pPr algn="r">
              <a:defRPr sz="2133" b="1"/>
            </a:lvl5pPr>
          </a:lstStyle>
          <a:p>
            <a:pPr lvl="0"/>
            <a:r>
              <a:rPr lang="en-US"/>
              <a:t>Edit Master text styles</a:t>
            </a:r>
          </a:p>
        </p:txBody>
      </p:sp>
      <p:sp>
        <p:nvSpPr>
          <p:cNvPr id="20" name="Text Placeholder 7"/>
          <p:cNvSpPr>
            <a:spLocks noGrp="1"/>
          </p:cNvSpPr>
          <p:nvPr>
            <p:ph type="body" sz="quarter" idx="16" hasCustomPrompt="1"/>
          </p:nvPr>
        </p:nvSpPr>
        <p:spPr>
          <a:xfrm>
            <a:off x="1197540" y="5738023"/>
            <a:ext cx="4393517" cy="268224"/>
          </a:xfrm>
        </p:spPr>
        <p:txBody>
          <a:bodyPr tIns="0" anchor="t">
            <a:noAutofit/>
          </a:bodyPr>
          <a:lstStyle>
            <a:lvl1pPr marL="0" indent="0" algn="l">
              <a:lnSpc>
                <a:spcPct val="100000"/>
              </a:lnSpc>
              <a:spcAft>
                <a:spcPts val="0"/>
              </a:spcAft>
              <a:buNone/>
              <a:defRPr sz="1600" b="1" baseline="0">
                <a:solidFill>
                  <a:schemeClr val="bg2"/>
                </a:solidFill>
              </a:defRPr>
            </a:lvl1pPr>
          </a:lstStyle>
          <a:p>
            <a:pPr lvl="0"/>
            <a:r>
              <a:rPr lang="en-US"/>
              <a:t>Date</a:t>
            </a:r>
          </a:p>
        </p:txBody>
      </p:sp>
    </p:spTree>
    <p:extLst>
      <p:ext uri="{BB962C8B-B14F-4D97-AF65-F5344CB8AC3E}">
        <p14:creationId xmlns:p14="http://schemas.microsoft.com/office/powerpoint/2010/main" val="199322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5" y="1332074"/>
            <a:ext cx="10982251" cy="4802028"/>
          </a:xfrm>
        </p:spPr>
        <p:txBody>
          <a:bodyPr/>
          <a:lstStyle>
            <a:lvl1pPr marL="380981" indent="-380981">
              <a:defRPr sz="3200">
                <a:latin typeface="Arial" panose="020B0604020202020204" pitchFamily="34" charset="0"/>
                <a:cs typeface="Arial" panose="020B0604020202020204" pitchFamily="34" charset="0"/>
              </a:defRPr>
            </a:lvl1pPr>
            <a:lvl2pPr marL="759846" indent="-300551">
              <a:buClr>
                <a:schemeClr val="tx2"/>
              </a:buClr>
              <a:defRPr>
                <a:latin typeface="Arial" panose="020B0604020202020204" pitchFamily="34" charset="0"/>
                <a:cs typeface="Arial" panose="020B0604020202020204" pitchFamily="34" charset="0"/>
              </a:defRPr>
            </a:lvl2pPr>
            <a:lvl3pPr marL="1068864" indent="-232822">
              <a:spcAft>
                <a:spcPts val="800"/>
              </a:spcAft>
              <a:buSzPct val="100000"/>
              <a:defRPr>
                <a:latin typeface="Arial" panose="020B0604020202020204" pitchFamily="34" charset="0"/>
                <a:cs typeface="Arial" panose="020B0604020202020204" pitchFamily="34" charset="0"/>
              </a:defRPr>
            </a:lvl3pPr>
            <a:lvl4pPr marL="1225489" indent="-230706">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848" indent="-300551">
              <a:spcAft>
                <a:spcPts val="8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Footer Placeholder 2">
            <a:extLst>
              <a:ext uri="{FF2B5EF4-FFF2-40B4-BE49-F238E27FC236}">
                <a16:creationId xmlns:a16="http://schemas.microsoft.com/office/drawing/2014/main" id="{7D0A8308-1832-40C9-B4D5-C67F28AB6227}"/>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9" name="Slide Number Placeholder 6">
            <a:extLst>
              <a:ext uri="{FF2B5EF4-FFF2-40B4-BE49-F238E27FC236}">
                <a16:creationId xmlns:a16="http://schemas.microsoft.com/office/drawing/2014/main" id="{1365314F-CFBA-472A-B9AA-E290045A1876}"/>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89225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D0E8-3C53-4786-93BC-E7F379CDBB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71FD9-007C-4944-B4B7-10C5F467B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EE7CFB-9318-4F44-82CF-700AF093E4A7}"/>
              </a:ext>
            </a:extLst>
          </p:cNvPr>
          <p:cNvSpPr>
            <a:spLocks noGrp="1"/>
          </p:cNvSpPr>
          <p:nvPr>
            <p:ph type="dt" sz="half" idx="10"/>
          </p:nvPr>
        </p:nvSpPr>
        <p:spPr/>
        <p:txBody>
          <a:bodyPr/>
          <a:lstStyle/>
          <a:p>
            <a:fld id="{9D329D9F-9856-4C8A-BC57-5A52861D431A}" type="datetimeFigureOut">
              <a:rPr lang="en-US" smtClean="0"/>
              <a:t>12/15/2020</a:t>
            </a:fld>
            <a:endParaRPr lang="en-US"/>
          </a:p>
        </p:txBody>
      </p:sp>
      <p:sp>
        <p:nvSpPr>
          <p:cNvPr id="5" name="Footer Placeholder 4">
            <a:extLst>
              <a:ext uri="{FF2B5EF4-FFF2-40B4-BE49-F238E27FC236}">
                <a16:creationId xmlns:a16="http://schemas.microsoft.com/office/drawing/2014/main" id="{BAC620B6-5799-48D5-9D54-EF723B5CA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F9307-2117-4DC5-A0A1-1BAAD7E5B2E4}"/>
              </a:ext>
            </a:extLst>
          </p:cNvPr>
          <p:cNvSpPr>
            <a:spLocks noGrp="1"/>
          </p:cNvSpPr>
          <p:nvPr>
            <p:ph type="sldNum" sz="quarter" idx="12"/>
          </p:nvPr>
        </p:nvSpPr>
        <p:spPr/>
        <p:txBody>
          <a:bodyPr/>
          <a:lstStyle/>
          <a:p>
            <a:fld id="{D7ABB2D0-0B38-489B-9475-40CFA9FDFA31}" type="slidenum">
              <a:rPr lang="en-US" smtClean="0"/>
              <a:t>‹#›</a:t>
            </a:fld>
            <a:endParaRPr lang="en-US"/>
          </a:p>
        </p:txBody>
      </p:sp>
    </p:spTree>
    <p:extLst>
      <p:ext uri="{BB962C8B-B14F-4D97-AF65-F5344CB8AC3E}">
        <p14:creationId xmlns:p14="http://schemas.microsoft.com/office/powerpoint/2010/main" val="204504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reen Breaker Page">
    <p:spTree>
      <p:nvGrpSpPr>
        <p:cNvPr id="1" name=""/>
        <p:cNvGrpSpPr/>
        <p:nvPr/>
      </p:nvGrpSpPr>
      <p:grpSpPr>
        <a:xfrm>
          <a:off x="0" y="0"/>
          <a:ext cx="0" cy="0"/>
          <a:chOff x="0" y="0"/>
          <a:chExt cx="0" cy="0"/>
        </a:xfrm>
      </p:grpSpPr>
      <p:pic>
        <p:nvPicPr>
          <p:cNvPr id="5" name="Picture 4" descr="Break Page Blu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75756"/>
          </a:xfrm>
          <a:prstGeom prst="rect">
            <a:avLst/>
          </a:prstGeom>
        </p:spPr>
      </p:pic>
      <p:sp>
        <p:nvSpPr>
          <p:cNvPr id="11" name="Title 1"/>
          <p:cNvSpPr>
            <a:spLocks noGrp="1"/>
          </p:cNvSpPr>
          <p:nvPr>
            <p:ph type="title"/>
          </p:nvPr>
        </p:nvSpPr>
        <p:spPr>
          <a:xfrm>
            <a:off x="803766" y="2841201"/>
            <a:ext cx="7876509" cy="1346139"/>
          </a:xfrm>
        </p:spPr>
        <p:txBody>
          <a:bodyPr anchor="t">
            <a:noAutofit/>
          </a:bodyPr>
          <a:lstStyle>
            <a:lvl1pPr>
              <a:lnSpc>
                <a:spcPts val="4667"/>
              </a:lnSpc>
              <a:defRPr sz="3733" b="1">
                <a:solidFill>
                  <a:schemeClr val="bg1"/>
                </a:solidFill>
              </a:defRPr>
            </a:lvl1pPr>
          </a:lstStyle>
          <a:p>
            <a:r>
              <a:rPr lang="en-US"/>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565" y="6222600"/>
            <a:ext cx="1462208" cy="449909"/>
          </a:xfrm>
          <a:prstGeom prst="rect">
            <a:avLst/>
          </a:prstGeom>
        </p:spPr>
      </p:pic>
      <p:sp>
        <p:nvSpPr>
          <p:cNvPr id="8" name="Footer Placeholder 2">
            <a:extLst>
              <a:ext uri="{FF2B5EF4-FFF2-40B4-BE49-F238E27FC236}">
                <a16:creationId xmlns:a16="http://schemas.microsoft.com/office/drawing/2014/main" id="{CD2EB460-1DCA-4BD5-B3A8-1EA4418A21C2}"/>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bg1"/>
                </a:solidFill>
              </a:defRPr>
            </a:lvl1pPr>
          </a:lstStyle>
          <a:p>
            <a:r>
              <a:rPr lang="en-US" dirty="0"/>
              <a:t>©2020 Trinity Health, All Rights Reserved</a:t>
            </a:r>
          </a:p>
        </p:txBody>
      </p:sp>
      <p:sp>
        <p:nvSpPr>
          <p:cNvPr id="9" name="Slide Number Placeholder 6">
            <a:extLst>
              <a:ext uri="{FF2B5EF4-FFF2-40B4-BE49-F238E27FC236}">
                <a16:creationId xmlns:a16="http://schemas.microsoft.com/office/drawing/2014/main" id="{B55A7FBA-5918-4C48-A967-7C34BF26EAF4}"/>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3389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Green Breaker Page">
    <p:spTree>
      <p:nvGrpSpPr>
        <p:cNvPr id="1" name=""/>
        <p:cNvGrpSpPr/>
        <p:nvPr/>
      </p:nvGrpSpPr>
      <p:grpSpPr>
        <a:xfrm>
          <a:off x="0" y="0"/>
          <a:ext cx="0" cy="0"/>
          <a:chOff x="0" y="0"/>
          <a:chExt cx="0" cy="0"/>
        </a:xfrm>
      </p:grpSpPr>
      <p:pic>
        <p:nvPicPr>
          <p:cNvPr id="8" name="Picture 7" descr="Break Page Gree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7575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565" y="6222600"/>
            <a:ext cx="1462208" cy="449909"/>
          </a:xfrm>
          <a:prstGeom prst="rect">
            <a:avLst/>
          </a:prstGeom>
        </p:spPr>
      </p:pic>
      <p:sp>
        <p:nvSpPr>
          <p:cNvPr id="13" name="Title 1"/>
          <p:cNvSpPr>
            <a:spLocks noGrp="1"/>
          </p:cNvSpPr>
          <p:nvPr>
            <p:ph type="title"/>
          </p:nvPr>
        </p:nvSpPr>
        <p:spPr>
          <a:xfrm>
            <a:off x="803766" y="2841201"/>
            <a:ext cx="7876509" cy="1346139"/>
          </a:xfrm>
        </p:spPr>
        <p:txBody>
          <a:bodyPr anchor="t">
            <a:noAutofit/>
          </a:bodyPr>
          <a:lstStyle>
            <a:lvl1pPr>
              <a:lnSpc>
                <a:spcPts val="4667"/>
              </a:lnSpc>
              <a:defRPr sz="3733" b="1">
                <a:solidFill>
                  <a:schemeClr val="bg1"/>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4649F1D1-0825-4B50-8BEF-95AF45F2C809}"/>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bg1"/>
                </a:solidFill>
              </a:defRPr>
            </a:lvl1pPr>
          </a:lstStyle>
          <a:p>
            <a:r>
              <a:rPr lang="en-US" dirty="0"/>
              <a:t>©2020 Trinity Health, All Rights Reserved</a:t>
            </a:r>
          </a:p>
        </p:txBody>
      </p:sp>
      <p:sp>
        <p:nvSpPr>
          <p:cNvPr id="10" name="Slide Number Placeholder 6">
            <a:extLst>
              <a:ext uri="{FF2B5EF4-FFF2-40B4-BE49-F238E27FC236}">
                <a16:creationId xmlns:a16="http://schemas.microsoft.com/office/drawing/2014/main" id="{7179AF69-5C46-4D9B-8CC7-E77757A2CA6F}"/>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74452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een Breaker Page">
    <p:spTree>
      <p:nvGrpSpPr>
        <p:cNvPr id="1" name=""/>
        <p:cNvGrpSpPr/>
        <p:nvPr/>
      </p:nvGrpSpPr>
      <p:grpSpPr>
        <a:xfrm>
          <a:off x="0" y="0"/>
          <a:ext cx="0" cy="0"/>
          <a:chOff x="0" y="0"/>
          <a:chExt cx="0" cy="0"/>
        </a:xfrm>
      </p:grpSpPr>
      <p:pic>
        <p:nvPicPr>
          <p:cNvPr id="5" name="Picture 4" descr="Break Page Purpl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84634"/>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565" y="6222600"/>
            <a:ext cx="1462208" cy="449909"/>
          </a:xfrm>
          <a:prstGeom prst="rect">
            <a:avLst/>
          </a:prstGeom>
        </p:spPr>
      </p:pic>
      <p:sp>
        <p:nvSpPr>
          <p:cNvPr id="18" name="Title 1"/>
          <p:cNvSpPr>
            <a:spLocks noGrp="1"/>
          </p:cNvSpPr>
          <p:nvPr>
            <p:ph type="title"/>
          </p:nvPr>
        </p:nvSpPr>
        <p:spPr>
          <a:xfrm>
            <a:off x="803766" y="2841201"/>
            <a:ext cx="7876509" cy="1346139"/>
          </a:xfrm>
        </p:spPr>
        <p:txBody>
          <a:bodyPr anchor="t">
            <a:noAutofit/>
          </a:bodyPr>
          <a:lstStyle>
            <a:lvl1pPr>
              <a:lnSpc>
                <a:spcPts val="4667"/>
              </a:lnSpc>
              <a:defRPr sz="3733" b="1">
                <a:solidFill>
                  <a:schemeClr val="bg1"/>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788AB69C-732E-49AE-BECB-8D378F23FB4F}"/>
              </a:ext>
            </a:extLst>
          </p:cNvPr>
          <p:cNvSpPr txBox="1">
            <a:spLocks/>
          </p:cNvSpPr>
          <p:nvPr userDrawn="1"/>
        </p:nvSpPr>
        <p:spPr>
          <a:xfrm>
            <a:off x="9267825" y="6473606"/>
            <a:ext cx="2345533" cy="249201"/>
          </a:xfrm>
          <a:prstGeom prst="rect">
            <a:avLst/>
          </a:prstGeom>
        </p:spPr>
        <p:txBody>
          <a:bodyPr anchor="ctr"/>
          <a:lstStyle>
            <a:defPPr>
              <a:defRPr lang="en-US"/>
            </a:defPPr>
            <a:lvl1pPr marL="0" algn="r" defTabSz="914400" rtl="0" eaLnBrk="1" latinLnBrk="0" hangingPunct="1">
              <a:defRPr sz="7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©Trinity Health 2020, All Rights Reserved</a:t>
            </a:r>
          </a:p>
        </p:txBody>
      </p:sp>
      <p:sp>
        <p:nvSpPr>
          <p:cNvPr id="8" name="Slide Number Placeholder 6">
            <a:extLst>
              <a:ext uri="{FF2B5EF4-FFF2-40B4-BE49-F238E27FC236}">
                <a16:creationId xmlns:a16="http://schemas.microsoft.com/office/drawing/2014/main" id="{56A3372C-AC36-43E8-8BC7-39A5D9545FCB}"/>
              </a:ext>
            </a:extLst>
          </p:cNvPr>
          <p:cNvSpPr txBox="1">
            <a:spLocks/>
          </p:cNvSpPr>
          <p:nvPr userDrawn="1"/>
        </p:nvSpPr>
        <p:spPr>
          <a:xfrm>
            <a:off x="11570431" y="6415644"/>
            <a:ext cx="360088" cy="365125"/>
          </a:xfrm>
          <a:prstGeom prst="rect">
            <a:avLst/>
          </a:prstGeom>
        </p:spPr>
        <p:txBody>
          <a:bodyPr vert="horz" lIns="91440" tIns="45720" rIns="0" bIns="45720" rtlCol="0" anchor="ct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75926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3" name="Picture 2" descr="Back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7575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70897" y="4167105"/>
            <a:ext cx="1441736" cy="443612"/>
          </a:xfrm>
          <a:prstGeom prst="rect">
            <a:avLst/>
          </a:prstGeom>
        </p:spPr>
      </p:pic>
      <p:sp>
        <p:nvSpPr>
          <p:cNvPr id="6" name="Footer Placeholder 2">
            <a:extLst>
              <a:ext uri="{FF2B5EF4-FFF2-40B4-BE49-F238E27FC236}">
                <a16:creationId xmlns:a16="http://schemas.microsoft.com/office/drawing/2014/main" id="{FA019F75-2784-4ED4-AB73-BC8C9081E7A3}"/>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bg1"/>
                </a:solidFill>
              </a:defRPr>
            </a:lvl1pPr>
          </a:lstStyle>
          <a:p>
            <a:r>
              <a:rPr lang="en-US" dirty="0"/>
              <a:t>©2020 Trinity Health, All Rights Reserved</a:t>
            </a:r>
          </a:p>
        </p:txBody>
      </p:sp>
      <p:sp>
        <p:nvSpPr>
          <p:cNvPr id="7" name="Slide Number Placeholder 6">
            <a:extLst>
              <a:ext uri="{FF2B5EF4-FFF2-40B4-BE49-F238E27FC236}">
                <a16:creationId xmlns:a16="http://schemas.microsoft.com/office/drawing/2014/main" id="{1FE35032-33D2-4DE1-8067-D8B536D80490}"/>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78744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4" y="1332073"/>
            <a:ext cx="10982251" cy="4802028"/>
          </a:xfrm>
        </p:spPr>
        <p:txBody>
          <a:bodyPr/>
          <a:lstStyle>
            <a:lvl1pPr marL="380990" indent="-380990">
              <a:defRPr sz="3200">
                <a:latin typeface="Arial" panose="020B0604020202020204" pitchFamily="34" charset="0"/>
                <a:cs typeface="Arial" panose="020B0604020202020204" pitchFamily="34" charset="0"/>
              </a:defRPr>
            </a:lvl1pPr>
            <a:lvl2pPr marL="759865" indent="-300559">
              <a:buClr>
                <a:schemeClr val="tx2"/>
              </a:buClr>
              <a:defRPr>
                <a:latin typeface="Arial" panose="020B0604020202020204" pitchFamily="34" charset="0"/>
                <a:cs typeface="Arial" panose="020B0604020202020204" pitchFamily="34" charset="0"/>
              </a:defRPr>
            </a:lvl2pPr>
            <a:lvl3pPr marL="1068891" indent="-232828">
              <a:spcAft>
                <a:spcPts val="800"/>
              </a:spcAft>
              <a:buSzPct val="100000"/>
              <a:defRPr>
                <a:latin typeface="Arial" panose="020B0604020202020204" pitchFamily="34" charset="0"/>
                <a:cs typeface="Arial" panose="020B0604020202020204" pitchFamily="34" charset="0"/>
              </a:defRPr>
            </a:lvl3pPr>
            <a:lvl4pPr marL="1225520" indent="-230712">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924" indent="-300559">
              <a:spcAft>
                <a:spcPts val="8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Footer Placeholder 2">
            <a:extLst>
              <a:ext uri="{FF2B5EF4-FFF2-40B4-BE49-F238E27FC236}">
                <a16:creationId xmlns:a16="http://schemas.microsoft.com/office/drawing/2014/main" id="{2BB93D72-3698-4A30-9E1B-0CB54CDA0FDE}"/>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8" name="Slide Number Placeholder 6">
            <a:extLst>
              <a:ext uri="{FF2B5EF4-FFF2-40B4-BE49-F238E27FC236}">
                <a16:creationId xmlns:a16="http://schemas.microsoft.com/office/drawing/2014/main" id="{7649E196-A228-4709-9F4F-A042ED843919}"/>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90770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995" y="1332075"/>
            <a:ext cx="5384800" cy="4525963"/>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21995" y="1332075"/>
            <a:ext cx="5384800" cy="4525963"/>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1"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7" name="Footer Placeholder 2">
            <a:extLst>
              <a:ext uri="{FF2B5EF4-FFF2-40B4-BE49-F238E27FC236}">
                <a16:creationId xmlns:a16="http://schemas.microsoft.com/office/drawing/2014/main" id="{84BDDC7F-865E-46EF-A23B-8D3BBF7DB076}"/>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8" name="Slide Number Placeholder 6">
            <a:extLst>
              <a:ext uri="{FF2B5EF4-FFF2-40B4-BE49-F238E27FC236}">
                <a16:creationId xmlns:a16="http://schemas.microsoft.com/office/drawing/2014/main" id="{D3AF8A0B-A75A-4D68-980D-8D2FDA864C4B}"/>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88964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995" y="154920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533995" y="2188967"/>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17764" y="154920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17764" y="2188967"/>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13" name="Title Placeholder 1"/>
          <p:cNvSpPr>
            <a:spLocks noGrp="1"/>
          </p:cNvSpPr>
          <p:nvPr>
            <p:ph type="title"/>
          </p:nvPr>
        </p:nvSpPr>
        <p:spPr>
          <a:xfrm>
            <a:off x="524544" y="4227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9" name="Footer Placeholder 2">
            <a:extLst>
              <a:ext uri="{FF2B5EF4-FFF2-40B4-BE49-F238E27FC236}">
                <a16:creationId xmlns:a16="http://schemas.microsoft.com/office/drawing/2014/main" id="{81353B21-52B0-4953-B276-A3669209A8CF}"/>
              </a:ext>
            </a:extLst>
          </p:cNvPr>
          <p:cNvSpPr>
            <a:spLocks noGrp="1"/>
          </p:cNvSpPr>
          <p:nvPr>
            <p:ph type="ftr" sz="quarter" idx="10"/>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10" name="Slide Number Placeholder 6">
            <a:extLst>
              <a:ext uri="{FF2B5EF4-FFF2-40B4-BE49-F238E27FC236}">
                <a16:creationId xmlns:a16="http://schemas.microsoft.com/office/drawing/2014/main" id="{D29E40A1-E341-41AC-B2EE-5B0709804A26}"/>
              </a:ext>
            </a:extLst>
          </p:cNvPr>
          <p:cNvSpPr>
            <a:spLocks noGrp="1"/>
          </p:cNvSpPr>
          <p:nvPr>
            <p:ph type="sldNum" sz="quarter" idx="11"/>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18157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9"/>
            <a:ext cx="7315200" cy="98225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Footer Placeholder 2">
            <a:extLst>
              <a:ext uri="{FF2B5EF4-FFF2-40B4-BE49-F238E27FC236}">
                <a16:creationId xmlns:a16="http://schemas.microsoft.com/office/drawing/2014/main" id="{7E9CD15A-4B6B-4409-BE7B-1BCE41444913}"/>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9" name="Slide Number Placeholder 6">
            <a:extLst>
              <a:ext uri="{FF2B5EF4-FFF2-40B4-BE49-F238E27FC236}">
                <a16:creationId xmlns:a16="http://schemas.microsoft.com/office/drawing/2014/main" id="{7B916BB7-1B61-4A5F-BB48-E5040D046D29}"/>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57291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524544" y="1332074"/>
            <a:ext cx="10972800" cy="4840127"/>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4544" y="6248758"/>
            <a:ext cx="1441736" cy="443612"/>
          </a:xfrm>
          <a:prstGeom prst="rect">
            <a:avLst/>
          </a:prstGeom>
        </p:spPr>
      </p:pic>
      <p:sp>
        <p:nvSpPr>
          <p:cNvPr id="16" name="Footer Placeholder 2"/>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17" name="Slide Number Placeholder 6"/>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pic>
        <p:nvPicPr>
          <p:cNvPr id="5" name="Picture 4" descr="Base Page Opt 2.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6720817"/>
            <a:ext cx="12192000" cy="162560"/>
          </a:xfrm>
          <a:prstGeom prst="rect">
            <a:avLst/>
          </a:prstGeom>
        </p:spPr>
      </p:pic>
    </p:spTree>
    <p:extLst>
      <p:ext uri="{BB962C8B-B14F-4D97-AF65-F5344CB8AC3E}">
        <p14:creationId xmlns:p14="http://schemas.microsoft.com/office/powerpoint/2010/main" val="35058714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732" r:id="rId10"/>
    <p:sldLayoutId id="2147483733" r:id="rId11"/>
  </p:sldLayoutIdLst>
  <p:hf hdr="0" ftr="0" dt="0"/>
  <p:txStyles>
    <p:titleStyle>
      <a:lvl1pPr algn="l" defTabSz="609585" rtl="0" eaLnBrk="1" latinLnBrk="0" hangingPunct="1">
        <a:lnSpc>
          <a:spcPct val="90000"/>
        </a:lnSpc>
        <a:spcBef>
          <a:spcPct val="0"/>
        </a:spcBef>
        <a:buNone/>
        <a:defRPr sz="3733" b="1" i="0" kern="1200">
          <a:solidFill>
            <a:schemeClr val="tx2"/>
          </a:solidFill>
          <a:latin typeface="Arial" panose="020B0604020202020204" pitchFamily="34" charset="0"/>
          <a:ea typeface="+mj-ea"/>
          <a:cs typeface="Arial" panose="020B0604020202020204" pitchFamily="34" charset="0"/>
        </a:defRPr>
      </a:lvl1pPr>
    </p:titleStyle>
    <p:bodyStyle>
      <a:lvl1pPr marL="380990" indent="-380990" algn="l" defTabSz="609585" rtl="0" eaLnBrk="1" latinLnBrk="0" hangingPunct="1">
        <a:lnSpc>
          <a:spcPct val="100000"/>
        </a:lnSpc>
        <a:spcBef>
          <a:spcPts val="0"/>
        </a:spcBef>
        <a:spcAft>
          <a:spcPts val="800"/>
        </a:spcAft>
        <a:buClr>
          <a:srgbClr val="7030A0"/>
        </a:buClr>
        <a:buSzPct val="10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59865" indent="-300559" algn="l" defTabSz="609585" rtl="0" eaLnBrk="1" latinLnBrk="0" hangingPunct="1">
        <a:lnSpc>
          <a:spcPct val="100000"/>
        </a:lnSpc>
        <a:spcBef>
          <a:spcPts val="0"/>
        </a:spcBef>
        <a:spcAft>
          <a:spcPts val="800"/>
        </a:spcAft>
        <a:buClr>
          <a:schemeClr val="tx2"/>
        </a:buClr>
        <a:buSzPct val="100000"/>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068891" indent="-232828" algn="l" defTabSz="609585" rtl="0" eaLnBrk="1" latinLnBrk="0" hangingPunct="1">
        <a:lnSpc>
          <a:spcPct val="100000"/>
        </a:lnSpc>
        <a:spcBef>
          <a:spcPts val="0"/>
        </a:spcBef>
        <a:spcAft>
          <a:spcPts val="800"/>
        </a:spcAft>
        <a:buClr>
          <a:schemeClr val="tx2"/>
        </a:buClr>
        <a:buSzPct val="100000"/>
        <a:buFont typeface="Arial" panose="020B0604020202020204" pitchFamily="34" charset="0"/>
        <a:buChar char="•"/>
        <a:tabLst/>
        <a:defRPr sz="2667" kern="1200">
          <a:solidFill>
            <a:schemeClr val="tx1"/>
          </a:solidFill>
          <a:latin typeface="Arial" panose="020B0604020202020204" pitchFamily="34" charset="0"/>
          <a:ea typeface="+mn-ea"/>
          <a:cs typeface="Arial" panose="020B0604020202020204" pitchFamily="34" charset="0"/>
        </a:defRPr>
      </a:lvl3pPr>
      <a:lvl4pPr marL="1219170" indent="-222245" algn="l" defTabSz="609585" rtl="0" eaLnBrk="1" latinLnBrk="0" hangingPunct="1">
        <a:lnSpc>
          <a:spcPct val="100000"/>
        </a:lnSpc>
        <a:spcBef>
          <a:spcPts val="0"/>
        </a:spcBef>
        <a:spcAft>
          <a:spcPts val="1067"/>
        </a:spcAft>
        <a:buClr>
          <a:schemeClr val="accent4"/>
        </a:buClr>
        <a:buSzPct val="100000"/>
        <a:buFont typeface="Arial" panose="020B0604020202020204" pitchFamily="34" charset="0"/>
        <a:buChar char="•"/>
        <a:tabLst/>
        <a:defRPr sz="2400" kern="1200">
          <a:solidFill>
            <a:schemeClr val="tx1"/>
          </a:solidFill>
          <a:latin typeface="Calibri" panose="020F0502020204030204" pitchFamily="34" charset="0"/>
          <a:ea typeface="+mn-ea"/>
          <a:cs typeface="Arial"/>
        </a:defRPr>
      </a:lvl4pPr>
      <a:lvl5pPr marL="1443531" indent="-224361" algn="l" defTabSz="609585" rtl="0" eaLnBrk="1" latinLnBrk="0" hangingPunct="1">
        <a:lnSpc>
          <a:spcPct val="100000"/>
        </a:lnSpc>
        <a:spcBef>
          <a:spcPts val="0"/>
        </a:spcBef>
        <a:spcAft>
          <a:spcPts val="1067"/>
        </a:spcAft>
        <a:buClr>
          <a:schemeClr val="bg1">
            <a:lumMod val="65000"/>
          </a:schemeClr>
        </a:buClr>
        <a:buFont typeface="Arial"/>
        <a:buChar char="•"/>
        <a:defRPr sz="2400" kern="1200">
          <a:solidFill>
            <a:schemeClr val="tx1"/>
          </a:solidFill>
          <a:latin typeface="Calibri" panose="020F0502020204030204" pitchFamily="34" charset="0"/>
          <a:ea typeface="+mn-ea"/>
          <a:cs typeface="Arial"/>
        </a:defRPr>
      </a:lvl5pPr>
      <a:lvl6pPr marL="3352716" indent="-304792" algn="l" defTabSz="609585" rtl="0" eaLnBrk="1" latinLnBrk="0" hangingPunct="1">
        <a:lnSpc>
          <a:spcPct val="100000"/>
        </a:lnSpc>
        <a:spcBef>
          <a:spcPts val="0"/>
        </a:spcBef>
        <a:spcAft>
          <a:spcPts val="1067"/>
        </a:spcAft>
        <a:buFont typeface="Arial"/>
        <a:buChar char="•"/>
        <a:defRPr sz="2400" kern="1200" baseline="0">
          <a:solidFill>
            <a:schemeClr val="tx1"/>
          </a:solidFill>
          <a:latin typeface="+mn-lt"/>
          <a:ea typeface="+mn-ea"/>
          <a:cs typeface="+mn-cs"/>
        </a:defRPr>
      </a:lvl6pPr>
      <a:lvl7pPr marL="3359067" indent="0" algn="l" defTabSz="609585" rtl="0" eaLnBrk="1" latinLnBrk="0" hangingPunct="1">
        <a:lnSpc>
          <a:spcPct val="100000"/>
        </a:lnSpc>
        <a:spcBef>
          <a:spcPts val="0"/>
        </a:spcBef>
        <a:spcAft>
          <a:spcPts val="1067"/>
        </a:spcAft>
        <a:buFont typeface="Arial"/>
        <a:buNone/>
        <a:defRPr sz="2400" kern="1200">
          <a:solidFill>
            <a:schemeClr val="tx1"/>
          </a:solidFill>
          <a:latin typeface="+mn-lt"/>
          <a:ea typeface="+mn-ea"/>
          <a:cs typeface="+mn-cs"/>
        </a:defRPr>
      </a:lvl7pPr>
      <a:lvl8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8pPr>
      <a:lvl9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r20.rs6.net/tn.jsp?f=001kOX0ZVm57MMUMkuHplp4lQ5SOZOHPBFb9pSYExCnKKtCBqSSjiAxdn13skcue4CLtqpbArhrf_j2hTKj1Qp8CNXIBYkpWnGDhFl61rpyXH2iaQO_R918xemq4cDViAagQUD3SY78FZQ7NDlzzLZ8QfdCV0OE4AyrcF3g2OlRpWsrSvNZROPTtZwmSgoq79Y3luVAI3wcgstg7hVJY80-euuuzKJBbUrmy4qtuXOUQc4=&amp;c=45sxHgG9n0oIdmllrD5pjIPXzYKw9WALB-UqF5ktfX7BFmKWPls9WA==&amp;ch=jfEVEZyJHt4Os0kQqU_g8U_jHoh5D1XtGQ89_TChXiy--WgXP02IjA==" TargetMode="External"/><Relationship Id="rId2" Type="http://schemas.openxmlformats.org/officeDocument/2006/relationships/hyperlink" Target="http://r20.rs6.net/tn.jsp?f=001kOX0ZVm57MMUMkuHplp4lQ5SOZOHPBFb9pSYExCnKKtCBqSSjiAxdn13skcue4CLah49pkA682nhzWjBSHqAQY3tz8pxDQSpqHk_wiRyoMlzm3SYjQ656tsc1US320hQ89i2JYk50CvKh8BngzDLdZzELb-2kYI-gqfW961yupM3P6hkpGZubi-T-rQCADL6_mvTnpAKJum_EWpBjrYBNHjy6TinTnL98dICdXX9uYI=&amp;c=45sxHgG9n0oIdmllrD5pjIPXzYKw9WALB-UqF5ktfX7BFmKWPls9WA==&amp;ch=jfEVEZyJHt4Os0kQqU_g8U_jHoh5D1XtGQ89_TChXiy--WgXP02IjA==" TargetMode="Externa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hyperlink" Target="http://r20.rs6.net/tn.jsp?f=001kOX0ZVm57MMUMkuHplp4lQ5SOZOHPBFb9pSYExCnKKtCBqSSjiAxdn13skcue4CLJN7tPrnvPZgS_Y6lnbCjwO1mT6896XC9ioLUqZXooL84k3M1qikLnQUEkE0WuvxjEnRoUFAQhxM0KuOmeM6N1zwhQM1hDat9eMRIIdgSPwHv13CKlL1z8MUWO-D649bJlIzChiWiX6wjM5TKxUD8Tk6l3hQnFjiFA6q2MiPpBdY=&amp;c=45sxHgG9n0oIdmllrD5pjIPXzYKw9WALB-UqF5ktfX7BFmKWPls9WA==&amp;ch=jfEVEZyJHt4Os0kQqU_g8U_jHoh5D1XtGQ89_TChXiy--WgXP02Ij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rinity-health.org/covid-19-resources/find-a-resource/colleague-care-leader-resources/" TargetMode="External"/><Relationship Id="rId2" Type="http://schemas.openxmlformats.org/officeDocument/2006/relationships/hyperlink" Target="https://www.trinity-health.org/colleague-car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458B9A-945F-4743-97A6-93E2D8ACFDED}"/>
              </a:ext>
            </a:extLst>
          </p:cNvPr>
          <p:cNvSpPr>
            <a:spLocks noGrp="1"/>
          </p:cNvSpPr>
          <p:nvPr>
            <p:ph type="ctrTitle"/>
          </p:nvPr>
        </p:nvSpPr>
        <p:spPr>
          <a:xfrm>
            <a:off x="760277" y="3383280"/>
            <a:ext cx="11117397" cy="1002953"/>
          </a:xfrm>
        </p:spPr>
        <p:txBody>
          <a:bodyPr/>
          <a:lstStyle/>
          <a:p>
            <a:pPr>
              <a:lnSpc>
                <a:spcPts val="3200"/>
              </a:lnSpc>
            </a:pPr>
            <a:r>
              <a:rPr lang="en-US" sz="3200" b="0" dirty="0">
                <a:solidFill>
                  <a:srgbClr val="92D050"/>
                </a:solidFill>
              </a:rPr>
              <a:t>Colleague Care</a:t>
            </a:r>
            <a:br>
              <a:rPr lang="en-US" sz="3200" b="0" dirty="0">
                <a:solidFill>
                  <a:srgbClr val="92D050"/>
                </a:solidFill>
              </a:rPr>
            </a:br>
            <a:r>
              <a:rPr lang="en-US" sz="2000" b="0" dirty="0"/>
              <a:t>National Check-in</a:t>
            </a:r>
          </a:p>
        </p:txBody>
      </p:sp>
      <p:sp>
        <p:nvSpPr>
          <p:cNvPr id="6" name="Text Placeholder 5">
            <a:extLst>
              <a:ext uri="{FF2B5EF4-FFF2-40B4-BE49-F238E27FC236}">
                <a16:creationId xmlns:a16="http://schemas.microsoft.com/office/drawing/2014/main" id="{6FA07328-1686-459F-A59F-5CEE656C7D2F}"/>
              </a:ext>
            </a:extLst>
          </p:cNvPr>
          <p:cNvSpPr>
            <a:spLocks noGrp="1"/>
          </p:cNvSpPr>
          <p:nvPr>
            <p:ph type="body" sz="quarter" idx="16"/>
          </p:nvPr>
        </p:nvSpPr>
        <p:spPr>
          <a:xfrm>
            <a:off x="760277" y="4984889"/>
            <a:ext cx="4393517" cy="268224"/>
          </a:xfrm>
        </p:spPr>
        <p:txBody>
          <a:bodyPr/>
          <a:lstStyle/>
          <a:p>
            <a:r>
              <a:rPr lang="en-US" dirty="0"/>
              <a:t>December 15,  2020</a:t>
            </a:r>
          </a:p>
        </p:txBody>
      </p:sp>
      <p:sp>
        <p:nvSpPr>
          <p:cNvPr id="11" name="Rectangle 10">
            <a:extLst>
              <a:ext uri="{FF2B5EF4-FFF2-40B4-BE49-F238E27FC236}">
                <a16:creationId xmlns:a16="http://schemas.microsoft.com/office/drawing/2014/main" id="{C6880217-BD2D-CA4D-AC8C-1E9D2CC1B9FC}"/>
              </a:ext>
            </a:extLst>
          </p:cNvPr>
          <p:cNvSpPr/>
          <p:nvPr/>
        </p:nvSpPr>
        <p:spPr>
          <a:xfrm rot="5400000">
            <a:off x="7406251" y="2103628"/>
            <a:ext cx="2458396" cy="7113106"/>
          </a:xfrm>
          <a:prstGeom prst="rect">
            <a:avLst/>
          </a:prstGeom>
          <a:gradFill>
            <a:gsLst>
              <a:gs pos="43000">
                <a:srgbClr val="FFFFFF">
                  <a:alpha val="33000"/>
                </a:srgbClr>
              </a:gs>
              <a:gs pos="0">
                <a:schemeClr val="bg1">
                  <a:alpha val="44000"/>
                </a:schemeClr>
              </a:gs>
              <a:gs pos="86000">
                <a:schemeClr val="bg1">
                  <a:alpha val="0"/>
                </a:schemeClr>
              </a:gs>
            </a:gsLst>
            <a:lin ang="5400000" scaled="1"/>
          </a:gra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83896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8AE7D8-4074-4FFC-81F6-02B4139CB0FD}"/>
              </a:ext>
            </a:extLst>
          </p:cNvPr>
          <p:cNvSpPr>
            <a:spLocks noGrp="1"/>
          </p:cNvSpPr>
          <p:nvPr>
            <p:ph sz="quarter" idx="12"/>
          </p:nvPr>
        </p:nvSpPr>
        <p:spPr>
          <a:xfrm>
            <a:off x="314313" y="1358994"/>
            <a:ext cx="11563373" cy="4802028"/>
          </a:xfrm>
        </p:spPr>
        <p:txBody>
          <a:bodyPr/>
          <a:lstStyle/>
          <a:p>
            <a:pPr lvl="0"/>
            <a:r>
              <a:rPr lang="en-US" b="1" dirty="0"/>
              <a:t>Active Suicidal Ideation Definition: </a:t>
            </a:r>
            <a:r>
              <a:rPr lang="en-US" dirty="0"/>
              <a:t>Having thoughts and intentions, plans to attempt suicide.</a:t>
            </a:r>
          </a:p>
          <a:p>
            <a:pPr lvl="0"/>
            <a:r>
              <a:rPr lang="en-US" dirty="0"/>
              <a:t>Remember do not leave the individual alone.  Utilize another support person to help you call 911 or Security.</a:t>
            </a:r>
          </a:p>
          <a:p>
            <a:pPr lvl="0"/>
            <a:r>
              <a:rPr lang="en-US" dirty="0"/>
              <a:t>If at hospital—get them to ED—Utilize security if needed</a:t>
            </a:r>
          </a:p>
          <a:p>
            <a:pPr lvl="0"/>
            <a:r>
              <a:rPr lang="en-US" dirty="0"/>
              <a:t>Not at hospital—Call 911 or have someone else call 911 if you are on the phone with the individual</a:t>
            </a:r>
          </a:p>
        </p:txBody>
      </p:sp>
      <p:sp>
        <p:nvSpPr>
          <p:cNvPr id="3" name="Title 2">
            <a:extLst>
              <a:ext uri="{FF2B5EF4-FFF2-40B4-BE49-F238E27FC236}">
                <a16:creationId xmlns:a16="http://schemas.microsoft.com/office/drawing/2014/main" id="{C57C4954-CCC4-49F9-ABB4-67F399439135}"/>
              </a:ext>
            </a:extLst>
          </p:cNvPr>
          <p:cNvSpPr>
            <a:spLocks noGrp="1"/>
          </p:cNvSpPr>
          <p:nvPr>
            <p:ph type="title"/>
          </p:nvPr>
        </p:nvSpPr>
        <p:spPr/>
        <p:txBody>
          <a:bodyPr/>
          <a:lstStyle/>
          <a:p>
            <a:r>
              <a:rPr lang="en-US" dirty="0"/>
              <a:t>Management of Suicide Risk Identification and Referral for Resiliency Rounders </a:t>
            </a:r>
          </a:p>
        </p:txBody>
      </p:sp>
      <p:sp>
        <p:nvSpPr>
          <p:cNvPr id="5" name="TextBox 4">
            <a:extLst>
              <a:ext uri="{FF2B5EF4-FFF2-40B4-BE49-F238E27FC236}">
                <a16:creationId xmlns:a16="http://schemas.microsoft.com/office/drawing/2014/main" id="{962867B8-CC48-4C3F-A8DA-4AE7E52899C2}"/>
              </a:ext>
            </a:extLst>
          </p:cNvPr>
          <p:cNvSpPr txBox="1"/>
          <p:nvPr/>
        </p:nvSpPr>
        <p:spPr>
          <a:xfrm>
            <a:off x="8088923" y="542611"/>
            <a:ext cx="2381459" cy="340991"/>
          </a:xfrm>
          <a:prstGeom prst="rect">
            <a:avLst/>
          </a:prstGeom>
          <a:solidFill>
            <a:srgbClr val="FF0000"/>
          </a:solidFill>
        </p:spPr>
        <p:txBody>
          <a:bodyPr wrap="square" rtlCol="0">
            <a:spAutoFit/>
          </a:bodyPr>
          <a:lstStyle/>
          <a:p>
            <a:pPr algn="ctr">
              <a:lnSpc>
                <a:spcPts val="2100"/>
              </a:lnSpc>
              <a:spcAft>
                <a:spcPts val="600"/>
              </a:spcAft>
            </a:pPr>
            <a:r>
              <a:rPr lang="en-US" sz="1600" b="1" dirty="0">
                <a:solidFill>
                  <a:srgbClr val="443D3E"/>
                </a:solidFill>
              </a:rPr>
              <a:t>DRAFT 12.15.20</a:t>
            </a:r>
          </a:p>
        </p:txBody>
      </p:sp>
    </p:spTree>
    <p:extLst>
      <p:ext uri="{BB962C8B-B14F-4D97-AF65-F5344CB8AC3E}">
        <p14:creationId xmlns:p14="http://schemas.microsoft.com/office/powerpoint/2010/main" val="90536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B395BF-7C66-4327-852F-EBF5BCF4D408}"/>
              </a:ext>
            </a:extLst>
          </p:cNvPr>
          <p:cNvSpPr>
            <a:spLocks noGrp="1"/>
          </p:cNvSpPr>
          <p:nvPr>
            <p:ph sz="quarter" idx="12"/>
          </p:nvPr>
        </p:nvSpPr>
        <p:spPr/>
        <p:txBody>
          <a:bodyPr>
            <a:normAutofit fontScale="77500" lnSpcReduction="20000"/>
          </a:bodyPr>
          <a:lstStyle/>
          <a:p>
            <a:r>
              <a:rPr lang="en-US" dirty="0"/>
              <a:t>Once finalized, the Suicide Risk Identification and Referral guidelines for Resiliency Rounders will be sent via e-mail to AEs and Coordinators via e-mail.</a:t>
            </a:r>
          </a:p>
          <a:p>
            <a:r>
              <a:rPr lang="en-US" dirty="0"/>
              <a:t>Also posted on Colleague Care Team page</a:t>
            </a:r>
          </a:p>
          <a:p>
            <a:r>
              <a:rPr lang="en-US" dirty="0"/>
              <a:t>Please share and have conversation with your Rounding Teams to ensure understanding of content and where to go with questions/support.</a:t>
            </a:r>
          </a:p>
          <a:p>
            <a:r>
              <a:rPr lang="en-US" dirty="0"/>
              <a:t>Questions on the guidelines can be directed to: </a:t>
            </a:r>
          </a:p>
          <a:p>
            <a:pPr lvl="1"/>
            <a:r>
              <a:rPr lang="en-US" sz="2800" dirty="0"/>
              <a:t>Rachel Handler, Executive Director, Behavioral Health, St. Peter’s Health Partners, Albany, NY</a:t>
            </a:r>
          </a:p>
          <a:p>
            <a:pPr lvl="1"/>
            <a:r>
              <a:rPr lang="en-US" sz="2800" dirty="0"/>
              <a:t>Jim Purvis, Innovation Consultant, Strategic Innovations</a:t>
            </a:r>
          </a:p>
          <a:p>
            <a:pPr lvl="1"/>
            <a:r>
              <a:rPr lang="en-US" sz="2800" dirty="0"/>
              <a:t>Aubree Schenkel, Program Consultant, Organization Effectiveness, Saint Joseph Health System, Mishawaka, IN</a:t>
            </a:r>
          </a:p>
          <a:p>
            <a:endParaRPr lang="en-US" dirty="0"/>
          </a:p>
        </p:txBody>
      </p:sp>
      <p:sp>
        <p:nvSpPr>
          <p:cNvPr id="3" name="Title 2">
            <a:extLst>
              <a:ext uri="{FF2B5EF4-FFF2-40B4-BE49-F238E27FC236}">
                <a16:creationId xmlns:a16="http://schemas.microsoft.com/office/drawing/2014/main" id="{7B83BE9B-80D8-498D-AA7A-9037EFB71837}"/>
              </a:ext>
            </a:extLst>
          </p:cNvPr>
          <p:cNvSpPr>
            <a:spLocks noGrp="1"/>
          </p:cNvSpPr>
          <p:nvPr>
            <p:ph type="title"/>
          </p:nvPr>
        </p:nvSpPr>
        <p:spPr/>
        <p:txBody>
          <a:bodyPr/>
          <a:lstStyle/>
          <a:p>
            <a:r>
              <a:rPr lang="en-US" dirty="0"/>
              <a:t>Resource and Contact Info</a:t>
            </a:r>
          </a:p>
        </p:txBody>
      </p:sp>
      <p:sp>
        <p:nvSpPr>
          <p:cNvPr id="4" name="Slide Number Placeholder 3">
            <a:extLst>
              <a:ext uri="{FF2B5EF4-FFF2-40B4-BE49-F238E27FC236}">
                <a16:creationId xmlns:a16="http://schemas.microsoft.com/office/drawing/2014/main" id="{5DF1B973-43FD-40C8-BB19-6C8FB1AEFA4D}"/>
              </a:ext>
            </a:extLst>
          </p:cNvPr>
          <p:cNvSpPr>
            <a:spLocks noGrp="1"/>
          </p:cNvSpPr>
          <p:nvPr>
            <p:ph type="sldNum" sz="quarter" idx="4"/>
          </p:nvPr>
        </p:nvSpPr>
        <p:spPr/>
        <p:txBody>
          <a:bodyPr/>
          <a:lstStyle/>
          <a:p>
            <a:fld id="{489F9553-C816-6842-8939-EE75ECF7EB2B}" type="slidenum">
              <a:rPr lang="en-US" smtClean="0"/>
              <a:pPr/>
              <a:t>11</a:t>
            </a:fld>
            <a:endParaRPr lang="en-US" dirty="0"/>
          </a:p>
        </p:txBody>
      </p:sp>
      <p:sp>
        <p:nvSpPr>
          <p:cNvPr id="5" name="TextBox 4">
            <a:extLst>
              <a:ext uri="{FF2B5EF4-FFF2-40B4-BE49-F238E27FC236}">
                <a16:creationId xmlns:a16="http://schemas.microsoft.com/office/drawing/2014/main" id="{9B0E18B1-AD2F-4954-9DE8-9EE16FCD2980}"/>
              </a:ext>
            </a:extLst>
          </p:cNvPr>
          <p:cNvSpPr txBox="1"/>
          <p:nvPr/>
        </p:nvSpPr>
        <p:spPr>
          <a:xfrm>
            <a:off x="8088923" y="542611"/>
            <a:ext cx="2381459" cy="340991"/>
          </a:xfrm>
          <a:prstGeom prst="rect">
            <a:avLst/>
          </a:prstGeom>
          <a:solidFill>
            <a:srgbClr val="FF0000"/>
          </a:solidFill>
        </p:spPr>
        <p:txBody>
          <a:bodyPr wrap="square" rtlCol="0">
            <a:spAutoFit/>
          </a:bodyPr>
          <a:lstStyle/>
          <a:p>
            <a:pPr algn="ctr">
              <a:lnSpc>
                <a:spcPts val="2100"/>
              </a:lnSpc>
              <a:spcAft>
                <a:spcPts val="600"/>
              </a:spcAft>
            </a:pPr>
            <a:r>
              <a:rPr lang="en-US" sz="1600" b="1" dirty="0">
                <a:solidFill>
                  <a:srgbClr val="443D3E"/>
                </a:solidFill>
              </a:rPr>
              <a:t>DRAFT 12.15.20</a:t>
            </a:r>
          </a:p>
        </p:txBody>
      </p:sp>
    </p:spTree>
    <p:extLst>
      <p:ext uri="{BB962C8B-B14F-4D97-AF65-F5344CB8AC3E}">
        <p14:creationId xmlns:p14="http://schemas.microsoft.com/office/powerpoint/2010/main" val="300787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C9456-25E7-4A92-8F5B-919C334BE9D1}"/>
              </a:ext>
            </a:extLst>
          </p:cNvPr>
          <p:cNvSpPr>
            <a:spLocks noGrp="1"/>
          </p:cNvSpPr>
          <p:nvPr>
            <p:ph type="title"/>
          </p:nvPr>
        </p:nvSpPr>
        <p:spPr/>
        <p:txBody>
          <a:bodyPr/>
          <a:lstStyle/>
          <a:p>
            <a:pPr>
              <a:lnSpc>
                <a:spcPct val="100000"/>
              </a:lnSpc>
            </a:pPr>
            <a:r>
              <a:rPr lang="en-US" dirty="0"/>
              <a:t>Leadership Updates</a:t>
            </a:r>
            <a:br>
              <a:rPr lang="en-US" dirty="0"/>
            </a:br>
            <a:r>
              <a:rPr lang="en-US" sz="2000" b="0" dirty="0"/>
              <a:t>Tom Peterson, MD</a:t>
            </a:r>
            <a:br>
              <a:rPr lang="en-US" sz="2000" b="0" dirty="0"/>
            </a:br>
            <a:r>
              <a:rPr lang="en-US" sz="2000" b="0" dirty="0"/>
              <a:t>Chief Safety Officer</a:t>
            </a:r>
          </a:p>
        </p:txBody>
      </p:sp>
      <p:sp>
        <p:nvSpPr>
          <p:cNvPr id="4" name="Slide Number Placeholder 3">
            <a:extLst>
              <a:ext uri="{FF2B5EF4-FFF2-40B4-BE49-F238E27FC236}">
                <a16:creationId xmlns:a16="http://schemas.microsoft.com/office/drawing/2014/main" id="{6A5782C8-367A-4F49-98A0-2F8DD6FD1FB8}"/>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142215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E17F521-05C9-4468-B5E7-229F9A880708}"/>
              </a:ext>
            </a:extLst>
          </p:cNvPr>
          <p:cNvSpPr>
            <a:spLocks noGrp="1"/>
          </p:cNvSpPr>
          <p:nvPr>
            <p:ph sz="quarter" idx="12"/>
          </p:nvPr>
        </p:nvSpPr>
        <p:spPr/>
        <p:txBody>
          <a:bodyPr>
            <a:normAutofit/>
          </a:bodyPr>
          <a:lstStyle/>
          <a:p>
            <a:r>
              <a:rPr lang="en-US" b="1" i="1" dirty="0"/>
              <a:t>Thank you </a:t>
            </a:r>
            <a:r>
              <a:rPr lang="en-US" dirty="0"/>
              <a:t>for your commitment to colleague well-being</a:t>
            </a:r>
          </a:p>
          <a:p>
            <a:pPr lvl="1"/>
            <a:r>
              <a:rPr lang="en-US" sz="2400" i="1" dirty="0">
                <a:solidFill>
                  <a:schemeClr val="tx2"/>
                </a:solidFill>
              </a:rPr>
              <a:t>In November, across the system, </a:t>
            </a:r>
            <a:r>
              <a:rPr lang="en-US" sz="2400" b="1" i="1" dirty="0">
                <a:solidFill>
                  <a:schemeClr val="tx2"/>
                </a:solidFill>
              </a:rPr>
              <a:t>368 rounders </a:t>
            </a:r>
            <a:r>
              <a:rPr lang="en-US" sz="2400" i="1" dirty="0">
                <a:solidFill>
                  <a:schemeClr val="tx2"/>
                </a:solidFill>
              </a:rPr>
              <a:t>supported this work.  </a:t>
            </a:r>
          </a:p>
          <a:p>
            <a:pPr lvl="1"/>
            <a:r>
              <a:rPr lang="en-US" sz="2400" i="1" dirty="0">
                <a:solidFill>
                  <a:schemeClr val="tx2"/>
                </a:solidFill>
              </a:rPr>
              <a:t>These rounders attended </a:t>
            </a:r>
            <a:r>
              <a:rPr lang="en-US" sz="2400" b="1" i="1" dirty="0">
                <a:solidFill>
                  <a:schemeClr val="tx2"/>
                </a:solidFill>
              </a:rPr>
              <a:t>792 huddles </a:t>
            </a:r>
            <a:r>
              <a:rPr lang="en-US" sz="2400" i="1" dirty="0">
                <a:solidFill>
                  <a:schemeClr val="tx2"/>
                </a:solidFill>
              </a:rPr>
              <a:t>and had </a:t>
            </a:r>
            <a:r>
              <a:rPr lang="en-US" sz="2400" b="1" i="1" dirty="0">
                <a:solidFill>
                  <a:schemeClr val="tx2"/>
                </a:solidFill>
              </a:rPr>
              <a:t>7,029 1:1 interactions with colleagues</a:t>
            </a:r>
            <a:r>
              <a:rPr lang="en-US" sz="2400" i="1" dirty="0">
                <a:solidFill>
                  <a:schemeClr val="tx2"/>
                </a:solidFill>
              </a:rPr>
              <a:t> (in person, telephonically, or virtually)  </a:t>
            </a:r>
          </a:p>
          <a:p>
            <a:pPr lvl="1"/>
            <a:r>
              <a:rPr lang="en-US" sz="2400" i="1" dirty="0">
                <a:solidFill>
                  <a:schemeClr val="tx2"/>
                </a:solidFill>
              </a:rPr>
              <a:t>Cumulatively, our rounders have attended </a:t>
            </a:r>
            <a:r>
              <a:rPr lang="en-US" sz="2400" b="1" i="1" dirty="0">
                <a:solidFill>
                  <a:schemeClr val="tx2"/>
                </a:solidFill>
              </a:rPr>
              <a:t>4,522 huddles </a:t>
            </a:r>
            <a:r>
              <a:rPr lang="en-US" sz="2400" i="1" dirty="0">
                <a:solidFill>
                  <a:schemeClr val="tx2"/>
                </a:solidFill>
              </a:rPr>
              <a:t>and had </a:t>
            </a:r>
            <a:r>
              <a:rPr lang="en-US" sz="2400" b="1" i="1" u="sng" dirty="0">
                <a:solidFill>
                  <a:schemeClr val="tx2"/>
                </a:solidFill>
              </a:rPr>
              <a:t>25,306 1:1 interactions with colleagues </a:t>
            </a:r>
            <a:r>
              <a:rPr lang="en-US" sz="2400" i="1" dirty="0">
                <a:solidFill>
                  <a:schemeClr val="tx2"/>
                </a:solidFill>
              </a:rPr>
              <a:t>since we began tracking metrics in July.</a:t>
            </a:r>
          </a:p>
          <a:p>
            <a:pPr lvl="1"/>
            <a:endParaRPr lang="en-US" sz="2400" i="1" dirty="0">
              <a:solidFill>
                <a:schemeClr val="tx2"/>
              </a:solidFill>
            </a:endParaRPr>
          </a:p>
          <a:p>
            <a:pPr lvl="1"/>
            <a:endParaRPr lang="en-US" sz="2400" i="1" dirty="0">
              <a:solidFill>
                <a:schemeClr val="tx2"/>
              </a:solidFill>
            </a:endParaRPr>
          </a:p>
          <a:p>
            <a:pPr lvl="1"/>
            <a:endParaRPr lang="en-US" sz="2400" i="1" dirty="0">
              <a:solidFill>
                <a:schemeClr val="tx2"/>
              </a:solidFill>
            </a:endParaRPr>
          </a:p>
          <a:p>
            <a:pPr lvl="1"/>
            <a:endParaRPr lang="en-US" sz="2000" i="1" dirty="0">
              <a:solidFill>
                <a:schemeClr val="tx2"/>
              </a:solidFill>
            </a:endParaRPr>
          </a:p>
          <a:p>
            <a:pPr marL="0" indent="0">
              <a:buNone/>
            </a:pPr>
            <a:endParaRPr lang="en-US" dirty="0"/>
          </a:p>
        </p:txBody>
      </p:sp>
      <p:sp>
        <p:nvSpPr>
          <p:cNvPr id="4" name="Title 3">
            <a:extLst>
              <a:ext uri="{FF2B5EF4-FFF2-40B4-BE49-F238E27FC236}">
                <a16:creationId xmlns:a16="http://schemas.microsoft.com/office/drawing/2014/main" id="{193DFA82-E56D-44B5-8C09-5605D07EB040}"/>
              </a:ext>
            </a:extLst>
          </p:cNvPr>
          <p:cNvSpPr>
            <a:spLocks noGrp="1"/>
          </p:cNvSpPr>
          <p:nvPr>
            <p:ph type="title"/>
          </p:nvPr>
        </p:nvSpPr>
        <p:spPr/>
        <p:txBody>
          <a:bodyPr/>
          <a:lstStyle/>
          <a:p>
            <a:r>
              <a:rPr lang="en-US" dirty="0"/>
              <a:t>Leader Update</a:t>
            </a:r>
          </a:p>
        </p:txBody>
      </p:sp>
      <p:sp>
        <p:nvSpPr>
          <p:cNvPr id="3" name="Slide Number Placeholder 2">
            <a:extLst>
              <a:ext uri="{FF2B5EF4-FFF2-40B4-BE49-F238E27FC236}">
                <a16:creationId xmlns:a16="http://schemas.microsoft.com/office/drawing/2014/main" id="{40378A71-83B5-4BEB-BD7C-61997044CD6E}"/>
              </a:ext>
            </a:extLst>
          </p:cNvPr>
          <p:cNvSpPr>
            <a:spLocks noGrp="1"/>
          </p:cNvSpPr>
          <p:nvPr>
            <p:ph type="sldNum" sz="quarter" idx="4"/>
          </p:nvPr>
        </p:nvSpPr>
        <p:spPr/>
        <p:txBody>
          <a:bodyPr/>
          <a:lstStyle/>
          <a:p>
            <a:fld id="{489F9553-C816-6842-8939-EE75ECF7EB2B}" type="slidenum">
              <a:rPr lang="en-US" smtClean="0"/>
              <a:pPr/>
              <a:t>13</a:t>
            </a:fld>
            <a:endParaRPr lang="en-US" dirty="0"/>
          </a:p>
        </p:txBody>
      </p:sp>
    </p:spTree>
    <p:extLst>
      <p:ext uri="{BB962C8B-B14F-4D97-AF65-F5344CB8AC3E}">
        <p14:creationId xmlns:p14="http://schemas.microsoft.com/office/powerpoint/2010/main" val="340915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AE1962-F2CA-4FEF-8727-C26F581F08E3}"/>
              </a:ext>
            </a:extLst>
          </p:cNvPr>
          <p:cNvSpPr>
            <a:spLocks noGrp="1"/>
          </p:cNvSpPr>
          <p:nvPr>
            <p:ph type="title"/>
          </p:nvPr>
        </p:nvSpPr>
        <p:spPr/>
        <p:txBody>
          <a:bodyPr/>
          <a:lstStyle/>
          <a:p>
            <a:r>
              <a:rPr lang="en-US" dirty="0"/>
              <a:t>Task Force Updates</a:t>
            </a:r>
            <a:br>
              <a:rPr lang="en-US" dirty="0"/>
            </a:br>
            <a:endParaRPr lang="en-US" sz="2000" b="0" dirty="0"/>
          </a:p>
        </p:txBody>
      </p:sp>
      <p:sp>
        <p:nvSpPr>
          <p:cNvPr id="3" name="Slide Number Placeholder 2">
            <a:extLst>
              <a:ext uri="{FF2B5EF4-FFF2-40B4-BE49-F238E27FC236}">
                <a16:creationId xmlns:a16="http://schemas.microsoft.com/office/drawing/2014/main" id="{4A39CDA4-C642-4E64-B865-BCCFB4D45AC0}"/>
              </a:ext>
            </a:extLst>
          </p:cNvPr>
          <p:cNvSpPr>
            <a:spLocks noGrp="1"/>
          </p:cNvSpPr>
          <p:nvPr>
            <p:ph type="sldNum" sz="quarter" idx="4294967295"/>
          </p:nvPr>
        </p:nvSpPr>
        <p:spPr>
          <a:xfrm>
            <a:off x="11831638" y="6415088"/>
            <a:ext cx="360362" cy="365125"/>
          </a:xfrm>
        </p:spPr>
        <p:txBody>
          <a:bodyPr/>
          <a:lstStyle/>
          <a:p>
            <a:fld id="{489F9553-C816-6842-8939-EE75ECF7EB2B}" type="slidenum">
              <a:rPr lang="en-US" smtClean="0"/>
              <a:pPr/>
              <a:t>14</a:t>
            </a:fld>
            <a:endParaRPr lang="en-US" dirty="0"/>
          </a:p>
        </p:txBody>
      </p:sp>
      <p:sp>
        <p:nvSpPr>
          <p:cNvPr id="6" name="TextBox 5">
            <a:extLst>
              <a:ext uri="{FF2B5EF4-FFF2-40B4-BE49-F238E27FC236}">
                <a16:creationId xmlns:a16="http://schemas.microsoft.com/office/drawing/2014/main" id="{CC01C1C1-C29F-478E-B58C-0898A6095914}"/>
              </a:ext>
            </a:extLst>
          </p:cNvPr>
          <p:cNvSpPr txBox="1"/>
          <p:nvPr/>
        </p:nvSpPr>
        <p:spPr>
          <a:xfrm>
            <a:off x="10350500" y="304800"/>
            <a:ext cx="914400" cy="340991"/>
          </a:xfrm>
          <a:prstGeom prst="rect">
            <a:avLst/>
          </a:prstGeom>
          <a:noFill/>
        </p:spPr>
        <p:txBody>
          <a:bodyPr wrap="square" rtlCol="0">
            <a:spAutoFit/>
          </a:bodyPr>
          <a:lstStyle/>
          <a:p>
            <a:pPr algn="r">
              <a:lnSpc>
                <a:spcPts val="2100"/>
              </a:lnSpc>
              <a:spcAft>
                <a:spcPts val="600"/>
              </a:spcAft>
            </a:pPr>
            <a:r>
              <a:rPr lang="en-US" sz="1600" dirty="0">
                <a:solidFill>
                  <a:schemeClr val="bg1"/>
                </a:solidFill>
              </a:rPr>
              <a:t>VA</a:t>
            </a:r>
          </a:p>
        </p:txBody>
      </p:sp>
    </p:spTree>
    <p:extLst>
      <p:ext uri="{BB962C8B-B14F-4D97-AF65-F5344CB8AC3E}">
        <p14:creationId xmlns:p14="http://schemas.microsoft.com/office/powerpoint/2010/main" val="300685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8AE7D8-4074-4FFC-81F6-02B4139CB0FD}"/>
              </a:ext>
            </a:extLst>
          </p:cNvPr>
          <p:cNvSpPr>
            <a:spLocks noGrp="1"/>
          </p:cNvSpPr>
          <p:nvPr>
            <p:ph sz="quarter" idx="12"/>
          </p:nvPr>
        </p:nvSpPr>
        <p:spPr>
          <a:xfrm>
            <a:off x="333158" y="1125728"/>
            <a:ext cx="7152163" cy="4802028"/>
          </a:xfrm>
        </p:spPr>
        <p:txBody>
          <a:bodyPr/>
          <a:lstStyle/>
          <a:p>
            <a:pPr lvl="0"/>
            <a:r>
              <a:rPr lang="en-US" sz="2400" u="sng" dirty="0">
                <a:hlinkClick r:id="rId2"/>
              </a:rPr>
              <a:t>Making the Most of the 2020 Holiday Season</a:t>
            </a:r>
            <a:endParaRPr lang="en-US" sz="2400" dirty="0"/>
          </a:p>
          <a:p>
            <a:pPr lvl="0"/>
            <a:r>
              <a:rPr lang="en-US" sz="2400" u="sng" dirty="0">
                <a:hlinkClick r:id="rId3"/>
              </a:rPr>
              <a:t>Celebrating the Holidays During COVID</a:t>
            </a:r>
            <a:endParaRPr lang="en-US" sz="2400" dirty="0"/>
          </a:p>
          <a:p>
            <a:pPr lvl="0"/>
            <a:r>
              <a:rPr lang="en-US" sz="2400" u="sng" dirty="0">
                <a:hlinkClick r:id="rId4"/>
              </a:rPr>
              <a:t>COVID-19: Experiencing the Holidays with Heavy Emotions</a:t>
            </a:r>
            <a:endParaRPr lang="en-US" sz="2400" dirty="0"/>
          </a:p>
          <a:p>
            <a:pPr marL="0" indent="0">
              <a:buNone/>
            </a:pPr>
            <a:endParaRPr lang="en-US" dirty="0"/>
          </a:p>
        </p:txBody>
      </p:sp>
      <p:sp>
        <p:nvSpPr>
          <p:cNvPr id="3" name="Title 2">
            <a:extLst>
              <a:ext uri="{FF2B5EF4-FFF2-40B4-BE49-F238E27FC236}">
                <a16:creationId xmlns:a16="http://schemas.microsoft.com/office/drawing/2014/main" id="{C57C4954-CCC4-49F9-ABB4-67F399439135}"/>
              </a:ext>
            </a:extLst>
          </p:cNvPr>
          <p:cNvSpPr>
            <a:spLocks noGrp="1"/>
          </p:cNvSpPr>
          <p:nvPr>
            <p:ph type="title"/>
          </p:nvPr>
        </p:nvSpPr>
        <p:spPr/>
        <p:txBody>
          <a:bodyPr/>
          <a:lstStyle/>
          <a:p>
            <a:r>
              <a:rPr lang="en-US" dirty="0"/>
              <a:t>Holiday Resource Reminders</a:t>
            </a:r>
          </a:p>
        </p:txBody>
      </p:sp>
      <p:sp>
        <p:nvSpPr>
          <p:cNvPr id="7" name="TextBox 6">
            <a:extLst>
              <a:ext uri="{FF2B5EF4-FFF2-40B4-BE49-F238E27FC236}">
                <a16:creationId xmlns:a16="http://schemas.microsoft.com/office/drawing/2014/main" id="{B66E8AB1-E788-4F74-B1FF-86E7C50E4D74}"/>
              </a:ext>
            </a:extLst>
          </p:cNvPr>
          <p:cNvSpPr txBox="1"/>
          <p:nvPr/>
        </p:nvSpPr>
        <p:spPr>
          <a:xfrm>
            <a:off x="4118123" y="4852672"/>
            <a:ext cx="2984577" cy="879600"/>
          </a:xfrm>
          <a:prstGeom prst="rect">
            <a:avLst/>
          </a:prstGeom>
          <a:noFill/>
        </p:spPr>
        <p:txBody>
          <a:bodyPr wrap="square" rtlCol="0">
            <a:spAutoFit/>
          </a:bodyPr>
          <a:lstStyle/>
          <a:p>
            <a:pPr algn="ctr">
              <a:lnSpc>
                <a:spcPts val="2100"/>
              </a:lnSpc>
              <a:spcAft>
                <a:spcPts val="600"/>
              </a:spcAft>
            </a:pPr>
            <a:r>
              <a:rPr lang="en-US" sz="1600" dirty="0">
                <a:solidFill>
                  <a:schemeClr val="tx2"/>
                </a:solidFill>
              </a:rPr>
              <a:t>Watch for Live Your Whole Life Holiday fliers (pdfs)  in the post-event e-mail</a:t>
            </a:r>
          </a:p>
        </p:txBody>
      </p:sp>
      <p:pic>
        <p:nvPicPr>
          <p:cNvPr id="8" name="Picture 7">
            <a:extLst>
              <a:ext uri="{FF2B5EF4-FFF2-40B4-BE49-F238E27FC236}">
                <a16:creationId xmlns:a16="http://schemas.microsoft.com/office/drawing/2014/main" id="{69180A7F-8C67-416A-B674-168B370298B7}"/>
              </a:ext>
            </a:extLst>
          </p:cNvPr>
          <p:cNvPicPr>
            <a:picLocks noChangeAspect="1"/>
          </p:cNvPicPr>
          <p:nvPr/>
        </p:nvPicPr>
        <p:blipFill>
          <a:blip r:embed="rId5"/>
          <a:stretch>
            <a:fillRect/>
          </a:stretch>
        </p:blipFill>
        <p:spPr>
          <a:xfrm rot="931419">
            <a:off x="7713010" y="1754372"/>
            <a:ext cx="3115709" cy="4061637"/>
          </a:xfrm>
          <a:prstGeom prst="rect">
            <a:avLst/>
          </a:prstGeom>
        </p:spPr>
      </p:pic>
    </p:spTree>
    <p:extLst>
      <p:ext uri="{BB962C8B-B14F-4D97-AF65-F5344CB8AC3E}">
        <p14:creationId xmlns:p14="http://schemas.microsoft.com/office/powerpoint/2010/main" val="301599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171655-DBC3-42DE-96B3-A4F9CD105428}"/>
              </a:ext>
            </a:extLst>
          </p:cNvPr>
          <p:cNvSpPr>
            <a:spLocks noGrp="1"/>
          </p:cNvSpPr>
          <p:nvPr>
            <p:ph sz="quarter" idx="12"/>
          </p:nvPr>
        </p:nvSpPr>
        <p:spPr/>
        <p:txBody>
          <a:bodyPr>
            <a:normAutofit/>
          </a:bodyPr>
          <a:lstStyle/>
          <a:p>
            <a:r>
              <a:rPr lang="en-US" dirty="0"/>
              <a:t>All-colleague facing page:</a:t>
            </a:r>
          </a:p>
          <a:p>
            <a:pPr marL="459306" lvl="1" indent="0" algn="ctr">
              <a:buNone/>
            </a:pPr>
            <a:r>
              <a:rPr lang="en-US" dirty="0">
                <a:hlinkClick r:id="rId2"/>
              </a:rPr>
              <a:t>https://www.trinity-health.org/colleague-care/</a:t>
            </a:r>
            <a:endParaRPr lang="en-US" dirty="0"/>
          </a:p>
          <a:p>
            <a:pPr marL="0" indent="0">
              <a:buNone/>
            </a:pPr>
            <a:endParaRPr lang="en-US" dirty="0"/>
          </a:p>
          <a:p>
            <a:r>
              <a:rPr lang="en-US" dirty="0"/>
              <a:t>Colleague Care Team page: </a:t>
            </a:r>
          </a:p>
          <a:p>
            <a:pPr marL="0" indent="0" algn="ctr">
              <a:buNone/>
            </a:pPr>
            <a:r>
              <a:rPr lang="en-US" u="sng" dirty="0">
                <a:hlinkClick r:id="rId3"/>
              </a:rPr>
              <a:t>https://www.trinity-health.org/covid-19-resources/find-a-resource/colleague-care-leader-resources/</a:t>
            </a:r>
            <a:endParaRPr lang="en-US" dirty="0"/>
          </a:p>
          <a:p>
            <a:pPr marL="0" indent="0" algn="ctr">
              <a:buNone/>
            </a:pPr>
            <a:endParaRPr lang="en-US" dirty="0"/>
          </a:p>
          <a:p>
            <a:pPr lvl="1"/>
            <a:endParaRPr lang="en-US" sz="2000" dirty="0"/>
          </a:p>
        </p:txBody>
      </p:sp>
      <p:sp>
        <p:nvSpPr>
          <p:cNvPr id="4" name="Title 3">
            <a:extLst>
              <a:ext uri="{FF2B5EF4-FFF2-40B4-BE49-F238E27FC236}">
                <a16:creationId xmlns:a16="http://schemas.microsoft.com/office/drawing/2014/main" id="{329D965E-F6DC-456A-ADBE-6DFA0D3DD98F}"/>
              </a:ext>
            </a:extLst>
          </p:cNvPr>
          <p:cNvSpPr>
            <a:spLocks noGrp="1"/>
          </p:cNvSpPr>
          <p:nvPr>
            <p:ph type="title"/>
          </p:nvPr>
        </p:nvSpPr>
        <p:spPr/>
        <p:txBody>
          <a:bodyPr/>
          <a:lstStyle/>
          <a:p>
            <a:r>
              <a:rPr lang="en-US" dirty="0"/>
              <a:t>More Resource Reminders</a:t>
            </a:r>
          </a:p>
        </p:txBody>
      </p:sp>
      <p:sp>
        <p:nvSpPr>
          <p:cNvPr id="3" name="Slide Number Placeholder 2">
            <a:extLst>
              <a:ext uri="{FF2B5EF4-FFF2-40B4-BE49-F238E27FC236}">
                <a16:creationId xmlns:a16="http://schemas.microsoft.com/office/drawing/2014/main" id="{BA2DE6A2-6971-4F57-900B-BF8C8D3111DE}"/>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
        <p:nvSpPr>
          <p:cNvPr id="2" name="Star: 5 Points 1">
            <a:extLst>
              <a:ext uri="{FF2B5EF4-FFF2-40B4-BE49-F238E27FC236}">
                <a16:creationId xmlns:a16="http://schemas.microsoft.com/office/drawing/2014/main" id="{9E32CCF1-5F7C-467A-BF79-4472505AE429}"/>
              </a:ext>
            </a:extLst>
          </p:cNvPr>
          <p:cNvSpPr/>
          <p:nvPr/>
        </p:nvSpPr>
        <p:spPr>
          <a:xfrm rot="20079902">
            <a:off x="8957371" y="64356"/>
            <a:ext cx="3346101" cy="2706883"/>
          </a:xfrm>
          <a:prstGeom prst="star5">
            <a:avLst/>
          </a:prstGeom>
          <a:solidFill>
            <a:srgbClr val="92D05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effectLst/>
              </a:rPr>
              <a:t>REFRESH Coming soon!</a:t>
            </a:r>
          </a:p>
        </p:txBody>
      </p:sp>
    </p:spTree>
    <p:extLst>
      <p:ext uri="{BB962C8B-B14F-4D97-AF65-F5344CB8AC3E}">
        <p14:creationId xmlns:p14="http://schemas.microsoft.com/office/powerpoint/2010/main" val="372336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284823-09EB-47B8-82C3-792B0B963B65}"/>
              </a:ext>
            </a:extLst>
          </p:cNvPr>
          <p:cNvSpPr>
            <a:spLocks noGrp="1"/>
          </p:cNvSpPr>
          <p:nvPr>
            <p:ph sz="quarter" idx="12"/>
          </p:nvPr>
        </p:nvSpPr>
        <p:spPr>
          <a:xfrm>
            <a:off x="524544" y="1236260"/>
            <a:ext cx="6396620" cy="4802028"/>
          </a:xfrm>
        </p:spPr>
        <p:txBody>
          <a:bodyPr>
            <a:normAutofit/>
          </a:bodyPr>
          <a:lstStyle/>
          <a:p>
            <a:r>
              <a:rPr lang="en-US" dirty="0">
                <a:solidFill>
                  <a:schemeClr val="tx2"/>
                </a:solidFill>
              </a:rPr>
              <a:t>JANUARY: </a:t>
            </a:r>
            <a:r>
              <a:rPr lang="en-US" i="1" dirty="0">
                <a:solidFill>
                  <a:schemeClr val="tx2"/>
                </a:solidFill>
              </a:rPr>
              <a:t>Resilience for Resiliency Rounders</a:t>
            </a:r>
          </a:p>
          <a:p>
            <a:r>
              <a:rPr lang="en-US" dirty="0">
                <a:solidFill>
                  <a:schemeClr val="tx2"/>
                </a:solidFill>
              </a:rPr>
              <a:t>FEBRUARY: </a:t>
            </a:r>
            <a:r>
              <a:rPr lang="en-US" i="1" dirty="0">
                <a:solidFill>
                  <a:schemeClr val="tx2"/>
                </a:solidFill>
              </a:rPr>
              <a:t>Sustainability of Colleague Care Programs</a:t>
            </a:r>
          </a:p>
          <a:p>
            <a:r>
              <a:rPr lang="en-US" dirty="0"/>
              <a:t>Watch for AE/Coordinator appointments from Becky Hoerner; delegate to your rounding teams as appropriate</a:t>
            </a:r>
          </a:p>
        </p:txBody>
      </p:sp>
      <p:sp>
        <p:nvSpPr>
          <p:cNvPr id="3" name="Title 2">
            <a:extLst>
              <a:ext uri="{FF2B5EF4-FFF2-40B4-BE49-F238E27FC236}">
                <a16:creationId xmlns:a16="http://schemas.microsoft.com/office/drawing/2014/main" id="{5DEA3167-EBBD-453A-BE20-E04F5EFB898D}"/>
              </a:ext>
            </a:extLst>
          </p:cNvPr>
          <p:cNvSpPr>
            <a:spLocks noGrp="1"/>
          </p:cNvSpPr>
          <p:nvPr>
            <p:ph type="title"/>
          </p:nvPr>
        </p:nvSpPr>
        <p:spPr/>
        <p:txBody>
          <a:bodyPr/>
          <a:lstStyle/>
          <a:p>
            <a:r>
              <a:rPr lang="en-US" dirty="0"/>
              <a:t>2021 Colleague Care National Check-ins</a:t>
            </a:r>
          </a:p>
        </p:txBody>
      </p:sp>
      <p:sp>
        <p:nvSpPr>
          <p:cNvPr id="4" name="Slide Number Placeholder 3">
            <a:extLst>
              <a:ext uri="{FF2B5EF4-FFF2-40B4-BE49-F238E27FC236}">
                <a16:creationId xmlns:a16="http://schemas.microsoft.com/office/drawing/2014/main" id="{65A3FF0F-680E-4AF4-90CA-FFCAF6135BB5}"/>
              </a:ext>
            </a:extLst>
          </p:cNvPr>
          <p:cNvSpPr>
            <a:spLocks noGrp="1"/>
          </p:cNvSpPr>
          <p:nvPr>
            <p:ph type="sldNum" sz="quarter" idx="4"/>
          </p:nvPr>
        </p:nvSpPr>
        <p:spPr/>
        <p:txBody>
          <a:bodyPr/>
          <a:lstStyle/>
          <a:p>
            <a:fld id="{489F9553-C816-6842-8939-EE75ECF7EB2B}" type="slidenum">
              <a:rPr lang="en-US" smtClean="0"/>
              <a:pPr/>
              <a:t>17</a:t>
            </a:fld>
            <a:endParaRPr lang="en-US" dirty="0"/>
          </a:p>
        </p:txBody>
      </p:sp>
      <p:pic>
        <p:nvPicPr>
          <p:cNvPr id="5" name="Picture 4">
            <a:extLst>
              <a:ext uri="{FF2B5EF4-FFF2-40B4-BE49-F238E27FC236}">
                <a16:creationId xmlns:a16="http://schemas.microsoft.com/office/drawing/2014/main" id="{2B9A690C-F274-4F21-A19A-1F65F94BA9F2}"/>
              </a:ext>
            </a:extLst>
          </p:cNvPr>
          <p:cNvPicPr>
            <a:picLocks noChangeAspect="1"/>
          </p:cNvPicPr>
          <p:nvPr/>
        </p:nvPicPr>
        <p:blipFill>
          <a:blip r:embed="rId2"/>
          <a:stretch>
            <a:fillRect/>
          </a:stretch>
        </p:blipFill>
        <p:spPr>
          <a:xfrm>
            <a:off x="7441497" y="1291526"/>
            <a:ext cx="3226773" cy="4167318"/>
          </a:xfrm>
          <a:prstGeom prst="rect">
            <a:avLst/>
          </a:prstGeom>
        </p:spPr>
      </p:pic>
      <p:sp>
        <p:nvSpPr>
          <p:cNvPr id="6" name="Content Placeholder 1">
            <a:extLst>
              <a:ext uri="{FF2B5EF4-FFF2-40B4-BE49-F238E27FC236}">
                <a16:creationId xmlns:a16="http://schemas.microsoft.com/office/drawing/2014/main" id="{D185167C-18EE-46F7-8C78-705BA11DBEB6}"/>
              </a:ext>
            </a:extLst>
          </p:cNvPr>
          <p:cNvSpPr txBox="1">
            <a:spLocks/>
          </p:cNvSpPr>
          <p:nvPr/>
        </p:nvSpPr>
        <p:spPr>
          <a:xfrm>
            <a:off x="5917769" y="5514110"/>
            <a:ext cx="6274231" cy="1501562"/>
          </a:xfrm>
          <a:prstGeom prst="rect">
            <a:avLst/>
          </a:prstGeom>
        </p:spPr>
        <p:txBody>
          <a:bodyPr vert="horz" lIns="0" tIns="91440" rIns="91440" bIns="45720" rtlCol="0">
            <a:noAutofit/>
          </a:bodyPr>
          <a:lstStyle>
            <a:lvl1pPr marL="380990" indent="-380990" algn="l" defTabSz="609585" rtl="0" eaLnBrk="1" latinLnBrk="0" hangingPunct="1">
              <a:lnSpc>
                <a:spcPct val="100000"/>
              </a:lnSpc>
              <a:spcBef>
                <a:spcPts val="0"/>
              </a:spcBef>
              <a:spcAft>
                <a:spcPts val="800"/>
              </a:spcAft>
              <a:buClr>
                <a:srgbClr val="7030A0"/>
              </a:buClr>
              <a:buSzPct val="10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59865" indent="-300559" algn="l" defTabSz="609585" rtl="0" eaLnBrk="1" latinLnBrk="0" hangingPunct="1">
              <a:lnSpc>
                <a:spcPct val="100000"/>
              </a:lnSpc>
              <a:spcBef>
                <a:spcPts val="0"/>
              </a:spcBef>
              <a:spcAft>
                <a:spcPts val="800"/>
              </a:spcAft>
              <a:buClr>
                <a:schemeClr val="tx2"/>
              </a:buClr>
              <a:buSzPct val="100000"/>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068891" indent="-232828" algn="l" defTabSz="609585" rtl="0" eaLnBrk="1" latinLnBrk="0" hangingPunct="1">
              <a:lnSpc>
                <a:spcPct val="100000"/>
              </a:lnSpc>
              <a:spcBef>
                <a:spcPts val="0"/>
              </a:spcBef>
              <a:spcAft>
                <a:spcPts val="800"/>
              </a:spcAft>
              <a:buClr>
                <a:schemeClr val="tx2"/>
              </a:buClr>
              <a:buSzPct val="100000"/>
              <a:buFont typeface="Arial" panose="020B0604020202020204" pitchFamily="34" charset="0"/>
              <a:buChar char="•"/>
              <a:tabLst/>
              <a:defRPr sz="2667" kern="1200">
                <a:solidFill>
                  <a:schemeClr val="tx1"/>
                </a:solidFill>
                <a:latin typeface="Arial" panose="020B0604020202020204" pitchFamily="34" charset="0"/>
                <a:ea typeface="+mn-ea"/>
                <a:cs typeface="Arial" panose="020B0604020202020204" pitchFamily="34" charset="0"/>
              </a:defRPr>
            </a:lvl3pPr>
            <a:lvl4pPr marL="1225520" indent="-230712" algn="l" defTabSz="609585"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2400" kern="1200">
                <a:solidFill>
                  <a:schemeClr val="tx1"/>
                </a:solidFill>
                <a:latin typeface="Calibri" panose="020F0502020204030204" pitchFamily="34" charset="0"/>
                <a:ea typeface="+mn-ea"/>
                <a:cs typeface="Arial"/>
              </a:defRPr>
            </a:lvl4pPr>
            <a:lvl5pPr marL="1443531" indent="-224361" algn="l" defTabSz="609585" rtl="0" eaLnBrk="1" latinLnBrk="0" hangingPunct="1">
              <a:lnSpc>
                <a:spcPct val="100000"/>
              </a:lnSpc>
              <a:spcBef>
                <a:spcPts val="0"/>
              </a:spcBef>
              <a:spcAft>
                <a:spcPts val="800"/>
              </a:spcAft>
              <a:buClr>
                <a:schemeClr val="bg1">
                  <a:lumMod val="65000"/>
                </a:schemeClr>
              </a:buClr>
              <a:buFont typeface="Arial"/>
              <a:buChar char="•"/>
              <a:defRPr sz="2400" kern="1200" baseline="0">
                <a:solidFill>
                  <a:schemeClr val="tx1"/>
                </a:solidFill>
                <a:latin typeface="Calibri" panose="020F0502020204030204" pitchFamily="34" charset="0"/>
                <a:ea typeface="+mn-ea"/>
                <a:cs typeface="Arial"/>
              </a:defRPr>
            </a:lvl5pPr>
            <a:lvl6pPr marL="3047924" indent="-300559" algn="l" defTabSz="609585" rtl="0" eaLnBrk="1" latinLnBrk="0" hangingPunct="1">
              <a:lnSpc>
                <a:spcPct val="100000"/>
              </a:lnSpc>
              <a:spcBef>
                <a:spcPts val="0"/>
              </a:spcBef>
              <a:spcAft>
                <a:spcPts val="800"/>
              </a:spcAft>
              <a:buFontTx/>
              <a:buNone/>
              <a:defRPr sz="2400" kern="1200" baseline="0">
                <a:solidFill>
                  <a:schemeClr val="tx1"/>
                </a:solidFill>
                <a:latin typeface="+mn-lt"/>
                <a:ea typeface="+mn-ea"/>
                <a:cs typeface="+mn-cs"/>
              </a:defRPr>
            </a:lvl6pPr>
            <a:lvl7pPr marL="3359067" indent="0" algn="l" defTabSz="609585" rtl="0" eaLnBrk="1" latinLnBrk="0" hangingPunct="1">
              <a:lnSpc>
                <a:spcPct val="100000"/>
              </a:lnSpc>
              <a:spcBef>
                <a:spcPts val="0"/>
              </a:spcBef>
              <a:spcAft>
                <a:spcPts val="1067"/>
              </a:spcAft>
              <a:buFont typeface="Arial"/>
              <a:buNone/>
              <a:defRPr sz="2400" kern="1200">
                <a:solidFill>
                  <a:schemeClr val="tx1"/>
                </a:solidFill>
                <a:latin typeface="+mn-lt"/>
                <a:ea typeface="+mn-ea"/>
                <a:cs typeface="+mn-cs"/>
              </a:defRPr>
            </a:lvl7pPr>
            <a:lvl8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8pPr>
            <a:lvl9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9pPr>
          </a:lstStyle>
          <a:p>
            <a:pPr marL="0" indent="0" algn="ctr">
              <a:buNone/>
            </a:pPr>
            <a:r>
              <a:rPr lang="en-US" sz="1600" i="1" dirty="0"/>
              <a:t>Slides from today’s check-in and  “Sustaining Connection for Well-Being” Facilitator Guide from CHA (above) will be sent out in post packet and posted on Colleague Care Team page.</a:t>
            </a:r>
          </a:p>
        </p:txBody>
      </p:sp>
    </p:spTree>
    <p:extLst>
      <p:ext uri="{BB962C8B-B14F-4D97-AF65-F5344CB8AC3E}">
        <p14:creationId xmlns:p14="http://schemas.microsoft.com/office/powerpoint/2010/main" val="118857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C391-60C7-4B02-9BFE-F86B248F486D}"/>
              </a:ext>
            </a:extLst>
          </p:cNvPr>
          <p:cNvSpPr>
            <a:spLocks noGrp="1"/>
          </p:cNvSpPr>
          <p:nvPr>
            <p:ph type="title"/>
          </p:nvPr>
        </p:nvSpPr>
        <p:spPr>
          <a:xfrm>
            <a:off x="800100" y="2755930"/>
            <a:ext cx="7638875" cy="1346139"/>
          </a:xfrm>
        </p:spPr>
        <p:txBody>
          <a:bodyPr/>
          <a:lstStyle/>
          <a:p>
            <a:pPr>
              <a:lnSpc>
                <a:spcPct val="100000"/>
              </a:lnSpc>
            </a:pPr>
            <a:r>
              <a:rPr lang="en-US" dirty="0"/>
              <a:t>Appreciation and Adjourn</a:t>
            </a:r>
            <a:br>
              <a:rPr lang="en-US" dirty="0"/>
            </a:br>
            <a:endParaRPr lang="en-US" b="0" dirty="0"/>
          </a:p>
        </p:txBody>
      </p:sp>
      <p:sp>
        <p:nvSpPr>
          <p:cNvPr id="3" name="Slide Number Placeholder 2">
            <a:extLst>
              <a:ext uri="{FF2B5EF4-FFF2-40B4-BE49-F238E27FC236}">
                <a16:creationId xmlns:a16="http://schemas.microsoft.com/office/drawing/2014/main" id="{9EB06E91-E21D-4FFF-92B4-37767C4FF509}"/>
              </a:ext>
            </a:extLst>
          </p:cNvPr>
          <p:cNvSpPr>
            <a:spLocks noGrp="1"/>
          </p:cNvSpPr>
          <p:nvPr>
            <p:ph type="sldNum" sz="quarter" idx="4"/>
          </p:nvPr>
        </p:nvSpPr>
        <p:spPr/>
        <p:txBody>
          <a:bodyPr/>
          <a:lstStyle/>
          <a:p>
            <a:fld id="{489F9553-C816-6842-8939-EE75ECF7EB2B}" type="slidenum">
              <a:rPr lang="en-US" smtClean="0"/>
              <a:pPr/>
              <a:t>18</a:t>
            </a:fld>
            <a:endParaRPr lang="en-US" dirty="0"/>
          </a:p>
        </p:txBody>
      </p:sp>
    </p:spTree>
    <p:extLst>
      <p:ext uri="{BB962C8B-B14F-4D97-AF65-F5344CB8AC3E}">
        <p14:creationId xmlns:p14="http://schemas.microsoft.com/office/powerpoint/2010/main" val="261634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E5185-D7F0-4627-829F-D15A6BED0C5D}"/>
              </a:ext>
            </a:extLst>
          </p:cNvPr>
          <p:cNvSpPr>
            <a:spLocks noGrp="1"/>
          </p:cNvSpPr>
          <p:nvPr>
            <p:ph type="title"/>
          </p:nvPr>
        </p:nvSpPr>
        <p:spPr/>
        <p:txBody>
          <a:bodyPr/>
          <a:lstStyle/>
          <a:p>
            <a:pPr>
              <a:lnSpc>
                <a:spcPct val="100000"/>
              </a:lnSpc>
            </a:pPr>
            <a:r>
              <a:rPr lang="en-US" dirty="0"/>
              <a:t>Open Forum</a:t>
            </a:r>
            <a:br>
              <a:rPr lang="en-US" dirty="0"/>
            </a:br>
            <a:r>
              <a:rPr lang="en-US" sz="2000" dirty="0"/>
              <a:t>Q&amp;A</a:t>
            </a:r>
            <a:endParaRPr lang="en-US" sz="2000" b="0" dirty="0"/>
          </a:p>
        </p:txBody>
      </p:sp>
      <p:sp>
        <p:nvSpPr>
          <p:cNvPr id="3" name="Slide Number Placeholder 2">
            <a:extLst>
              <a:ext uri="{FF2B5EF4-FFF2-40B4-BE49-F238E27FC236}">
                <a16:creationId xmlns:a16="http://schemas.microsoft.com/office/drawing/2014/main" id="{6A5B707E-18E8-4642-BB59-55E9ACF4A12F}"/>
              </a:ext>
            </a:extLst>
          </p:cNvPr>
          <p:cNvSpPr>
            <a:spLocks noGrp="1"/>
          </p:cNvSpPr>
          <p:nvPr>
            <p:ph type="sldNum" sz="quarter" idx="4294967295"/>
          </p:nvPr>
        </p:nvSpPr>
        <p:spPr>
          <a:xfrm>
            <a:off x="11831638" y="6415088"/>
            <a:ext cx="360362" cy="365125"/>
          </a:xfrm>
        </p:spPr>
        <p:txBody>
          <a:bodyPr/>
          <a:lstStyle/>
          <a:p>
            <a:fld id="{489F9553-C816-6842-8939-EE75ECF7EB2B}" type="slidenum">
              <a:rPr lang="en-US" smtClean="0"/>
              <a:pPr/>
              <a:t>19</a:t>
            </a:fld>
            <a:endParaRPr lang="en-US" dirty="0"/>
          </a:p>
        </p:txBody>
      </p:sp>
      <p:sp>
        <p:nvSpPr>
          <p:cNvPr id="5" name="TextBox 4">
            <a:extLst>
              <a:ext uri="{FF2B5EF4-FFF2-40B4-BE49-F238E27FC236}">
                <a16:creationId xmlns:a16="http://schemas.microsoft.com/office/drawing/2014/main" id="{DDF87FC5-92E3-48C1-B09E-C97BE08C832C}"/>
              </a:ext>
            </a:extLst>
          </p:cNvPr>
          <p:cNvSpPr txBox="1"/>
          <p:nvPr/>
        </p:nvSpPr>
        <p:spPr>
          <a:xfrm>
            <a:off x="10350500" y="304800"/>
            <a:ext cx="914400" cy="340991"/>
          </a:xfrm>
          <a:prstGeom prst="rect">
            <a:avLst/>
          </a:prstGeom>
          <a:noFill/>
        </p:spPr>
        <p:txBody>
          <a:bodyPr wrap="square" rtlCol="0">
            <a:spAutoFit/>
          </a:bodyPr>
          <a:lstStyle/>
          <a:p>
            <a:pPr algn="r">
              <a:lnSpc>
                <a:spcPts val="2100"/>
              </a:lnSpc>
              <a:spcAft>
                <a:spcPts val="600"/>
              </a:spcAft>
            </a:pPr>
            <a:r>
              <a:rPr lang="en-US" sz="1600" dirty="0" err="1">
                <a:solidFill>
                  <a:schemeClr val="bg1"/>
                </a:solidFill>
              </a:rPr>
              <a:t>kp</a:t>
            </a:r>
            <a:endParaRPr lang="en-US" sz="1600" dirty="0">
              <a:solidFill>
                <a:schemeClr val="bg1"/>
              </a:solidFill>
            </a:endParaRPr>
          </a:p>
        </p:txBody>
      </p:sp>
    </p:spTree>
    <p:extLst>
      <p:ext uri="{BB962C8B-B14F-4D97-AF65-F5344CB8AC3E}">
        <p14:creationId xmlns:p14="http://schemas.microsoft.com/office/powerpoint/2010/main" val="54572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24544" y="1332073"/>
            <a:ext cx="11448901" cy="4802028"/>
          </a:xfrm>
        </p:spPr>
        <p:txBody>
          <a:bodyPr>
            <a:normAutofit fontScale="85000" lnSpcReduction="20000"/>
          </a:bodyPr>
          <a:lstStyle/>
          <a:p>
            <a:r>
              <a:rPr lang="en-US" dirty="0"/>
              <a:t>Thank you for joining us today! We will begin momentarily.</a:t>
            </a:r>
          </a:p>
          <a:p>
            <a:r>
              <a:rPr lang="en-US" dirty="0"/>
              <a:t>Please keep your </a:t>
            </a:r>
            <a:r>
              <a:rPr lang="en-US" b="1" dirty="0"/>
              <a:t>Mic on MUTE </a:t>
            </a:r>
            <a:r>
              <a:rPr lang="en-US" dirty="0"/>
              <a:t>when you are not speaking to minimize background noise.</a:t>
            </a:r>
          </a:p>
          <a:p>
            <a:r>
              <a:rPr lang="en-US" dirty="0"/>
              <a:t>If you are calling from a facility phone, please </a:t>
            </a:r>
            <a:r>
              <a:rPr lang="en-US" b="1" dirty="0"/>
              <a:t>do NOT put us on HOLD</a:t>
            </a:r>
            <a:r>
              <a:rPr lang="en-US" dirty="0"/>
              <a:t> - we will hear your hold music or messages.</a:t>
            </a:r>
          </a:p>
          <a:p>
            <a:r>
              <a:rPr lang="en-US" dirty="0"/>
              <a:t>We invite you to use your </a:t>
            </a:r>
            <a:r>
              <a:rPr lang="en-US" b="1" dirty="0"/>
              <a:t>video camera </a:t>
            </a:r>
            <a:r>
              <a:rPr lang="en-US" dirty="0"/>
              <a:t>if you have one as we begin and when you are speaking</a:t>
            </a:r>
          </a:p>
          <a:p>
            <a:r>
              <a:rPr lang="en-US" b="1" i="1" dirty="0">
                <a:solidFill>
                  <a:schemeClr val="accent1"/>
                </a:solidFill>
              </a:rPr>
              <a:t>If you have a question or comment, please let us know by speaking or by using chat feature.</a:t>
            </a:r>
            <a:endParaRPr lang="en-US" dirty="0"/>
          </a:p>
          <a:p>
            <a:r>
              <a:rPr lang="en-US" dirty="0"/>
              <a:t>This meeting is being recorded.</a:t>
            </a:r>
          </a:p>
          <a:p>
            <a:r>
              <a:rPr lang="en-US" dirty="0"/>
              <a:t>The link to recording and slides will be sent to you following our Check-in.</a:t>
            </a:r>
          </a:p>
        </p:txBody>
      </p:sp>
      <p:sp>
        <p:nvSpPr>
          <p:cNvPr id="5" name="Title 4"/>
          <p:cNvSpPr>
            <a:spLocks noGrp="1"/>
          </p:cNvSpPr>
          <p:nvPr>
            <p:ph type="title"/>
          </p:nvPr>
        </p:nvSpPr>
        <p:spPr/>
        <p:txBody>
          <a:bodyPr/>
          <a:lstStyle/>
          <a:p>
            <a:r>
              <a:rPr lang="en-US" dirty="0"/>
              <a:t>Welcome – Colleague Care National Check-in </a:t>
            </a:r>
          </a:p>
        </p:txBody>
      </p:sp>
      <p:sp>
        <p:nvSpPr>
          <p:cNvPr id="4" name="Slide Number Placeholder 3"/>
          <p:cNvSpPr>
            <a:spLocks noGrp="1"/>
          </p:cNvSpPr>
          <p:nvPr>
            <p:ph type="sldNum" sz="quarter" idx="4"/>
          </p:nvPr>
        </p:nvSpPr>
        <p:spPr/>
        <p:txBody>
          <a:bodyPr/>
          <a:lstStyle/>
          <a:p>
            <a:fld id="{489F9553-C816-6842-8939-EE75ECF7EB2B}" type="slidenum">
              <a:rPr lang="en-US" smtClean="0"/>
              <a:pPr/>
              <a:t>2</a:t>
            </a:fld>
            <a:endParaRPr lang="en-US" dirty="0"/>
          </a:p>
        </p:txBody>
      </p:sp>
      <p:sp>
        <p:nvSpPr>
          <p:cNvPr id="2" name="TextBox 1">
            <a:extLst>
              <a:ext uri="{FF2B5EF4-FFF2-40B4-BE49-F238E27FC236}">
                <a16:creationId xmlns:a16="http://schemas.microsoft.com/office/drawing/2014/main" id="{43903523-BF61-48D1-B0D8-281559D0BBC2}"/>
              </a:ext>
            </a:extLst>
          </p:cNvPr>
          <p:cNvSpPr txBox="1"/>
          <p:nvPr/>
        </p:nvSpPr>
        <p:spPr>
          <a:xfrm>
            <a:off x="10350500" y="304800"/>
            <a:ext cx="914400" cy="340991"/>
          </a:xfrm>
          <a:prstGeom prst="rect">
            <a:avLst/>
          </a:prstGeom>
          <a:noFill/>
        </p:spPr>
        <p:txBody>
          <a:bodyPr wrap="square" rtlCol="0">
            <a:spAutoFit/>
          </a:bodyPr>
          <a:lstStyle/>
          <a:p>
            <a:pPr algn="r">
              <a:lnSpc>
                <a:spcPts val="2100"/>
              </a:lnSpc>
              <a:spcAft>
                <a:spcPts val="600"/>
              </a:spcAft>
            </a:pPr>
            <a:r>
              <a:rPr lang="en-US" sz="1600" dirty="0" err="1">
                <a:solidFill>
                  <a:srgbClr val="443D3E"/>
                </a:solidFill>
              </a:rPr>
              <a:t>kp</a:t>
            </a:r>
            <a:endParaRPr lang="en-US" sz="1600" dirty="0">
              <a:solidFill>
                <a:srgbClr val="443D3E"/>
              </a:solidFill>
            </a:endParaRPr>
          </a:p>
        </p:txBody>
      </p:sp>
      <p:sp>
        <p:nvSpPr>
          <p:cNvPr id="3" name="Oval 2">
            <a:extLst>
              <a:ext uri="{FF2B5EF4-FFF2-40B4-BE49-F238E27FC236}">
                <a16:creationId xmlns:a16="http://schemas.microsoft.com/office/drawing/2014/main" id="{8446CF5E-0278-4DF6-A682-A2E0087A7A56}"/>
              </a:ext>
            </a:extLst>
          </p:cNvPr>
          <p:cNvSpPr/>
          <p:nvPr/>
        </p:nvSpPr>
        <p:spPr>
          <a:xfrm>
            <a:off x="409575" y="4867275"/>
            <a:ext cx="381000" cy="342900"/>
          </a:xfrm>
          <a:prstGeom prst="ellipse">
            <a:avLst/>
          </a:prstGeom>
          <a:solidFill>
            <a:srgbClr val="FF00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ffectLst/>
            </a:endParaRPr>
          </a:p>
        </p:txBody>
      </p:sp>
    </p:spTree>
    <p:extLst>
      <p:ext uri="{BB962C8B-B14F-4D97-AF65-F5344CB8AC3E}">
        <p14:creationId xmlns:p14="http://schemas.microsoft.com/office/powerpoint/2010/main" val="129131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874F40-BC17-4D1A-9989-2E33111C12F8}"/>
              </a:ext>
            </a:extLst>
          </p:cNvPr>
          <p:cNvSpPr>
            <a:spLocks noGrp="1"/>
          </p:cNvSpPr>
          <p:nvPr>
            <p:ph type="title"/>
          </p:nvPr>
        </p:nvSpPr>
        <p:spPr>
          <a:xfrm>
            <a:off x="428626" y="454185"/>
            <a:ext cx="10972800" cy="664875"/>
          </a:xfrm>
        </p:spPr>
        <p:txBody>
          <a:bodyPr/>
          <a:lstStyle/>
          <a:p>
            <a:r>
              <a:rPr lang="en-US" dirty="0"/>
              <a:t>Today’s Agenda</a:t>
            </a:r>
            <a:endParaRPr lang="en-US" i="1" dirty="0"/>
          </a:p>
        </p:txBody>
      </p:sp>
      <p:sp>
        <p:nvSpPr>
          <p:cNvPr id="4" name="Footer Placeholder 3">
            <a:extLst>
              <a:ext uri="{FF2B5EF4-FFF2-40B4-BE49-F238E27FC236}">
                <a16:creationId xmlns:a16="http://schemas.microsoft.com/office/drawing/2014/main" id="{24CC74A2-24B8-4115-8B2E-2D7D7DB4C971}"/>
              </a:ext>
            </a:extLst>
          </p:cNvPr>
          <p:cNvSpPr>
            <a:spLocks noGrp="1"/>
          </p:cNvSpPr>
          <p:nvPr>
            <p:ph type="ftr" sz="quarter" idx="3"/>
          </p:nvPr>
        </p:nvSpPr>
        <p:spPr/>
        <p:txBody>
          <a:bodyPr/>
          <a:lstStyle/>
          <a:p>
            <a:r>
              <a:rPr lang="en-US"/>
              <a:t>©2019 Trinity Health</a:t>
            </a:r>
            <a:endParaRPr lang="en-US" dirty="0"/>
          </a:p>
        </p:txBody>
      </p:sp>
      <p:sp>
        <p:nvSpPr>
          <p:cNvPr id="5" name="Slide Number Placeholder 4">
            <a:extLst>
              <a:ext uri="{FF2B5EF4-FFF2-40B4-BE49-F238E27FC236}">
                <a16:creationId xmlns:a16="http://schemas.microsoft.com/office/drawing/2014/main" id="{DA8362B8-5810-438C-825F-0E731B758E3F}"/>
              </a:ext>
            </a:extLst>
          </p:cNvPr>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TextBox 5">
            <a:extLst>
              <a:ext uri="{FF2B5EF4-FFF2-40B4-BE49-F238E27FC236}">
                <a16:creationId xmlns:a16="http://schemas.microsoft.com/office/drawing/2014/main" id="{7CBBACD0-465B-46E5-B7AF-31DCC8754999}"/>
              </a:ext>
            </a:extLst>
          </p:cNvPr>
          <p:cNvSpPr txBox="1"/>
          <p:nvPr/>
        </p:nvSpPr>
        <p:spPr>
          <a:xfrm>
            <a:off x="10350500" y="304800"/>
            <a:ext cx="914400" cy="340991"/>
          </a:xfrm>
          <a:prstGeom prst="rect">
            <a:avLst/>
          </a:prstGeom>
          <a:noFill/>
        </p:spPr>
        <p:txBody>
          <a:bodyPr wrap="square" rtlCol="0">
            <a:spAutoFit/>
          </a:bodyPr>
          <a:lstStyle/>
          <a:p>
            <a:pPr algn="r">
              <a:lnSpc>
                <a:spcPts val="2100"/>
              </a:lnSpc>
              <a:spcAft>
                <a:spcPts val="600"/>
              </a:spcAft>
            </a:pPr>
            <a:r>
              <a:rPr lang="en-US" sz="1600" dirty="0" err="1">
                <a:solidFill>
                  <a:srgbClr val="443D3E"/>
                </a:solidFill>
              </a:rPr>
              <a:t>kp</a:t>
            </a:r>
            <a:endParaRPr lang="en-US" sz="1600" dirty="0">
              <a:solidFill>
                <a:srgbClr val="443D3E"/>
              </a:solidFill>
            </a:endParaRPr>
          </a:p>
        </p:txBody>
      </p:sp>
      <p:graphicFrame>
        <p:nvGraphicFramePr>
          <p:cNvPr id="10" name="Content Placeholder 9">
            <a:extLst>
              <a:ext uri="{FF2B5EF4-FFF2-40B4-BE49-F238E27FC236}">
                <a16:creationId xmlns:a16="http://schemas.microsoft.com/office/drawing/2014/main" id="{94445725-76D5-49D0-A697-A868267EEE16}"/>
              </a:ext>
            </a:extLst>
          </p:cNvPr>
          <p:cNvGraphicFramePr>
            <a:graphicFrameLocks noGrp="1"/>
          </p:cNvGraphicFramePr>
          <p:nvPr>
            <p:ph sz="quarter" idx="12"/>
            <p:extLst>
              <p:ext uri="{D42A27DB-BD31-4B8C-83A1-F6EECF244321}">
                <p14:modId xmlns:p14="http://schemas.microsoft.com/office/powerpoint/2010/main" val="1767656175"/>
              </p:ext>
            </p:extLst>
          </p:nvPr>
        </p:nvGraphicFramePr>
        <p:xfrm>
          <a:off x="428626" y="1338783"/>
          <a:ext cx="7801007" cy="4760567"/>
        </p:xfrm>
        <a:graphic>
          <a:graphicData uri="http://schemas.openxmlformats.org/drawingml/2006/table">
            <a:tbl>
              <a:tblPr firstRow="1" firstCol="1" bandRow="1">
                <a:tableStyleId>{5C22544A-7EE6-4342-B048-85BDC9FD1C3A}</a:tableStyleId>
              </a:tblPr>
              <a:tblGrid>
                <a:gridCol w="703104">
                  <a:extLst>
                    <a:ext uri="{9D8B030D-6E8A-4147-A177-3AD203B41FA5}">
                      <a16:colId xmlns:a16="http://schemas.microsoft.com/office/drawing/2014/main" val="177224556"/>
                    </a:ext>
                  </a:extLst>
                </a:gridCol>
                <a:gridCol w="2195120">
                  <a:extLst>
                    <a:ext uri="{9D8B030D-6E8A-4147-A177-3AD203B41FA5}">
                      <a16:colId xmlns:a16="http://schemas.microsoft.com/office/drawing/2014/main" val="3618136163"/>
                    </a:ext>
                  </a:extLst>
                </a:gridCol>
                <a:gridCol w="4902783">
                  <a:extLst>
                    <a:ext uri="{9D8B030D-6E8A-4147-A177-3AD203B41FA5}">
                      <a16:colId xmlns:a16="http://schemas.microsoft.com/office/drawing/2014/main" val="772357310"/>
                    </a:ext>
                  </a:extLst>
                </a:gridCol>
              </a:tblGrid>
              <a:tr h="562729">
                <a:tc>
                  <a:txBody>
                    <a:bodyPr/>
                    <a:lstStyle/>
                    <a:p>
                      <a:pPr marL="0" marR="0">
                        <a:spcBef>
                          <a:spcPts val="0"/>
                        </a:spcBef>
                        <a:spcAft>
                          <a:spcPts val="0"/>
                        </a:spcAft>
                      </a:pPr>
                      <a:r>
                        <a:rPr lang="en-US" sz="1200" dirty="0">
                          <a:effectLst/>
                          <a:latin typeface="+mn-lt"/>
                        </a:rPr>
                        <a:t>Time (ET)</a:t>
                      </a:r>
                      <a:endParaRPr lang="en-US" sz="1200" dirty="0">
                        <a:effectLst/>
                        <a:latin typeface="+mn-lt"/>
                        <a:ea typeface="MS Mincho" panose="020B0400000000000000" pitchFamily="49" charset="-128"/>
                        <a:cs typeface="Arial" panose="020B0604020202020204" pitchFamily="34" charset="0"/>
                      </a:endParaRPr>
                    </a:p>
                  </a:txBody>
                  <a:tcPr marL="73025" marR="73025" marT="18415" marB="18415" anchor="ctr"/>
                </a:tc>
                <a:tc>
                  <a:txBody>
                    <a:bodyPr/>
                    <a:lstStyle/>
                    <a:p>
                      <a:pPr marL="0" marR="0">
                        <a:spcBef>
                          <a:spcPts val="0"/>
                        </a:spcBef>
                        <a:spcAft>
                          <a:spcPts val="0"/>
                        </a:spcAft>
                      </a:pPr>
                      <a:r>
                        <a:rPr lang="en-US" sz="1200" dirty="0">
                          <a:effectLst/>
                          <a:latin typeface="+mn-lt"/>
                          <a:ea typeface="MS Mincho" panose="020B0400000000000000" pitchFamily="49" charset="-128"/>
                          <a:cs typeface="Arial" panose="020B0604020202020204" pitchFamily="34" charset="0"/>
                        </a:rPr>
                        <a:t>TOPIC</a:t>
                      </a:r>
                    </a:p>
                  </a:txBody>
                  <a:tcPr marL="73025" marR="73025" marT="18415" marB="18415" anchor="ctr"/>
                </a:tc>
                <a:tc>
                  <a:txBody>
                    <a:bodyPr/>
                    <a:lstStyle/>
                    <a:p>
                      <a:pPr marL="0" marR="0">
                        <a:spcBef>
                          <a:spcPts val="0"/>
                        </a:spcBef>
                        <a:spcAft>
                          <a:spcPts val="0"/>
                        </a:spcAft>
                      </a:pPr>
                      <a:r>
                        <a:rPr lang="en-US" sz="1200" dirty="0">
                          <a:effectLst/>
                          <a:latin typeface="+mn-lt"/>
                        </a:rPr>
                        <a:t>LEAD</a:t>
                      </a:r>
                      <a:endParaRPr lang="en-US" sz="1200" dirty="0">
                        <a:effectLst/>
                        <a:latin typeface="+mn-lt"/>
                        <a:ea typeface="MS Mincho" panose="020B0400000000000000" pitchFamily="49" charset="-128"/>
                        <a:cs typeface="Arial" panose="020B0604020202020204" pitchFamily="34" charset="0"/>
                      </a:endParaRPr>
                    </a:p>
                  </a:txBody>
                  <a:tcPr marL="73025" marR="73025" marT="18415" marB="18415" anchor="ctr"/>
                </a:tc>
                <a:extLst>
                  <a:ext uri="{0D108BD9-81ED-4DB2-BD59-A6C34878D82A}">
                    <a16:rowId xmlns:a16="http://schemas.microsoft.com/office/drawing/2014/main" val="270165954"/>
                  </a:ext>
                </a:extLst>
              </a:tr>
              <a:tr h="1233301">
                <a:tc>
                  <a:txBody>
                    <a:bodyPr/>
                    <a:lstStyle/>
                    <a:p>
                      <a:pPr marL="0" marR="0" algn="ctr">
                        <a:lnSpc>
                          <a:spcPct val="115000"/>
                        </a:lnSpc>
                        <a:spcBef>
                          <a:spcPts val="0"/>
                        </a:spcBef>
                        <a:spcAft>
                          <a:spcPts val="0"/>
                        </a:spcAft>
                      </a:pPr>
                      <a:r>
                        <a:rPr lang="en-US" sz="1200" dirty="0">
                          <a:effectLst/>
                          <a:latin typeface="+mn-lt"/>
                          <a:ea typeface="MS Mincho" panose="020B0400000000000000" pitchFamily="49" charset="-128"/>
                          <a:cs typeface="Arial" panose="020B0604020202020204" pitchFamily="34" charset="0"/>
                        </a:rPr>
                        <a:t>1:30 </a:t>
                      </a:r>
                    </a:p>
                  </a:txBody>
                  <a:tcPr marL="73025" marR="73025" marT="18415" marB="18415" anchor="ctr"/>
                </a:tc>
                <a:tc>
                  <a:txBody>
                    <a:bodyPr/>
                    <a:lstStyle/>
                    <a:p>
                      <a:pPr marL="0" marR="0" algn="ctr">
                        <a:spcBef>
                          <a:spcPts val="0"/>
                        </a:spcBef>
                        <a:spcAft>
                          <a:spcPts val="0"/>
                        </a:spcAft>
                      </a:pPr>
                      <a:r>
                        <a:rPr lang="en-US" sz="1400" dirty="0">
                          <a:effectLst/>
                          <a:latin typeface="+mn-lt"/>
                        </a:rPr>
                        <a:t>Welcome</a:t>
                      </a:r>
                    </a:p>
                    <a:p>
                      <a:pPr marL="0" marR="0" algn="ctr">
                        <a:spcBef>
                          <a:spcPts val="0"/>
                        </a:spcBef>
                        <a:spcAft>
                          <a:spcPts val="0"/>
                        </a:spcAft>
                      </a:pPr>
                      <a:r>
                        <a:rPr lang="en-US" sz="1400" dirty="0">
                          <a:effectLst/>
                          <a:latin typeface="+mn-lt"/>
                        </a:rPr>
                        <a:t>Agenda Review </a:t>
                      </a:r>
                    </a:p>
                    <a:p>
                      <a:pPr marL="0" marR="0" algn="ctr">
                        <a:spcBef>
                          <a:spcPts val="0"/>
                        </a:spcBef>
                        <a:spcAft>
                          <a:spcPts val="0"/>
                        </a:spcAft>
                      </a:pPr>
                      <a:r>
                        <a:rPr lang="en-US" sz="1400" dirty="0">
                          <a:effectLst/>
                          <a:latin typeface="+mn-lt"/>
                        </a:rPr>
                        <a:t>Reflection ­­­­                  </a:t>
                      </a:r>
                      <a:endParaRPr lang="en-US" sz="1400" dirty="0">
                        <a:effectLst/>
                        <a:latin typeface="+mn-lt"/>
                        <a:ea typeface="MS Mincho" panose="020B0400000000000000" pitchFamily="49" charset="-128"/>
                        <a:cs typeface="Arial" panose="020B0604020202020204" pitchFamily="34" charset="0"/>
                      </a:endParaRPr>
                    </a:p>
                  </a:txBody>
                  <a:tcPr marL="73025" marR="73025" marT="18415" marB="18415" anchor="ctr"/>
                </a:tc>
                <a:tc>
                  <a:txBody>
                    <a:bodyPr/>
                    <a:lstStyle/>
                    <a:p>
                      <a:pPr marL="0" marR="0">
                        <a:spcBef>
                          <a:spcPts val="0"/>
                        </a:spcBef>
                        <a:spcAft>
                          <a:spcPts val="0"/>
                        </a:spcAft>
                      </a:pPr>
                      <a:endParaRPr lang="en-US" sz="1400" dirty="0">
                        <a:effectLst/>
                        <a:latin typeface="+mn-lt"/>
                      </a:endParaRPr>
                    </a:p>
                    <a:p>
                      <a:pPr marL="0" marR="0">
                        <a:spcBef>
                          <a:spcPts val="0"/>
                        </a:spcBef>
                        <a:spcAft>
                          <a:spcPts val="0"/>
                        </a:spcAft>
                      </a:pPr>
                      <a:r>
                        <a:rPr lang="en-US" sz="1400" dirty="0">
                          <a:effectLst/>
                          <a:latin typeface="+mn-lt"/>
                        </a:rPr>
                        <a:t>Kelly Putnam (</a:t>
                      </a:r>
                      <a:r>
                        <a:rPr lang="en-US" sz="1400" dirty="0" err="1">
                          <a:effectLst/>
                          <a:latin typeface="+mn-lt"/>
                        </a:rPr>
                        <a:t>kp</a:t>
                      </a:r>
                      <a:r>
                        <a:rPr lang="en-US" sz="1400" dirty="0">
                          <a:effectLst/>
                          <a:latin typeface="+mn-lt"/>
                        </a:rPr>
                        <a:t>), Director, Organization Effectiveness  </a:t>
                      </a:r>
                    </a:p>
                    <a:p>
                      <a:pPr marL="0" marR="0">
                        <a:spcBef>
                          <a:spcPts val="0"/>
                        </a:spcBef>
                        <a:spcAft>
                          <a:spcPts val="0"/>
                        </a:spcAft>
                      </a:pPr>
                      <a:r>
                        <a:rPr lang="en-US" sz="1400" dirty="0">
                          <a:effectLst/>
                          <a:latin typeface="+mn-lt"/>
                        </a:rPr>
                        <a:t>Mario Brunetta, VP Mission Integration</a:t>
                      </a:r>
                    </a:p>
                    <a:p>
                      <a:pPr marL="4445" marR="0">
                        <a:lnSpc>
                          <a:spcPct val="115000"/>
                        </a:lnSpc>
                        <a:spcBef>
                          <a:spcPts val="0"/>
                        </a:spcBef>
                        <a:spcAft>
                          <a:spcPts val="0"/>
                        </a:spcAft>
                      </a:pPr>
                      <a:r>
                        <a:rPr lang="en-US" sz="1400" dirty="0">
                          <a:effectLst/>
                          <a:latin typeface="+mn-lt"/>
                        </a:rPr>
                        <a:t> </a:t>
                      </a:r>
                      <a:endParaRPr lang="en-US" sz="1400" dirty="0">
                        <a:effectLst/>
                        <a:latin typeface="+mn-lt"/>
                        <a:ea typeface="MS Mincho" panose="020B0400000000000000" pitchFamily="49" charset="-128"/>
                        <a:cs typeface="Arial" panose="020B0604020202020204" pitchFamily="34" charset="0"/>
                      </a:endParaRPr>
                    </a:p>
                  </a:txBody>
                  <a:tcPr marL="73025" marR="73025" marT="8890" marB="8890" anchor="ctr"/>
                </a:tc>
                <a:extLst>
                  <a:ext uri="{0D108BD9-81ED-4DB2-BD59-A6C34878D82A}">
                    <a16:rowId xmlns:a16="http://schemas.microsoft.com/office/drawing/2014/main" val="3454342106"/>
                  </a:ext>
                </a:extLst>
              </a:tr>
              <a:tr h="724270">
                <a:tc>
                  <a:txBody>
                    <a:bodyPr/>
                    <a:lstStyle/>
                    <a:p>
                      <a:pPr marL="0" marR="0" algn="ctr">
                        <a:lnSpc>
                          <a:spcPct val="115000"/>
                        </a:lnSpc>
                        <a:spcBef>
                          <a:spcPts val="0"/>
                        </a:spcBef>
                        <a:spcAft>
                          <a:spcPts val="0"/>
                        </a:spcAft>
                      </a:pPr>
                      <a:r>
                        <a:rPr lang="en-US" sz="1200" dirty="0">
                          <a:effectLst/>
                          <a:latin typeface="+mn-lt"/>
                          <a:ea typeface="MS Mincho" panose="020B0400000000000000" pitchFamily="49" charset="-128"/>
                          <a:cs typeface="Arial" panose="020B0604020202020204" pitchFamily="34" charset="0"/>
                        </a:rPr>
                        <a:t>1:45</a:t>
                      </a:r>
                    </a:p>
                  </a:txBody>
                  <a:tcPr marL="73025" marR="73025" marT="18415" marB="18415" anchor="ctr"/>
                </a:tc>
                <a:tc>
                  <a:txBody>
                    <a:bodyPr/>
                    <a:lstStyle/>
                    <a:p>
                      <a:pPr marL="0" marR="0" algn="ctr">
                        <a:lnSpc>
                          <a:spcPct val="115000"/>
                        </a:lnSpc>
                        <a:spcBef>
                          <a:spcPts val="0"/>
                        </a:spcBef>
                        <a:spcAft>
                          <a:spcPts val="0"/>
                        </a:spcAft>
                      </a:pPr>
                      <a:r>
                        <a:rPr lang="en-US" sz="1400" dirty="0">
                          <a:effectLst/>
                          <a:latin typeface="+mn-lt"/>
                          <a:ea typeface="MS Mincho" panose="020B0400000000000000" pitchFamily="49" charset="-128"/>
                          <a:cs typeface="Arial" panose="020B0604020202020204" pitchFamily="34" charset="0"/>
                        </a:rPr>
                        <a:t>Featured Presentation</a:t>
                      </a:r>
                    </a:p>
                    <a:p>
                      <a:pPr marL="0" marR="0" algn="ctr">
                        <a:lnSpc>
                          <a:spcPct val="115000"/>
                        </a:lnSpc>
                        <a:spcBef>
                          <a:spcPts val="0"/>
                        </a:spcBef>
                        <a:spcAft>
                          <a:spcPts val="0"/>
                        </a:spcAft>
                      </a:pPr>
                      <a:r>
                        <a:rPr lang="en-US" sz="1400" dirty="0">
                          <a:effectLst/>
                          <a:latin typeface="+mn-lt"/>
                          <a:ea typeface="MS Mincho" panose="020B0400000000000000" pitchFamily="49" charset="-128"/>
                          <a:cs typeface="Arial" panose="020B0604020202020204" pitchFamily="34" charset="0"/>
                        </a:rPr>
                        <a:t>Rounding in </a:t>
                      </a:r>
                      <a:r>
                        <a:rPr lang="en-US" sz="1400" dirty="0" err="1">
                          <a:effectLst/>
                          <a:latin typeface="+mn-lt"/>
                          <a:ea typeface="MS Mincho" panose="020B0400000000000000" pitchFamily="49" charset="-128"/>
                          <a:cs typeface="Arial" panose="020B0604020202020204" pitchFamily="34" charset="0"/>
                        </a:rPr>
                        <a:t>Covid</a:t>
                      </a:r>
                      <a:r>
                        <a:rPr lang="en-US" sz="1400" dirty="0">
                          <a:effectLst/>
                          <a:latin typeface="+mn-lt"/>
                          <a:ea typeface="MS Mincho" panose="020B0400000000000000" pitchFamily="49" charset="-128"/>
                          <a:cs typeface="Arial" panose="020B0604020202020204" pitchFamily="34" charset="0"/>
                        </a:rPr>
                        <a:t> Areas</a:t>
                      </a:r>
                    </a:p>
                  </a:txBody>
                  <a:tcPr marL="73025" marR="73025" marT="18415" marB="18415" anchor="ctr"/>
                </a:tc>
                <a:tc>
                  <a:txBody>
                    <a:bodyPr/>
                    <a:lstStyle/>
                    <a:p>
                      <a:pPr marL="4445" marR="0">
                        <a:lnSpc>
                          <a:spcPct val="115000"/>
                        </a:lnSpc>
                        <a:spcBef>
                          <a:spcPts val="0"/>
                        </a:spcBef>
                        <a:spcAft>
                          <a:spcPts val="0"/>
                        </a:spcAft>
                      </a:pPr>
                      <a:r>
                        <a:rPr lang="en-US" sz="1400" dirty="0">
                          <a:effectLst/>
                          <a:latin typeface="+mn-lt"/>
                          <a:ea typeface="MS Mincho" panose="020B0400000000000000" pitchFamily="49" charset="-128"/>
                          <a:cs typeface="Arial" panose="020B0604020202020204" pitchFamily="34" charset="0"/>
                        </a:rPr>
                        <a:t>Aubree Schenkel, Program Consultant, Organization Effectiveness, Saint Joseph Health System – Mishawaka, IN</a:t>
                      </a:r>
                    </a:p>
                  </a:txBody>
                  <a:tcPr marL="73025" marR="73025" marT="8890" marB="8890" anchor="ctr"/>
                </a:tc>
                <a:extLst>
                  <a:ext uri="{0D108BD9-81ED-4DB2-BD59-A6C34878D82A}">
                    <a16:rowId xmlns:a16="http://schemas.microsoft.com/office/drawing/2014/main" val="2980476565"/>
                  </a:ext>
                </a:extLst>
              </a:tr>
              <a:tr h="660364">
                <a:tc>
                  <a:txBody>
                    <a:bodyPr/>
                    <a:lstStyle/>
                    <a:p>
                      <a:pPr marL="0" marR="0" algn="ctr">
                        <a:lnSpc>
                          <a:spcPct val="115000"/>
                        </a:lnSpc>
                        <a:spcBef>
                          <a:spcPts val="0"/>
                        </a:spcBef>
                        <a:spcAft>
                          <a:spcPts val="0"/>
                        </a:spcAft>
                      </a:pPr>
                      <a:r>
                        <a:rPr lang="en-US" sz="1200" dirty="0">
                          <a:effectLst/>
                          <a:latin typeface="+mn-lt"/>
                          <a:ea typeface="MS Mincho" panose="020B0400000000000000" pitchFamily="49" charset="-128"/>
                          <a:cs typeface="Arial" panose="020B0604020202020204" pitchFamily="34" charset="0"/>
                        </a:rPr>
                        <a:t>2:35</a:t>
                      </a:r>
                    </a:p>
                  </a:txBody>
                  <a:tcPr marL="73025" marR="73025" marT="18415" marB="18415" anchor="ctr"/>
                </a:tc>
                <a:tc>
                  <a:txBody>
                    <a:bodyPr/>
                    <a:lstStyle/>
                    <a:p>
                      <a:pPr marL="0" marR="0" algn="ctr">
                        <a:lnSpc>
                          <a:spcPct val="115000"/>
                        </a:lnSpc>
                        <a:spcBef>
                          <a:spcPts val="0"/>
                        </a:spcBef>
                        <a:spcAft>
                          <a:spcPts val="0"/>
                        </a:spcAft>
                      </a:pPr>
                      <a:r>
                        <a:rPr lang="en-US" sz="1400" dirty="0">
                          <a:effectLst/>
                          <a:latin typeface="+mn-lt"/>
                          <a:ea typeface="MS Mincho" panose="020B0400000000000000" pitchFamily="49" charset="-128"/>
                          <a:cs typeface="Arial" panose="020B0604020202020204" pitchFamily="34" charset="0"/>
                        </a:rPr>
                        <a:t>Leadership Update</a:t>
                      </a:r>
                    </a:p>
                  </a:txBody>
                  <a:tcPr marL="73025" marR="73025" marT="18415" marB="18415" anchor="ctr"/>
                </a:tc>
                <a:tc>
                  <a:txBody>
                    <a:bodyPr/>
                    <a:lstStyle/>
                    <a:p>
                      <a:pPr marL="0" marR="0">
                        <a:spcBef>
                          <a:spcPts val="0"/>
                        </a:spcBef>
                        <a:spcAft>
                          <a:spcPts val="0"/>
                        </a:spcAft>
                      </a:pPr>
                      <a:r>
                        <a:rPr lang="en-US" sz="1400" dirty="0">
                          <a:effectLst/>
                          <a:latin typeface="+mn-lt"/>
                          <a:ea typeface="MS Mincho" panose="020B0400000000000000" pitchFamily="49" charset="-128"/>
                          <a:cs typeface="Arial" panose="020B0604020202020204" pitchFamily="34" charset="0"/>
                        </a:rPr>
                        <a:t>Tom Peterson, MD, Chief Safety Officer</a:t>
                      </a:r>
                    </a:p>
                  </a:txBody>
                  <a:tcPr marL="73025" marR="73025" marT="8890" marB="8890" anchor="ctr"/>
                </a:tc>
                <a:extLst>
                  <a:ext uri="{0D108BD9-81ED-4DB2-BD59-A6C34878D82A}">
                    <a16:rowId xmlns:a16="http://schemas.microsoft.com/office/drawing/2014/main" val="2600138802"/>
                  </a:ext>
                </a:extLst>
              </a:tr>
              <a:tr h="919539">
                <a:tc>
                  <a:txBody>
                    <a:bodyPr/>
                    <a:lstStyle/>
                    <a:p>
                      <a:pPr marL="0" marR="0" algn="ctr">
                        <a:lnSpc>
                          <a:spcPct val="115000"/>
                        </a:lnSpc>
                        <a:spcBef>
                          <a:spcPts val="0"/>
                        </a:spcBef>
                        <a:spcAft>
                          <a:spcPts val="0"/>
                        </a:spcAft>
                      </a:pPr>
                      <a:r>
                        <a:rPr lang="en-US" sz="1200" dirty="0">
                          <a:effectLst/>
                          <a:latin typeface="+mn-lt"/>
                          <a:ea typeface="MS Mincho" panose="020B0400000000000000" pitchFamily="49" charset="-128"/>
                          <a:cs typeface="Arial" panose="020B0604020202020204" pitchFamily="34" charset="0"/>
                        </a:rPr>
                        <a:t>2:45</a:t>
                      </a:r>
                    </a:p>
                  </a:txBody>
                  <a:tcPr marL="73025" marR="73025" marT="18415" marB="18415" anchor="ctr"/>
                </a:tc>
                <a:tc>
                  <a:txBody>
                    <a:bodyPr/>
                    <a:lstStyle/>
                    <a:p>
                      <a:pPr marL="0" marR="0" algn="ctr">
                        <a:lnSpc>
                          <a:spcPct val="115000"/>
                        </a:lnSpc>
                        <a:spcBef>
                          <a:spcPts val="0"/>
                        </a:spcBef>
                        <a:spcAft>
                          <a:spcPts val="0"/>
                        </a:spcAft>
                      </a:pPr>
                      <a:r>
                        <a:rPr lang="en-US" sz="1400" dirty="0">
                          <a:effectLst/>
                          <a:latin typeface="+mn-lt"/>
                        </a:rPr>
                        <a:t>Task Force Updates</a:t>
                      </a:r>
                      <a:endParaRPr lang="en-US" sz="1400" dirty="0">
                        <a:effectLst/>
                        <a:latin typeface="+mn-lt"/>
                        <a:ea typeface="MS Mincho" panose="020B0400000000000000" pitchFamily="49" charset="-128"/>
                        <a:cs typeface="Arial" panose="020B0604020202020204" pitchFamily="34" charset="0"/>
                      </a:endParaRPr>
                    </a:p>
                  </a:txBody>
                  <a:tcPr marL="73025" marR="73025" marT="18415" marB="18415" anchor="ctr"/>
                </a:tc>
                <a:tc>
                  <a:txBody>
                    <a:bodyPr/>
                    <a:lstStyle/>
                    <a:p>
                      <a:pPr marL="175895" marR="0" indent="-171450">
                        <a:lnSpc>
                          <a:spcPct val="100000"/>
                        </a:lnSpc>
                        <a:spcBef>
                          <a:spcPts val="0"/>
                        </a:spcBef>
                        <a:spcAft>
                          <a:spcPts val="0"/>
                        </a:spcAft>
                        <a:buFont typeface="Arial" panose="020B0604020202020204" pitchFamily="34" charset="0"/>
                        <a:buChar char="•"/>
                      </a:pPr>
                      <a:r>
                        <a:rPr lang="en-US" sz="1400" dirty="0">
                          <a:effectLst/>
                          <a:latin typeface="+mn-lt"/>
                        </a:rPr>
                        <a:t>Communication – Jody Lamb, Manager, Communications</a:t>
                      </a:r>
                    </a:p>
                    <a:p>
                      <a:pPr marL="175895" marR="0" indent="-171450">
                        <a:lnSpc>
                          <a:spcPct val="100000"/>
                        </a:lnSpc>
                        <a:spcBef>
                          <a:spcPts val="0"/>
                        </a:spcBef>
                        <a:spcAft>
                          <a:spcPts val="0"/>
                        </a:spcAft>
                        <a:buFont typeface="Arial" panose="020B0604020202020204" pitchFamily="34" charset="0"/>
                        <a:buChar char="•"/>
                      </a:pPr>
                      <a:r>
                        <a:rPr lang="en-US" sz="1400" dirty="0">
                          <a:effectLst/>
                          <a:latin typeface="+mn-lt"/>
                        </a:rPr>
                        <a:t>Resource Reminders – Tiana Samuels, Senior Consultant, Total Rewards, Benefits and Well-being</a:t>
                      </a:r>
                    </a:p>
                    <a:p>
                      <a:pPr marL="4445" marR="0" indent="0">
                        <a:lnSpc>
                          <a:spcPct val="100000"/>
                        </a:lnSpc>
                        <a:spcBef>
                          <a:spcPts val="0"/>
                        </a:spcBef>
                        <a:spcAft>
                          <a:spcPts val="0"/>
                        </a:spcAft>
                        <a:buFont typeface="Arial" panose="020B0604020202020204" pitchFamily="34" charset="0"/>
                        <a:buNone/>
                      </a:pPr>
                      <a:endParaRPr lang="en-US" sz="1400" dirty="0">
                        <a:effectLst/>
                        <a:latin typeface="+mn-lt"/>
                      </a:endParaRPr>
                    </a:p>
                  </a:txBody>
                  <a:tcPr marL="73025" marR="73025" marT="8890" marB="8890" anchor="ctr"/>
                </a:tc>
                <a:extLst>
                  <a:ext uri="{0D108BD9-81ED-4DB2-BD59-A6C34878D82A}">
                    <a16:rowId xmlns:a16="http://schemas.microsoft.com/office/drawing/2014/main" val="1396159080"/>
                  </a:ext>
                </a:extLst>
              </a:tr>
              <a:tr h="660364">
                <a:tc>
                  <a:txBody>
                    <a:bodyPr/>
                    <a:lstStyle/>
                    <a:p>
                      <a:pPr marL="0" marR="0" algn="ctr">
                        <a:lnSpc>
                          <a:spcPct val="115000"/>
                        </a:lnSpc>
                        <a:spcBef>
                          <a:spcPts val="0"/>
                        </a:spcBef>
                        <a:spcAft>
                          <a:spcPts val="0"/>
                        </a:spcAft>
                      </a:pPr>
                      <a:r>
                        <a:rPr lang="en-US" sz="1200" dirty="0">
                          <a:effectLst/>
                          <a:latin typeface="+mn-lt"/>
                          <a:ea typeface="MS Mincho" panose="020B0400000000000000" pitchFamily="49" charset="-128"/>
                          <a:cs typeface="Arial" panose="020B0604020202020204" pitchFamily="34" charset="0"/>
                        </a:rPr>
                        <a:t>3:00</a:t>
                      </a:r>
                    </a:p>
                  </a:txBody>
                  <a:tcPr marL="73025" marR="73025" marT="18415" marB="18415" anchor="ctr"/>
                </a:tc>
                <a:tc>
                  <a:txBody>
                    <a:bodyPr/>
                    <a:lstStyle/>
                    <a:p>
                      <a:pPr marL="0" marR="0" algn="ctr">
                        <a:lnSpc>
                          <a:spcPct val="115000"/>
                        </a:lnSpc>
                        <a:spcBef>
                          <a:spcPts val="0"/>
                        </a:spcBef>
                        <a:spcAft>
                          <a:spcPts val="0"/>
                        </a:spcAft>
                      </a:pPr>
                      <a:r>
                        <a:rPr lang="en-US" sz="1400" dirty="0">
                          <a:effectLst/>
                          <a:latin typeface="+mn-lt"/>
                          <a:ea typeface="MS Mincho" panose="020B0400000000000000" pitchFamily="49" charset="-128"/>
                          <a:cs typeface="Arial" panose="020B0604020202020204" pitchFamily="34" charset="0"/>
                        </a:rPr>
                        <a:t>Adjourn</a:t>
                      </a:r>
                    </a:p>
                  </a:txBody>
                  <a:tcPr marL="73025" marR="73025" marT="18415" marB="18415" anchor="ctr"/>
                </a:tc>
                <a:tc>
                  <a:txBody>
                    <a:bodyPr/>
                    <a:lstStyle/>
                    <a:p>
                      <a:pPr marL="4445" marR="0">
                        <a:lnSpc>
                          <a:spcPct val="115000"/>
                        </a:lnSpc>
                        <a:spcBef>
                          <a:spcPts val="0"/>
                        </a:spcBef>
                        <a:spcAft>
                          <a:spcPts val="0"/>
                        </a:spcAft>
                      </a:pPr>
                      <a:endParaRPr lang="en-US" sz="1400" dirty="0">
                        <a:effectLst/>
                        <a:latin typeface="+mn-lt"/>
                        <a:ea typeface="MS Mincho" panose="020B0400000000000000" pitchFamily="49" charset="-128"/>
                        <a:cs typeface="Arial" panose="020B0604020202020204" pitchFamily="34" charset="0"/>
                      </a:endParaRPr>
                    </a:p>
                  </a:txBody>
                  <a:tcPr marL="73025" marR="73025" marT="8890" marB="8890" anchor="ctr"/>
                </a:tc>
                <a:extLst>
                  <a:ext uri="{0D108BD9-81ED-4DB2-BD59-A6C34878D82A}">
                    <a16:rowId xmlns:a16="http://schemas.microsoft.com/office/drawing/2014/main" val="1661963233"/>
                  </a:ext>
                </a:extLst>
              </a:tr>
            </a:tbl>
          </a:graphicData>
        </a:graphic>
      </p:graphicFrame>
      <p:sp>
        <p:nvSpPr>
          <p:cNvPr id="8" name="TextBox 7">
            <a:extLst>
              <a:ext uri="{FF2B5EF4-FFF2-40B4-BE49-F238E27FC236}">
                <a16:creationId xmlns:a16="http://schemas.microsoft.com/office/drawing/2014/main" id="{6DAB8261-98FE-46DE-B88A-CA7FA073D13B}"/>
              </a:ext>
            </a:extLst>
          </p:cNvPr>
          <p:cNvSpPr txBox="1"/>
          <p:nvPr/>
        </p:nvSpPr>
        <p:spPr>
          <a:xfrm>
            <a:off x="8396778" y="1362745"/>
            <a:ext cx="3533741" cy="2341538"/>
          </a:xfrm>
          <a:prstGeom prst="rect">
            <a:avLst/>
          </a:prstGeom>
          <a:noFill/>
        </p:spPr>
        <p:txBody>
          <a:bodyPr wrap="square" rtlCol="0">
            <a:spAutoFit/>
          </a:bodyPr>
          <a:lstStyle/>
          <a:p>
            <a:pPr algn="ctr">
              <a:lnSpc>
                <a:spcPts val="2100"/>
              </a:lnSpc>
              <a:spcAft>
                <a:spcPts val="600"/>
              </a:spcAft>
            </a:pPr>
            <a:r>
              <a:rPr lang="en-US" sz="1600" b="1" i="1" dirty="0">
                <a:solidFill>
                  <a:srgbClr val="443D3E"/>
                </a:solidFill>
              </a:rPr>
              <a:t>Colleague Care </a:t>
            </a:r>
          </a:p>
          <a:p>
            <a:pPr algn="ctr">
              <a:lnSpc>
                <a:spcPts val="2100"/>
              </a:lnSpc>
              <a:spcAft>
                <a:spcPts val="600"/>
              </a:spcAft>
            </a:pPr>
            <a:r>
              <a:rPr lang="en-US" sz="1600" b="1" i="1" dirty="0">
                <a:solidFill>
                  <a:srgbClr val="443D3E"/>
                </a:solidFill>
              </a:rPr>
              <a:t>2021 National Check-ins</a:t>
            </a:r>
          </a:p>
          <a:p>
            <a:pPr algn="ctr">
              <a:lnSpc>
                <a:spcPts val="2100"/>
              </a:lnSpc>
              <a:spcAft>
                <a:spcPts val="600"/>
              </a:spcAft>
            </a:pPr>
            <a:r>
              <a:rPr lang="en-US" sz="1600" b="1" i="1" dirty="0">
                <a:solidFill>
                  <a:srgbClr val="443D3E"/>
                </a:solidFill>
              </a:rPr>
              <a:t>JANUARY</a:t>
            </a:r>
          </a:p>
          <a:p>
            <a:pPr algn="ctr">
              <a:lnSpc>
                <a:spcPts val="2100"/>
              </a:lnSpc>
              <a:spcAft>
                <a:spcPts val="600"/>
              </a:spcAft>
            </a:pPr>
            <a:r>
              <a:rPr lang="en-US" sz="1600" b="1" i="1" dirty="0">
                <a:solidFill>
                  <a:schemeClr val="tx2"/>
                </a:solidFill>
              </a:rPr>
              <a:t>Resilience for Resiliency Rounders</a:t>
            </a:r>
          </a:p>
          <a:p>
            <a:pPr algn="ctr">
              <a:lnSpc>
                <a:spcPts val="2100"/>
              </a:lnSpc>
              <a:spcAft>
                <a:spcPts val="600"/>
              </a:spcAft>
            </a:pPr>
            <a:r>
              <a:rPr lang="en-US" sz="1600" b="1" i="1" dirty="0"/>
              <a:t>FEBRUARY</a:t>
            </a:r>
          </a:p>
          <a:p>
            <a:pPr algn="ctr">
              <a:lnSpc>
                <a:spcPts val="2100"/>
              </a:lnSpc>
              <a:spcAft>
                <a:spcPts val="600"/>
              </a:spcAft>
            </a:pPr>
            <a:r>
              <a:rPr lang="en-US" sz="1600" b="1" i="1" dirty="0">
                <a:solidFill>
                  <a:schemeClr val="tx2"/>
                </a:solidFill>
              </a:rPr>
              <a:t>Colleague Care Sustainability</a:t>
            </a:r>
          </a:p>
        </p:txBody>
      </p:sp>
      <p:pic>
        <p:nvPicPr>
          <p:cNvPr id="11" name="Picture 10">
            <a:extLst>
              <a:ext uri="{FF2B5EF4-FFF2-40B4-BE49-F238E27FC236}">
                <a16:creationId xmlns:a16="http://schemas.microsoft.com/office/drawing/2014/main" id="{B3CC4BB0-9FA0-4B25-9247-80FFEFF2239A}"/>
              </a:ext>
            </a:extLst>
          </p:cNvPr>
          <p:cNvPicPr>
            <a:picLocks noChangeAspect="1"/>
          </p:cNvPicPr>
          <p:nvPr/>
        </p:nvPicPr>
        <p:blipFill rotWithShape="1">
          <a:blip r:embed="rId2"/>
          <a:srcRect l="5392" r="7457"/>
          <a:stretch/>
        </p:blipFill>
        <p:spPr>
          <a:xfrm>
            <a:off x="8322413" y="3871025"/>
            <a:ext cx="3682469" cy="2264594"/>
          </a:xfrm>
          <a:prstGeom prst="rect">
            <a:avLst/>
          </a:prstGeom>
        </p:spPr>
      </p:pic>
    </p:spTree>
    <p:extLst>
      <p:ext uri="{BB962C8B-B14F-4D97-AF65-F5344CB8AC3E}">
        <p14:creationId xmlns:p14="http://schemas.microsoft.com/office/powerpoint/2010/main" val="235594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CCB2DD-1DC3-4C44-9FD3-5000B29D2122}"/>
              </a:ext>
            </a:extLst>
          </p:cNvPr>
          <p:cNvPicPr>
            <a:picLocks noChangeAspect="1"/>
          </p:cNvPicPr>
          <p:nvPr/>
        </p:nvPicPr>
        <p:blipFill rotWithShape="1">
          <a:blip r:embed="rId2"/>
          <a:srcRect t="12500" b="12500"/>
          <a:stretch/>
        </p:blipFill>
        <p:spPr>
          <a:xfrm>
            <a:off x="20" y="-22"/>
            <a:ext cx="12191977" cy="6858022"/>
          </a:xfrm>
          <a:prstGeom prst="rect">
            <a:avLst/>
          </a:prstGeom>
        </p:spPr>
      </p:pic>
      <p:sp>
        <p:nvSpPr>
          <p:cNvPr id="2" name="Title 1">
            <a:extLst>
              <a:ext uri="{FF2B5EF4-FFF2-40B4-BE49-F238E27FC236}">
                <a16:creationId xmlns:a16="http://schemas.microsoft.com/office/drawing/2014/main" id="{EA85929A-BF89-44C1-B12E-8E52B5178939}"/>
              </a:ext>
            </a:extLst>
          </p:cNvPr>
          <p:cNvSpPr>
            <a:spLocks noGrp="1"/>
          </p:cNvSpPr>
          <p:nvPr>
            <p:ph type="ctrTitle"/>
          </p:nvPr>
        </p:nvSpPr>
        <p:spPr>
          <a:xfrm>
            <a:off x="1112520" y="2152955"/>
            <a:ext cx="9966960" cy="2552091"/>
          </a:xfrm>
        </p:spPr>
        <p:txBody>
          <a:bodyPr anchor="ctr">
            <a:normAutofit/>
          </a:bodyPr>
          <a:lstStyle/>
          <a:p>
            <a:r>
              <a:rPr lang="en-US" sz="8000">
                <a:solidFill>
                  <a:srgbClr val="FFFFFF"/>
                </a:solidFill>
              </a:rPr>
              <a:t> </a:t>
            </a:r>
          </a:p>
        </p:txBody>
      </p:sp>
      <p:sp>
        <p:nvSpPr>
          <p:cNvPr id="3" name="Subtitle 2">
            <a:extLst>
              <a:ext uri="{FF2B5EF4-FFF2-40B4-BE49-F238E27FC236}">
                <a16:creationId xmlns:a16="http://schemas.microsoft.com/office/drawing/2014/main" id="{703AAF05-9BB6-4247-B945-FA6161C73A46}"/>
              </a:ext>
            </a:extLst>
          </p:cNvPr>
          <p:cNvSpPr>
            <a:spLocks noGrp="1"/>
          </p:cNvSpPr>
          <p:nvPr>
            <p:ph type="subTitle" idx="1"/>
          </p:nvPr>
        </p:nvSpPr>
        <p:spPr>
          <a:xfrm>
            <a:off x="2150364" y="5342072"/>
            <a:ext cx="7891272" cy="707465"/>
          </a:xfrm>
          <a:ln>
            <a:noFill/>
          </a:ln>
        </p:spPr>
        <p:txBody>
          <a:bodyPr>
            <a:normAutofit/>
          </a:bodyPr>
          <a:lstStyle/>
          <a:p>
            <a:r>
              <a:rPr lang="en-US">
                <a:solidFill>
                  <a:srgbClr val="FFFFFF"/>
                </a:solidFill>
              </a:rPr>
              <a:t> </a:t>
            </a:r>
          </a:p>
        </p:txBody>
      </p:sp>
      <p:sp>
        <p:nvSpPr>
          <p:cNvPr id="5" name="TextBox 4">
            <a:extLst>
              <a:ext uri="{FF2B5EF4-FFF2-40B4-BE49-F238E27FC236}">
                <a16:creationId xmlns:a16="http://schemas.microsoft.com/office/drawing/2014/main" id="{1EFEFC43-478E-41D4-936D-5826E49D4B43}"/>
              </a:ext>
            </a:extLst>
          </p:cNvPr>
          <p:cNvSpPr txBox="1"/>
          <p:nvPr/>
        </p:nvSpPr>
        <p:spPr>
          <a:xfrm>
            <a:off x="914400" y="2991377"/>
            <a:ext cx="5951358" cy="584775"/>
          </a:xfrm>
          <a:prstGeom prst="rect">
            <a:avLst/>
          </a:prstGeom>
          <a:noFill/>
        </p:spPr>
        <p:txBody>
          <a:bodyPr wrap="square" rtlCol="0">
            <a:spAutoFit/>
          </a:bodyPr>
          <a:lstStyle/>
          <a:p>
            <a:pPr>
              <a:spcAft>
                <a:spcPts val="600"/>
              </a:spcAft>
            </a:pPr>
            <a:r>
              <a:rPr lang="en-US" sz="3200" b="1" dirty="0">
                <a:solidFill>
                  <a:schemeClr val="accent5"/>
                </a:solidFill>
              </a:rPr>
              <a:t>A Reflection for the Season</a:t>
            </a:r>
          </a:p>
        </p:txBody>
      </p:sp>
    </p:spTree>
    <p:extLst>
      <p:ext uri="{BB962C8B-B14F-4D97-AF65-F5344CB8AC3E}">
        <p14:creationId xmlns:p14="http://schemas.microsoft.com/office/powerpoint/2010/main" val="192596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C391-60C7-4B02-9BFE-F86B248F486D}"/>
              </a:ext>
            </a:extLst>
          </p:cNvPr>
          <p:cNvSpPr>
            <a:spLocks noGrp="1"/>
          </p:cNvSpPr>
          <p:nvPr>
            <p:ph type="title"/>
          </p:nvPr>
        </p:nvSpPr>
        <p:spPr/>
        <p:txBody>
          <a:bodyPr/>
          <a:lstStyle/>
          <a:p>
            <a:pPr>
              <a:lnSpc>
                <a:spcPct val="100000"/>
              </a:lnSpc>
            </a:pPr>
            <a:r>
              <a:rPr lang="en-US" dirty="0"/>
              <a:t>Reflection</a:t>
            </a:r>
            <a:br>
              <a:rPr lang="en-US" dirty="0"/>
            </a:br>
            <a:r>
              <a:rPr lang="en-US" sz="2000" b="0" dirty="0"/>
              <a:t>Mario Brunetta</a:t>
            </a:r>
            <a:br>
              <a:rPr lang="en-US" sz="2000" b="0" dirty="0"/>
            </a:br>
            <a:r>
              <a:rPr lang="en-US" sz="2000" b="0" dirty="0"/>
              <a:t>Vice President, Mission Integration</a:t>
            </a:r>
            <a:br>
              <a:rPr lang="en-US" sz="2000" b="0" dirty="0"/>
            </a:br>
            <a:r>
              <a:rPr lang="en-US" sz="2000" b="0" dirty="0"/>
              <a:t>Trinity Health System Office</a:t>
            </a:r>
            <a:br>
              <a:rPr lang="en-US" b="0" dirty="0"/>
            </a:br>
            <a:endParaRPr lang="en-US" b="0" dirty="0"/>
          </a:p>
        </p:txBody>
      </p:sp>
      <p:sp>
        <p:nvSpPr>
          <p:cNvPr id="3" name="Slide Number Placeholder 2">
            <a:extLst>
              <a:ext uri="{FF2B5EF4-FFF2-40B4-BE49-F238E27FC236}">
                <a16:creationId xmlns:a16="http://schemas.microsoft.com/office/drawing/2014/main" id="{9EB06E91-E21D-4FFF-92B4-37767C4FF509}"/>
              </a:ext>
            </a:extLst>
          </p:cNvPr>
          <p:cNvSpPr>
            <a:spLocks noGrp="1"/>
          </p:cNvSpPr>
          <p:nvPr>
            <p:ph type="sldNum" sz="quarter" idx="4"/>
          </p:nvPr>
        </p:nvSpPr>
        <p:spPr/>
        <p:txBody>
          <a:bodyPr/>
          <a:lstStyle/>
          <a:p>
            <a:fld id="{489F9553-C816-6842-8939-EE75ECF7EB2B}" type="slidenum">
              <a:rPr lang="en-US" smtClean="0"/>
              <a:pPr/>
              <a:t>5</a:t>
            </a:fld>
            <a:endParaRPr lang="en-US" dirty="0"/>
          </a:p>
        </p:txBody>
      </p:sp>
    </p:spTree>
    <p:extLst>
      <p:ext uri="{BB962C8B-B14F-4D97-AF65-F5344CB8AC3E}">
        <p14:creationId xmlns:p14="http://schemas.microsoft.com/office/powerpoint/2010/main" val="202482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5EE3B7-57A4-4F3D-B0E7-BF4494ABEEAF}"/>
              </a:ext>
            </a:extLst>
          </p:cNvPr>
          <p:cNvSpPr>
            <a:spLocks noGrp="1"/>
          </p:cNvSpPr>
          <p:nvPr>
            <p:ph type="title"/>
          </p:nvPr>
        </p:nvSpPr>
        <p:spPr>
          <a:xfrm>
            <a:off x="803766" y="3003126"/>
            <a:ext cx="7876509" cy="1346139"/>
          </a:xfrm>
        </p:spPr>
        <p:txBody>
          <a:bodyPr/>
          <a:lstStyle/>
          <a:p>
            <a:pPr>
              <a:lnSpc>
                <a:spcPct val="100000"/>
              </a:lnSpc>
            </a:pPr>
            <a:r>
              <a:rPr lang="en-US" dirty="0"/>
              <a:t>Featured Presentation: Rounding in </a:t>
            </a:r>
            <a:r>
              <a:rPr lang="en-US" dirty="0" err="1"/>
              <a:t>Covid</a:t>
            </a:r>
            <a:r>
              <a:rPr lang="en-US" dirty="0"/>
              <a:t> Areas</a:t>
            </a:r>
            <a:br>
              <a:rPr lang="en-US" dirty="0"/>
            </a:br>
            <a:r>
              <a:rPr lang="en-US" sz="2000" b="0" dirty="0"/>
              <a:t>Aubree Schenkel, Program Consultant, Organization Effectiveness</a:t>
            </a:r>
            <a:br>
              <a:rPr lang="en-US" sz="2000" b="0" dirty="0"/>
            </a:br>
            <a:r>
              <a:rPr lang="en-US" sz="2000" b="0" dirty="0"/>
              <a:t>Saint Joseph Health System – Mishawaka, IN</a:t>
            </a:r>
          </a:p>
        </p:txBody>
      </p:sp>
      <p:sp>
        <p:nvSpPr>
          <p:cNvPr id="4" name="Slide Number Placeholder 3">
            <a:extLst>
              <a:ext uri="{FF2B5EF4-FFF2-40B4-BE49-F238E27FC236}">
                <a16:creationId xmlns:a16="http://schemas.microsoft.com/office/drawing/2014/main" id="{849EC7E4-578F-4B6D-B492-A6FC115B70A1}"/>
              </a:ext>
            </a:extLst>
          </p:cNvPr>
          <p:cNvSpPr>
            <a:spLocks noGrp="1"/>
          </p:cNvSpPr>
          <p:nvPr>
            <p:ph type="sldNum" sz="quarter" idx="4"/>
          </p:nvPr>
        </p:nvSpPr>
        <p:spPr/>
        <p:txBody>
          <a:bodyPr/>
          <a:lstStyle/>
          <a:p>
            <a:fld id="{489F9553-C816-6842-8939-EE75ECF7EB2B}" type="slidenum">
              <a:rPr lang="en-US" smtClean="0"/>
              <a:pPr/>
              <a:t>6</a:t>
            </a:fld>
            <a:endParaRPr lang="en-US" dirty="0"/>
          </a:p>
        </p:txBody>
      </p:sp>
    </p:spTree>
    <p:extLst>
      <p:ext uri="{BB962C8B-B14F-4D97-AF65-F5344CB8AC3E}">
        <p14:creationId xmlns:p14="http://schemas.microsoft.com/office/powerpoint/2010/main" val="217601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5EE3B7-57A4-4F3D-B0E7-BF4494ABEEAF}"/>
              </a:ext>
            </a:extLst>
          </p:cNvPr>
          <p:cNvSpPr>
            <a:spLocks noGrp="1"/>
          </p:cNvSpPr>
          <p:nvPr>
            <p:ph type="title"/>
          </p:nvPr>
        </p:nvSpPr>
        <p:spPr>
          <a:xfrm>
            <a:off x="803766" y="3003126"/>
            <a:ext cx="9254634" cy="1346139"/>
          </a:xfrm>
        </p:spPr>
        <p:txBody>
          <a:bodyPr/>
          <a:lstStyle/>
          <a:p>
            <a:pPr>
              <a:lnSpc>
                <a:spcPct val="100000"/>
              </a:lnSpc>
            </a:pPr>
            <a:r>
              <a:rPr lang="en-US" dirty="0"/>
              <a:t>Suicide Risk Identification and Referral for Resiliency Rounders</a:t>
            </a:r>
            <a:br>
              <a:rPr lang="en-US" dirty="0"/>
            </a:br>
            <a:r>
              <a:rPr lang="en-US" sz="2000" b="0" dirty="0"/>
              <a:t>Aubree Schenkel, Program Consultant, Organization Effectiveness</a:t>
            </a:r>
            <a:br>
              <a:rPr lang="en-US" sz="2000" b="0" dirty="0"/>
            </a:br>
            <a:r>
              <a:rPr lang="en-US" sz="2000" b="0" dirty="0"/>
              <a:t>Saint Joseph Health System, Mishawaka, IN</a:t>
            </a:r>
            <a:br>
              <a:rPr lang="en-US" sz="2000" b="0" dirty="0"/>
            </a:br>
            <a:r>
              <a:rPr lang="en-US" sz="2000" b="0" dirty="0"/>
              <a:t>Rachel Handler, Executive Director, Behavioral Health, St. Peter’s Health Partners, Albany, NY</a:t>
            </a:r>
            <a:br>
              <a:rPr lang="en-US" sz="2000" b="0" dirty="0"/>
            </a:br>
            <a:r>
              <a:rPr lang="en-US" sz="2000" b="0" dirty="0"/>
              <a:t>Jim Purvis, Innovation Consultant, Strategic Innovations</a:t>
            </a:r>
          </a:p>
        </p:txBody>
      </p:sp>
      <p:sp>
        <p:nvSpPr>
          <p:cNvPr id="4" name="Slide Number Placeholder 3">
            <a:extLst>
              <a:ext uri="{FF2B5EF4-FFF2-40B4-BE49-F238E27FC236}">
                <a16:creationId xmlns:a16="http://schemas.microsoft.com/office/drawing/2014/main" id="{849EC7E4-578F-4B6D-B492-A6FC115B70A1}"/>
              </a:ext>
            </a:extLst>
          </p:cNvPr>
          <p:cNvSpPr>
            <a:spLocks noGrp="1"/>
          </p:cNvSpPr>
          <p:nvPr>
            <p:ph type="sldNum" sz="quarter" idx="4"/>
          </p:nvPr>
        </p:nvSpPr>
        <p:spPr/>
        <p:txBody>
          <a:bodyPr/>
          <a:lstStyle/>
          <a:p>
            <a:fld id="{489F9553-C816-6842-8939-EE75ECF7EB2B}" type="slidenum">
              <a:rPr lang="en-US" smtClean="0"/>
              <a:pPr/>
              <a:t>7</a:t>
            </a:fld>
            <a:endParaRPr lang="en-US" dirty="0"/>
          </a:p>
        </p:txBody>
      </p:sp>
      <p:sp>
        <p:nvSpPr>
          <p:cNvPr id="2" name="TextBox 1">
            <a:extLst>
              <a:ext uri="{FF2B5EF4-FFF2-40B4-BE49-F238E27FC236}">
                <a16:creationId xmlns:a16="http://schemas.microsoft.com/office/drawing/2014/main" id="{DDAF5B2B-1C67-4F83-A488-305BF2EFD317}"/>
              </a:ext>
            </a:extLst>
          </p:cNvPr>
          <p:cNvSpPr txBox="1"/>
          <p:nvPr/>
        </p:nvSpPr>
        <p:spPr>
          <a:xfrm>
            <a:off x="8088923" y="542611"/>
            <a:ext cx="2381459" cy="340991"/>
          </a:xfrm>
          <a:prstGeom prst="rect">
            <a:avLst/>
          </a:prstGeom>
          <a:solidFill>
            <a:srgbClr val="FF0000"/>
          </a:solidFill>
        </p:spPr>
        <p:txBody>
          <a:bodyPr wrap="square" rtlCol="0">
            <a:spAutoFit/>
          </a:bodyPr>
          <a:lstStyle/>
          <a:p>
            <a:pPr algn="ctr">
              <a:lnSpc>
                <a:spcPts val="2100"/>
              </a:lnSpc>
              <a:spcAft>
                <a:spcPts val="600"/>
              </a:spcAft>
            </a:pPr>
            <a:r>
              <a:rPr lang="en-US" sz="1600" b="1" dirty="0">
                <a:solidFill>
                  <a:srgbClr val="443D3E"/>
                </a:solidFill>
              </a:rPr>
              <a:t>DRAFT 12.15.20</a:t>
            </a:r>
          </a:p>
        </p:txBody>
      </p:sp>
    </p:spTree>
    <p:extLst>
      <p:ext uri="{BB962C8B-B14F-4D97-AF65-F5344CB8AC3E}">
        <p14:creationId xmlns:p14="http://schemas.microsoft.com/office/powerpoint/2010/main" val="63611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8AE7D8-4074-4FFC-81F6-02B4139CB0FD}"/>
              </a:ext>
            </a:extLst>
          </p:cNvPr>
          <p:cNvSpPr>
            <a:spLocks noGrp="1"/>
          </p:cNvSpPr>
          <p:nvPr>
            <p:ph sz="quarter" idx="12"/>
          </p:nvPr>
        </p:nvSpPr>
        <p:spPr>
          <a:xfrm>
            <a:off x="314313" y="1358994"/>
            <a:ext cx="11563373" cy="4802028"/>
          </a:xfrm>
        </p:spPr>
        <p:txBody>
          <a:bodyPr>
            <a:normAutofit fontScale="55000" lnSpcReduction="20000"/>
          </a:bodyPr>
          <a:lstStyle/>
          <a:p>
            <a:pPr lvl="0"/>
            <a:r>
              <a:rPr lang="en-US" dirty="0"/>
              <a:t>As we are in unprecedented times it is important to prepare for the toll this is taking on our colleagues.  Our colleagues are facing personal and professional burden that is having an impact on their mental health.  </a:t>
            </a:r>
          </a:p>
          <a:p>
            <a:pPr lvl="0"/>
            <a:r>
              <a:rPr lang="en-US" dirty="0"/>
              <a:t>Developing a protocol to help you understand how to respond if a colleague has suicidal thoughts and/or intentions.  Protocol and tools to come this month.</a:t>
            </a:r>
          </a:p>
          <a:p>
            <a:pPr lvl="0"/>
            <a:r>
              <a:rPr lang="en-US" dirty="0"/>
              <a:t>We want to reiterate that your role is to connect with the colleague and successfully transition the colleague to a safe person/resource and professional.  Although many of you are trained in Behavioral Health, as a Resiliency Rounder you are not to be the therapist, suicide interventionist, etc. but you are to hand off to a professional to allow them to handle these situations.  </a:t>
            </a:r>
          </a:p>
          <a:p>
            <a:r>
              <a:rPr lang="en-US" dirty="0"/>
              <a:t>We are so thankful for your efforts as a Resiliency Rounder and we thank you in advance if you ever have to put this protocol into place.  We want you to know the protocol address support and resources for you if you want/need to debrief these situations such as the EAP. </a:t>
            </a:r>
          </a:p>
          <a:p>
            <a:pPr lvl="0"/>
            <a:r>
              <a:rPr lang="en-US" dirty="0"/>
              <a:t>Protocol is broken down into Passive Suicidal Ideation Protocol and Active Suicidal Ideation Protocol.  </a:t>
            </a:r>
          </a:p>
          <a:p>
            <a:r>
              <a:rPr lang="en-US" b="1" dirty="0"/>
              <a:t>Most important thing to remember in Active Protocol situation:</a:t>
            </a:r>
            <a:r>
              <a:rPr lang="en-US" dirty="0"/>
              <a:t> Do not leave the colleague alone (in person or on the phone).  You can exit the situation once you have transitioned them fully to a professional and you have been told by the professional it is ok to leave/hang up.  </a:t>
            </a:r>
          </a:p>
          <a:p>
            <a:pPr lvl="0"/>
            <a:endParaRPr lang="en-US" dirty="0"/>
          </a:p>
        </p:txBody>
      </p:sp>
      <p:sp>
        <p:nvSpPr>
          <p:cNvPr id="3" name="Title 2">
            <a:extLst>
              <a:ext uri="{FF2B5EF4-FFF2-40B4-BE49-F238E27FC236}">
                <a16:creationId xmlns:a16="http://schemas.microsoft.com/office/drawing/2014/main" id="{C57C4954-CCC4-49F9-ABB4-67F399439135}"/>
              </a:ext>
            </a:extLst>
          </p:cNvPr>
          <p:cNvSpPr>
            <a:spLocks noGrp="1"/>
          </p:cNvSpPr>
          <p:nvPr>
            <p:ph type="title"/>
          </p:nvPr>
        </p:nvSpPr>
        <p:spPr/>
        <p:txBody>
          <a:bodyPr/>
          <a:lstStyle/>
          <a:p>
            <a:r>
              <a:rPr lang="en-US" dirty="0"/>
              <a:t>Management of Suicide Risk Identification and Referral for Resiliency Rounders </a:t>
            </a:r>
          </a:p>
        </p:txBody>
      </p:sp>
      <p:sp>
        <p:nvSpPr>
          <p:cNvPr id="5" name="TextBox 4">
            <a:extLst>
              <a:ext uri="{FF2B5EF4-FFF2-40B4-BE49-F238E27FC236}">
                <a16:creationId xmlns:a16="http://schemas.microsoft.com/office/drawing/2014/main" id="{873F6B60-1D0D-45D1-9746-AE0C4D71F810}"/>
              </a:ext>
            </a:extLst>
          </p:cNvPr>
          <p:cNvSpPr txBox="1"/>
          <p:nvPr/>
        </p:nvSpPr>
        <p:spPr>
          <a:xfrm>
            <a:off x="8088923" y="542611"/>
            <a:ext cx="2381459" cy="340991"/>
          </a:xfrm>
          <a:prstGeom prst="rect">
            <a:avLst/>
          </a:prstGeom>
          <a:solidFill>
            <a:srgbClr val="FF0000"/>
          </a:solidFill>
        </p:spPr>
        <p:txBody>
          <a:bodyPr wrap="square" rtlCol="0">
            <a:spAutoFit/>
          </a:bodyPr>
          <a:lstStyle/>
          <a:p>
            <a:pPr algn="ctr">
              <a:lnSpc>
                <a:spcPts val="2100"/>
              </a:lnSpc>
              <a:spcAft>
                <a:spcPts val="600"/>
              </a:spcAft>
            </a:pPr>
            <a:r>
              <a:rPr lang="en-US" sz="1600" b="1" dirty="0">
                <a:solidFill>
                  <a:srgbClr val="443D3E"/>
                </a:solidFill>
              </a:rPr>
              <a:t>DRAFT 12.15.20</a:t>
            </a:r>
          </a:p>
        </p:txBody>
      </p:sp>
    </p:spTree>
    <p:extLst>
      <p:ext uri="{BB962C8B-B14F-4D97-AF65-F5344CB8AC3E}">
        <p14:creationId xmlns:p14="http://schemas.microsoft.com/office/powerpoint/2010/main" val="304234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8AE7D8-4074-4FFC-81F6-02B4139CB0FD}"/>
              </a:ext>
            </a:extLst>
          </p:cNvPr>
          <p:cNvSpPr>
            <a:spLocks noGrp="1"/>
          </p:cNvSpPr>
          <p:nvPr>
            <p:ph sz="quarter" idx="12"/>
          </p:nvPr>
        </p:nvSpPr>
        <p:spPr>
          <a:xfrm>
            <a:off x="314313" y="1358994"/>
            <a:ext cx="11563373" cy="4802028"/>
          </a:xfrm>
        </p:spPr>
        <p:txBody>
          <a:bodyPr>
            <a:normAutofit fontScale="77500" lnSpcReduction="20000"/>
          </a:bodyPr>
          <a:lstStyle/>
          <a:p>
            <a:pPr lvl="0"/>
            <a:r>
              <a:rPr lang="en-US" b="1" dirty="0"/>
              <a:t>Passive Suicidal Ideation Definition: </a:t>
            </a:r>
            <a:r>
              <a:rPr lang="en-US" dirty="0"/>
              <a:t>Having thoughts and may wish were dead or would/could die, but don’t have plans to attempt suicide. </a:t>
            </a:r>
          </a:p>
          <a:p>
            <a:pPr lvl="1"/>
            <a:r>
              <a:rPr lang="en-US" dirty="0"/>
              <a:t>Call EAP 800-437-0911</a:t>
            </a:r>
          </a:p>
          <a:p>
            <a:pPr lvl="2"/>
            <a:r>
              <a:rPr lang="en-US" dirty="0"/>
              <a:t>“Warm transfer” a colleague to </a:t>
            </a:r>
            <a:r>
              <a:rPr lang="en-US" dirty="0" err="1"/>
              <a:t>Carebridge</a:t>
            </a:r>
            <a:r>
              <a:rPr lang="en-US" dirty="0"/>
              <a:t> for immediate assistance. A “warm transfer” is when you are in person or on a call with the individual and they agree to call the EAP.  </a:t>
            </a:r>
          </a:p>
          <a:p>
            <a:pPr lvl="2"/>
            <a:r>
              <a:rPr lang="en-US" dirty="0"/>
              <a:t>You can call the EAP on their behalf and the EAP will have you remain on the line until the clinician tells you it is ok to hang up or leave the room and they will work directly with the individual.</a:t>
            </a:r>
          </a:p>
          <a:p>
            <a:pPr lvl="1"/>
            <a:r>
              <a:rPr lang="en-US" dirty="0"/>
              <a:t>If colleague refuses to call EAP, here are some other options:</a:t>
            </a:r>
          </a:p>
          <a:p>
            <a:pPr lvl="2"/>
            <a:r>
              <a:rPr lang="en-US" dirty="0"/>
              <a:t>Suicide Hotline</a:t>
            </a:r>
          </a:p>
          <a:p>
            <a:pPr lvl="3"/>
            <a:r>
              <a:rPr lang="en-US" dirty="0"/>
              <a:t>National Suicide Prevention Lifeline 1-800-273-TALK (8255)  </a:t>
            </a:r>
          </a:p>
          <a:p>
            <a:pPr lvl="2"/>
            <a:r>
              <a:rPr lang="en-US" dirty="0"/>
              <a:t>Emergency Department</a:t>
            </a:r>
          </a:p>
          <a:p>
            <a:pPr lvl="2"/>
            <a:r>
              <a:rPr lang="en-US" dirty="0"/>
              <a:t>Reach out to their support person, someone that colleague trusts </a:t>
            </a:r>
          </a:p>
        </p:txBody>
      </p:sp>
      <p:sp>
        <p:nvSpPr>
          <p:cNvPr id="3" name="Title 2">
            <a:extLst>
              <a:ext uri="{FF2B5EF4-FFF2-40B4-BE49-F238E27FC236}">
                <a16:creationId xmlns:a16="http://schemas.microsoft.com/office/drawing/2014/main" id="{C57C4954-CCC4-49F9-ABB4-67F399439135}"/>
              </a:ext>
            </a:extLst>
          </p:cNvPr>
          <p:cNvSpPr>
            <a:spLocks noGrp="1"/>
          </p:cNvSpPr>
          <p:nvPr>
            <p:ph type="title"/>
          </p:nvPr>
        </p:nvSpPr>
        <p:spPr/>
        <p:txBody>
          <a:bodyPr/>
          <a:lstStyle/>
          <a:p>
            <a:r>
              <a:rPr lang="en-US" dirty="0"/>
              <a:t>Management of Suicide Risk Identification and Referral for Resiliency Rounders </a:t>
            </a:r>
          </a:p>
        </p:txBody>
      </p:sp>
      <p:sp>
        <p:nvSpPr>
          <p:cNvPr id="5" name="TextBox 4">
            <a:extLst>
              <a:ext uri="{FF2B5EF4-FFF2-40B4-BE49-F238E27FC236}">
                <a16:creationId xmlns:a16="http://schemas.microsoft.com/office/drawing/2014/main" id="{7986B620-9DFE-470E-B2DE-022F2FFE542D}"/>
              </a:ext>
            </a:extLst>
          </p:cNvPr>
          <p:cNvSpPr txBox="1"/>
          <p:nvPr/>
        </p:nvSpPr>
        <p:spPr>
          <a:xfrm>
            <a:off x="8088923" y="542611"/>
            <a:ext cx="2381459" cy="340991"/>
          </a:xfrm>
          <a:prstGeom prst="rect">
            <a:avLst/>
          </a:prstGeom>
          <a:solidFill>
            <a:srgbClr val="FF0000"/>
          </a:solidFill>
        </p:spPr>
        <p:txBody>
          <a:bodyPr wrap="square" rtlCol="0">
            <a:spAutoFit/>
          </a:bodyPr>
          <a:lstStyle/>
          <a:p>
            <a:pPr algn="ctr">
              <a:lnSpc>
                <a:spcPts val="2100"/>
              </a:lnSpc>
              <a:spcAft>
                <a:spcPts val="600"/>
              </a:spcAft>
            </a:pPr>
            <a:r>
              <a:rPr lang="en-US" sz="1600" b="1" dirty="0">
                <a:solidFill>
                  <a:srgbClr val="443D3E"/>
                </a:solidFill>
              </a:rPr>
              <a:t>DRAFT 12.15.20</a:t>
            </a:r>
          </a:p>
        </p:txBody>
      </p:sp>
    </p:spTree>
    <p:extLst>
      <p:ext uri="{BB962C8B-B14F-4D97-AF65-F5344CB8AC3E}">
        <p14:creationId xmlns:p14="http://schemas.microsoft.com/office/powerpoint/2010/main" val="1145870749"/>
      </p:ext>
    </p:extLst>
  </p:cSld>
  <p:clrMapOvr>
    <a:masterClrMapping/>
  </p:clrMapOvr>
</p:sld>
</file>

<file path=ppt/theme/theme1.xml><?xml version="1.0" encoding="utf-8"?>
<a:theme xmlns:a="http://schemas.openxmlformats.org/drawingml/2006/main" name="5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4373A73C01254EA995FD278E8C7249" ma:contentTypeVersion="9" ma:contentTypeDescription="Create a new document." ma:contentTypeScope="" ma:versionID="a0bb82db7e6600b2c7f39b9cb9b37bdc">
  <xsd:schema xmlns:xsd="http://www.w3.org/2001/XMLSchema" xmlns:xs="http://www.w3.org/2001/XMLSchema" xmlns:p="http://schemas.microsoft.com/office/2006/metadata/properties" xmlns:ns2="f560143e-da0a-427f-855e-dadb269e570d" targetNamespace="http://schemas.microsoft.com/office/2006/metadata/properties" ma:root="true" ma:fieldsID="ff041a11b070fcef1d68eb34a8fadb66" ns2:_="">
    <xsd:import namespace="f560143e-da0a-427f-855e-dadb269e57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0143e-da0a-427f-855e-dadb269e5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E1B32C6-8C81-406B-8431-265929FC5025}">
  <ds:schemaRefs>
    <ds:schemaRef ds:uri="http://purl.org/dc/elements/1.1/"/>
    <ds:schemaRef ds:uri="4b91531d-a4f7-47e3-8687-1e7e838a3343"/>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30AE113-BDC3-4FD7-BB3E-345EE9A0F50E}"/>
</file>

<file path=customXml/itemProps3.xml><?xml version="1.0" encoding="utf-8"?>
<ds:datastoreItem xmlns:ds="http://schemas.openxmlformats.org/officeDocument/2006/customXml" ds:itemID="{8843A694-9C21-418E-9D98-22C6E23B1CB7}">
  <ds:schemaRefs>
    <ds:schemaRef ds:uri="http://schemas.microsoft.com/sharepoint/v3/contenttype/forms"/>
  </ds:schemaRefs>
</ds:datastoreItem>
</file>

<file path=customXml/itemProps4.xml><?xml version="1.0" encoding="utf-8"?>
<ds:datastoreItem xmlns:ds="http://schemas.openxmlformats.org/officeDocument/2006/customXml" ds:itemID="{6A20A7EF-6FD4-4C3B-916E-53DAE175953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3128</TotalTime>
  <Words>1260</Words>
  <Application>Microsoft Office PowerPoint</Application>
  <PresentationFormat>Widescreen</PresentationFormat>
  <Paragraphs>131</Paragraphs>
  <Slides>19</Slides>
  <Notes>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5_Main Content Slide Layout</vt:lpstr>
      <vt:lpstr>Colleague Care National Check-in</vt:lpstr>
      <vt:lpstr>Welcome – Colleague Care National Check-in </vt:lpstr>
      <vt:lpstr>Today’s Agenda</vt:lpstr>
      <vt:lpstr> </vt:lpstr>
      <vt:lpstr>Reflection Mario Brunetta Vice President, Mission Integration Trinity Health System Office </vt:lpstr>
      <vt:lpstr>Featured Presentation: Rounding in Covid Areas Aubree Schenkel, Program Consultant, Organization Effectiveness Saint Joseph Health System – Mishawaka, IN</vt:lpstr>
      <vt:lpstr>Suicide Risk Identification and Referral for Resiliency Rounders Aubree Schenkel, Program Consultant, Organization Effectiveness Saint Joseph Health System, Mishawaka, IN Rachel Handler, Executive Director, Behavioral Health, St. Peter’s Health Partners, Albany, NY Jim Purvis, Innovation Consultant, Strategic Innovations</vt:lpstr>
      <vt:lpstr>Management of Suicide Risk Identification and Referral for Resiliency Rounders </vt:lpstr>
      <vt:lpstr>Management of Suicide Risk Identification and Referral for Resiliency Rounders </vt:lpstr>
      <vt:lpstr>Management of Suicide Risk Identification and Referral for Resiliency Rounders </vt:lpstr>
      <vt:lpstr>Resource and Contact Info</vt:lpstr>
      <vt:lpstr>Leadership Updates Tom Peterson, MD Chief Safety Officer</vt:lpstr>
      <vt:lpstr>Leader Update</vt:lpstr>
      <vt:lpstr>Task Force Updates </vt:lpstr>
      <vt:lpstr>Holiday Resource Reminders</vt:lpstr>
      <vt:lpstr>More Resource Reminders</vt:lpstr>
      <vt:lpstr>2021 Colleague Care National Check-ins</vt:lpstr>
      <vt:lpstr>Appreciation and Adjourn </vt:lpstr>
      <vt:lpstr>Open Forum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 and WPHRA  Town Hall #2</dc:title>
  <dc:creator>Kelly Putnam</dc:creator>
  <cp:lastModifiedBy>Kelly Putnam</cp:lastModifiedBy>
  <cp:revision>47</cp:revision>
  <dcterms:created xsi:type="dcterms:W3CDTF">2020-10-23T19:33:17Z</dcterms:created>
  <dcterms:modified xsi:type="dcterms:W3CDTF">2020-12-15T20:48:02Z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0x010100F64373A73C01254EA995FD278E8C7249</vt:lpwstr>
  </property>
</Properties>
</file>