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6"/>
  </p:notesMasterIdLst>
  <p:handoutMasterIdLst>
    <p:handoutMasterId r:id="rId7"/>
  </p:handoutMasterIdLst>
  <p:sldIdLst>
    <p:sldId id="317" r:id="rId5"/>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5">
          <p15:clr>
            <a:srgbClr val="A4A3A4"/>
          </p15:clr>
        </p15:guide>
        <p15:guide id="2" pos="6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stin McLaughlin" initials="JM" lastIdx="4" clrIdx="0">
    <p:extLst>
      <p:ext uri="{19B8F6BF-5375-455C-9EA6-DF929625EA0E}">
        <p15:presenceInfo xmlns:p15="http://schemas.microsoft.com/office/powerpoint/2012/main" userId="S-1-5-21-816263271-3694610053-3590786942-1793798" providerId="AD"/>
      </p:ext>
    </p:extLst>
  </p:cmAuthor>
  <p:cmAuthor id="2" name="Justin McLaughlin" initials="JM [2]" lastIdx="1" clrIdx="1">
    <p:extLst>
      <p:ext uri="{19B8F6BF-5375-455C-9EA6-DF929625EA0E}">
        <p15:presenceInfo xmlns:p15="http://schemas.microsoft.com/office/powerpoint/2012/main" userId="S::Justin.McLaughlin@trinity-health.org::48c7f6b7-1dff-4df7-8e7e-c6135684f334" providerId="AD"/>
      </p:ext>
    </p:extLst>
  </p:cmAuthor>
  <p:cmAuthor id="3" name="Justin McLaughlin" initials="JM [3]" lastIdx="5" clrIdx="2">
    <p:extLst>
      <p:ext uri="{19B8F6BF-5375-455C-9EA6-DF929625EA0E}">
        <p15:presenceInfo xmlns:p15="http://schemas.microsoft.com/office/powerpoint/2012/main" userId="S::justin.mclaughlin@trinnovate.org::2485ea14-2726-4417-9087-2b504cb82eea" providerId="AD"/>
      </p:ext>
    </p:extLst>
  </p:cmAuthor>
  <p:cmAuthor id="4" name="Stefanie Frenkel" initials="SF" lastIdx="1" clrIdx="3">
    <p:extLst>
      <p:ext uri="{19B8F6BF-5375-455C-9EA6-DF929625EA0E}">
        <p15:presenceInfo xmlns:p15="http://schemas.microsoft.com/office/powerpoint/2012/main" userId="S::Stefanie.Frenkel@trinity-health.org::60c68471-5605-4ab7-a0ff-99f70689cff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4C9D2F"/>
    <a:srgbClr val="658D1B"/>
    <a:srgbClr val="54565B"/>
    <a:srgbClr val="312C2B"/>
    <a:srgbClr val="443D3E"/>
    <a:srgbClr val="6E2585"/>
    <a:srgbClr val="99D156"/>
    <a:srgbClr val="249A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20" autoAdjust="0"/>
    <p:restoredTop sz="95232" autoAdjust="0"/>
  </p:normalViewPr>
  <p:slideViewPr>
    <p:cSldViewPr snapToGrid="0">
      <p:cViewPr varScale="1">
        <p:scale>
          <a:sx n="104" d="100"/>
          <a:sy n="104" d="100"/>
        </p:scale>
        <p:origin x="1190" y="72"/>
      </p:cViewPr>
      <p:guideLst>
        <p:guide orient="horz" pos="3005"/>
        <p:guide pos="62"/>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730C43E-AA5E-6B46-A1F1-BB0047D6E822}" type="datetimeFigureOut">
              <a:rPr lang="en-US" smtClean="0"/>
              <a:t>7/22/2020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8409768-1E2F-2A40-8D59-42AAD1285CC3}" type="slidenum">
              <a:rPr lang="en-US" smtClean="0"/>
              <a:t>‹#›</a:t>
            </a:fld>
            <a:endParaRPr lang="en-US"/>
          </a:p>
        </p:txBody>
      </p:sp>
    </p:spTree>
    <p:extLst>
      <p:ext uri="{BB962C8B-B14F-4D97-AF65-F5344CB8AC3E}">
        <p14:creationId xmlns:p14="http://schemas.microsoft.com/office/powerpoint/2010/main" val="1251485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8F235D-792C-8C4C-A812-06E713B0B218}" type="datetimeFigureOut">
              <a:rPr lang="en-US" smtClean="0"/>
              <a:t>7/22/2020</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69798C-9FC1-714E-BB69-2199F60E7A3D}" type="slidenum">
              <a:rPr lang="en-US" smtClean="0"/>
              <a:t>‹#›</a:t>
            </a:fld>
            <a:endParaRPr lang="en-US"/>
          </a:p>
        </p:txBody>
      </p:sp>
    </p:spTree>
    <p:extLst>
      <p:ext uri="{BB962C8B-B14F-4D97-AF65-F5344CB8AC3E}">
        <p14:creationId xmlns:p14="http://schemas.microsoft.com/office/powerpoint/2010/main" val="35923318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a:t>Presenter’s Name Here</a:t>
            </a:r>
            <a:br>
              <a:rPr lang="en-US"/>
            </a:br>
            <a:r>
              <a:rPr lang="en-US"/>
              <a:t>Title Here</a:t>
            </a:r>
            <a:br>
              <a:rPr lang="en-US"/>
            </a:br>
            <a:r>
              <a:rPr lang="en-US"/>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4222871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9077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267572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a:t>Click to edit Master text styles</a:t>
            </a:r>
          </a:p>
          <a:p>
            <a:pPr lvl="1"/>
            <a:r>
              <a:rPr lang="en-US"/>
              <a:t>Second level</a:t>
            </a:r>
          </a:p>
          <a:p>
            <a:pPr lvl="2"/>
            <a:r>
              <a:rPr lang="en-US"/>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148537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258339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3837893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39442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©2020 Trinity Health, All Rights Reserved</a:t>
            </a:r>
          </a:p>
        </p:txBody>
      </p:sp>
      <p:sp>
        <p:nvSpPr>
          <p:cNvPr id="6" name="Slide Number Placeholder 5"/>
          <p:cNvSpPr>
            <a:spLocks noGrp="1"/>
          </p:cNvSpPr>
          <p:nvPr>
            <p:ph type="sldNum" sz="quarter" idx="12"/>
          </p:nvPr>
        </p:nvSpPr>
        <p:spPr/>
        <p:txBody>
          <a:bodyPr/>
          <a:lstStyle/>
          <a:p>
            <a:fld id="{CF07C29A-80D2-466B-BB8A-8CAD01F5CBB2}" type="slidenum">
              <a:rPr lang="en-US" smtClean="0"/>
              <a:t>‹#›</a:t>
            </a:fld>
            <a:endParaRPr lang="en-US"/>
          </a:p>
        </p:txBody>
      </p:sp>
    </p:spTree>
    <p:extLst>
      <p:ext uri="{BB962C8B-B14F-4D97-AF65-F5344CB8AC3E}">
        <p14:creationId xmlns:p14="http://schemas.microsoft.com/office/powerpoint/2010/main" val="3355452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149482"/>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a:t>Click to edit Master text styles</a:t>
            </a:r>
          </a:p>
          <a:p>
            <a:pPr lvl="1"/>
            <a:r>
              <a:rPr lang="en-US"/>
              <a:t>Second level</a:t>
            </a:r>
          </a:p>
          <a:p>
            <a:pPr lvl="2"/>
            <a:r>
              <a:rPr lang="en-US"/>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pic>
        <p:nvPicPr>
          <p:cNvPr id="3" name="Picture 2"/>
          <p:cNvPicPr>
            <a:picLocks/>
          </p:cNvPicPr>
          <p:nvPr/>
        </p:nvPicPr>
        <p:blipFill rotWithShape="1">
          <a:blip r:embed="rId10">
            <a:extLst>
              <a:ext uri="{28A0092B-C50C-407E-A947-70E740481C1C}">
                <a14:useLocalDpi xmlns:a14="http://schemas.microsoft.com/office/drawing/2010/main" val="0"/>
              </a:ext>
            </a:extLst>
          </a:blip>
          <a:srcRect b="35708"/>
          <a:stretch/>
        </p:blipFill>
        <p:spPr>
          <a:xfrm>
            <a:off x="377" y="717140"/>
            <a:ext cx="9143245" cy="82296"/>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7682711" y="111764"/>
            <a:ext cx="1196596" cy="368184"/>
          </a:xfrm>
          <a:prstGeom prst="rect">
            <a:avLst/>
          </a:prstGeom>
        </p:spPr>
      </p:pic>
    </p:spTree>
    <p:extLst>
      <p:ext uri="{BB962C8B-B14F-4D97-AF65-F5344CB8AC3E}">
        <p14:creationId xmlns:p14="http://schemas.microsoft.com/office/powerpoint/2010/main" val="39229333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78" r:id="rId3"/>
    <p:sldLayoutId id="2147483653" r:id="rId4"/>
    <p:sldLayoutId id="2147483665" r:id="rId5"/>
    <p:sldLayoutId id="2147483666" r:id="rId6"/>
    <p:sldLayoutId id="2147483677" r:id="rId7"/>
    <p:sldLayoutId id="2147483679" r:id="rId8"/>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B690B79-A5B3-44C5-8B87-F12B8D338330}"/>
              </a:ext>
            </a:extLst>
          </p:cNvPr>
          <p:cNvSpPr>
            <a:spLocks noGrp="1"/>
          </p:cNvSpPr>
          <p:nvPr>
            <p:ph type="title"/>
          </p:nvPr>
        </p:nvSpPr>
        <p:spPr>
          <a:xfrm>
            <a:off x="273200" y="160346"/>
            <a:ext cx="3762956" cy="498656"/>
          </a:xfrm>
        </p:spPr>
        <p:txBody>
          <a:bodyPr/>
          <a:lstStyle/>
          <a:p>
            <a:pPr>
              <a:lnSpc>
                <a:spcPct val="100000"/>
              </a:lnSpc>
            </a:pPr>
            <a:r>
              <a:rPr lang="en-US" sz="1400" dirty="0"/>
              <a:t>Trinity Health Leadership System</a:t>
            </a:r>
            <a:br>
              <a:rPr lang="en-US" sz="1400" dirty="0"/>
            </a:br>
            <a:r>
              <a:rPr lang="en-US" sz="2000" b="1" dirty="0"/>
              <a:t>Huddle Notes</a:t>
            </a:r>
          </a:p>
        </p:txBody>
      </p:sp>
      <p:sp>
        <p:nvSpPr>
          <p:cNvPr id="4" name="Footer Placeholder 3">
            <a:extLst>
              <a:ext uri="{FF2B5EF4-FFF2-40B4-BE49-F238E27FC236}">
                <a16:creationId xmlns:a16="http://schemas.microsoft.com/office/drawing/2014/main" id="{6F53223F-9AB8-4ABF-AD9E-6BCBA6C6F5A6}"/>
              </a:ext>
            </a:extLst>
          </p:cNvPr>
          <p:cNvSpPr>
            <a:spLocks noGrp="1"/>
          </p:cNvSpPr>
          <p:nvPr>
            <p:ph type="ftr" sz="quarter" idx="3"/>
          </p:nvPr>
        </p:nvSpPr>
        <p:spPr>
          <a:xfrm>
            <a:off x="5042728" y="4872851"/>
            <a:ext cx="3835387" cy="186901"/>
          </a:xfrm>
        </p:spPr>
        <p:txBody>
          <a:bodyPr rIns="0"/>
          <a:lstStyle/>
          <a:p>
            <a:r>
              <a:rPr lang="en-US" dirty="0"/>
              <a:t>©2020 Trinity Health, All Rights Reserved</a:t>
            </a:r>
          </a:p>
        </p:txBody>
      </p:sp>
      <p:sp>
        <p:nvSpPr>
          <p:cNvPr id="6" name="Text Box 2">
            <a:extLst>
              <a:ext uri="{FF2B5EF4-FFF2-40B4-BE49-F238E27FC236}">
                <a16:creationId xmlns:a16="http://schemas.microsoft.com/office/drawing/2014/main" id="{9087359B-0A53-4F26-9522-E093C0EEE3DF}"/>
              </a:ext>
            </a:extLst>
          </p:cNvPr>
          <p:cNvSpPr txBox="1">
            <a:spLocks noChangeArrowheads="1"/>
          </p:cNvSpPr>
          <p:nvPr/>
        </p:nvSpPr>
        <p:spPr bwMode="auto">
          <a:xfrm>
            <a:off x="4425871" y="204103"/>
            <a:ext cx="1548285" cy="280271"/>
          </a:xfrm>
          <a:prstGeom prst="rect">
            <a:avLst/>
          </a:prstGeom>
          <a:solidFill>
            <a:srgbClr val="FFFFFF"/>
          </a:solidFill>
          <a:ln w="9525">
            <a:noFill/>
            <a:miter lim="800000"/>
            <a:headEnd/>
            <a:tailEnd/>
          </a:ln>
        </p:spPr>
        <p:txBody>
          <a:bodyPr rot="0" vert="horz" wrap="square" lIns="91440" tIns="45720" rIns="91440" bIns="45720" anchor="ctr" anchorCtr="0">
            <a:noAutofit/>
          </a:bodyPr>
          <a:lstStyle/>
          <a:p>
            <a:pPr marL="0" marR="0" algn="ctr">
              <a:lnSpc>
                <a:spcPct val="115000"/>
              </a:lnSpc>
              <a:spcBef>
                <a:spcPts val="0"/>
              </a:spcBef>
              <a:spcAft>
                <a:spcPts val="0"/>
              </a:spcAft>
            </a:pPr>
            <a:r>
              <a:rPr lang="en-US" sz="1000"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rPr>
              <a:t>RHM LOGO HERE</a:t>
            </a:r>
          </a:p>
        </p:txBody>
      </p:sp>
      <p:sp>
        <p:nvSpPr>
          <p:cNvPr id="7" name="Text Box 2">
            <a:extLst>
              <a:ext uri="{FF2B5EF4-FFF2-40B4-BE49-F238E27FC236}">
                <a16:creationId xmlns:a16="http://schemas.microsoft.com/office/drawing/2014/main" id="{960EDC57-8719-4232-BEE3-BA7E444F9F4C}"/>
              </a:ext>
            </a:extLst>
          </p:cNvPr>
          <p:cNvSpPr txBox="1">
            <a:spLocks noChangeArrowheads="1"/>
          </p:cNvSpPr>
          <p:nvPr/>
        </p:nvSpPr>
        <p:spPr bwMode="auto">
          <a:xfrm>
            <a:off x="7322515" y="523130"/>
            <a:ext cx="1548285" cy="145681"/>
          </a:xfrm>
          <a:prstGeom prst="rect">
            <a:avLst/>
          </a:prstGeom>
          <a:noFill/>
          <a:ln w="9525">
            <a:noFill/>
            <a:miter lim="800000"/>
            <a:headEnd/>
            <a:tailEnd/>
          </a:ln>
        </p:spPr>
        <p:txBody>
          <a:bodyPr rot="0" vert="horz" wrap="square" lIns="0" tIns="0" rIns="0" bIns="0" anchor="ctr" anchorCtr="0">
            <a:spAutoFit/>
          </a:bodyPr>
          <a:lstStyle/>
          <a:p>
            <a:pPr marL="0" marR="0" algn="r">
              <a:lnSpc>
                <a:spcPct val="115000"/>
              </a:lnSpc>
              <a:spcBef>
                <a:spcPts val="0"/>
              </a:spcBef>
              <a:spcAft>
                <a:spcPts val="0"/>
              </a:spcAft>
            </a:pP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July </a:t>
            </a:r>
            <a:r>
              <a:rPr lang="en-US" sz="900" b="1" dirty="0">
                <a:solidFill>
                  <a:srgbClr val="404040"/>
                </a:solidFill>
                <a:latin typeface="Arial" panose="020B0604020202020204" pitchFamily="34" charset="0"/>
                <a:ea typeface="Calibri" panose="020F0502020204030204" pitchFamily="34" charset="0"/>
                <a:cs typeface="Arial" panose="020B0604020202020204" pitchFamily="34" charset="0"/>
              </a:rPr>
              <a:t>22,</a:t>
            </a: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 2020</a:t>
            </a:r>
            <a:endParaRPr lang="en-US" sz="900" b="1" dirty="0">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B170B1D9-F490-485D-9402-BFEE5D519BF2}"/>
              </a:ext>
            </a:extLst>
          </p:cNvPr>
          <p:cNvGraphicFramePr>
            <a:graphicFrameLocks noGrp="1"/>
          </p:cNvGraphicFramePr>
          <p:nvPr>
            <p:extLst>
              <p:ext uri="{D42A27DB-BD31-4B8C-83A1-F6EECF244321}">
                <p14:modId xmlns:p14="http://schemas.microsoft.com/office/powerpoint/2010/main" val="1206653353"/>
              </p:ext>
            </p:extLst>
          </p:nvPr>
        </p:nvGraphicFramePr>
        <p:xfrm>
          <a:off x="110617" y="813856"/>
          <a:ext cx="8937521" cy="3983177"/>
        </p:xfrm>
        <a:graphic>
          <a:graphicData uri="http://schemas.openxmlformats.org/drawingml/2006/table">
            <a:tbl>
              <a:tblPr firstRow="1" firstCol="1" bandRow="1"/>
              <a:tblGrid>
                <a:gridCol w="4393574">
                  <a:extLst>
                    <a:ext uri="{9D8B030D-6E8A-4147-A177-3AD203B41FA5}">
                      <a16:colId xmlns:a16="http://schemas.microsoft.com/office/drawing/2014/main" val="2472197640"/>
                    </a:ext>
                  </a:extLst>
                </a:gridCol>
                <a:gridCol w="139187">
                  <a:extLst>
                    <a:ext uri="{9D8B030D-6E8A-4147-A177-3AD203B41FA5}">
                      <a16:colId xmlns:a16="http://schemas.microsoft.com/office/drawing/2014/main" val="1379072303"/>
                    </a:ext>
                  </a:extLst>
                </a:gridCol>
                <a:gridCol w="4404760">
                  <a:extLst>
                    <a:ext uri="{9D8B030D-6E8A-4147-A177-3AD203B41FA5}">
                      <a16:colId xmlns:a16="http://schemas.microsoft.com/office/drawing/2014/main" val="1618490761"/>
                    </a:ext>
                  </a:extLst>
                </a:gridCol>
              </a:tblGrid>
              <a:tr h="248763">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Trinity Health Message</a:t>
                      </a:r>
                      <a:endParaRPr lang="en-US" sz="1100" b="1" dirty="0">
                        <a:effectLs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a:lnSpc>
                          <a:spcPct val="115000"/>
                        </a:lnSpc>
                        <a:spcBef>
                          <a:spcPts val="0"/>
                        </a:spcBef>
                        <a:spcAft>
                          <a:spcPts val="0"/>
                        </a:spcAft>
                      </a:pPr>
                      <a:r>
                        <a:rPr lang="en-US" sz="900" dirty="0">
                          <a:effectLst/>
                          <a:latin typeface="Arial" panose="020B0604020202020204" pitchFamily="34" charset="0"/>
                          <a:ea typeface="Calibri" panose="020F0502020204030204" pitchFamily="34" charset="0"/>
                          <a:cs typeface="Times New Roman" panose="02020603050405020304" pitchFamily="18" charset="0"/>
                        </a:rPr>
                        <a:t> </a:t>
                      </a: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Team Leader Topic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[Team Leader Please Fill In]</a:t>
                      </a:r>
                      <a:endParaRPr lang="en-US" sz="1100" b="1"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326745566"/>
                  </a:ext>
                </a:extLst>
              </a:tr>
              <a:tr h="1361385">
                <a:tc>
                  <a:txBody>
                    <a:bodyPr/>
                    <a:lstStyle/>
                    <a:p>
                      <a:r>
                        <a:rPr lang="en-US" sz="1000" b="0" kern="1200" dirty="0">
                          <a:solidFill>
                            <a:schemeClr val="tx1"/>
                          </a:solidFill>
                          <a:effectLst/>
                          <a:latin typeface="+mn-lt"/>
                          <a:ea typeface="+mn-ea"/>
                          <a:cs typeface="+mn-cs"/>
                        </a:rPr>
                        <a:t>Trinity Health colleagues at the Frances </a:t>
                      </a:r>
                      <a:r>
                        <a:rPr lang="en-US" sz="1000" b="0" kern="1200" dirty="0" err="1">
                          <a:solidFill>
                            <a:schemeClr val="tx1"/>
                          </a:solidFill>
                          <a:effectLst/>
                          <a:latin typeface="+mn-lt"/>
                          <a:ea typeface="+mn-ea"/>
                          <a:cs typeface="+mn-cs"/>
                        </a:rPr>
                        <a:t>Warde</a:t>
                      </a:r>
                      <a:r>
                        <a:rPr lang="en-US" sz="1000" b="0" kern="1200" dirty="0">
                          <a:solidFill>
                            <a:schemeClr val="tx1"/>
                          </a:solidFill>
                          <a:effectLst/>
                          <a:latin typeface="+mn-lt"/>
                          <a:ea typeface="+mn-ea"/>
                          <a:cs typeface="+mn-cs"/>
                        </a:rPr>
                        <a:t> Medical Laboratory in Ann Arbor, Michigan continue to process thousands of COVID-19 tests for physician practices and 48 Trinity Health facilities in 22 states, as well as for other regional and national health systems. The lab can process nearly 1,500 tests per day and most within 24 hours. More than 100,000 results have been provided to date. Now that Trinity Health and other systems are </a:t>
                      </a:r>
                      <a:r>
                        <a:rPr lang="en-US" sz="1000" b="0" kern="1200">
                          <a:solidFill>
                            <a:schemeClr val="tx1"/>
                          </a:solidFill>
                          <a:effectLst/>
                          <a:latin typeface="+mn-lt"/>
                          <a:ea typeface="+mn-ea"/>
                          <a:cs typeface="+mn-cs"/>
                        </a:rPr>
                        <a:t>resuming select </a:t>
                      </a:r>
                      <a:r>
                        <a:rPr lang="en-US" sz="1000" b="0" kern="1200" dirty="0">
                          <a:solidFill>
                            <a:schemeClr val="tx1"/>
                          </a:solidFill>
                          <a:effectLst/>
                          <a:latin typeface="+mn-lt"/>
                          <a:ea typeface="+mn-ea"/>
                          <a:cs typeface="+mn-cs"/>
                        </a:rPr>
                        <a:t>services, </a:t>
                      </a:r>
                      <a:r>
                        <a:rPr lang="en-US" sz="1000" b="0" kern="1200" dirty="0" err="1">
                          <a:solidFill>
                            <a:schemeClr val="tx1"/>
                          </a:solidFill>
                          <a:effectLst/>
                          <a:latin typeface="+mn-lt"/>
                          <a:ea typeface="+mn-ea"/>
                          <a:cs typeface="+mn-cs"/>
                        </a:rPr>
                        <a:t>Warde</a:t>
                      </a:r>
                      <a:r>
                        <a:rPr lang="en-US" sz="1000" b="0" kern="1200" dirty="0">
                          <a:solidFill>
                            <a:schemeClr val="tx1"/>
                          </a:solidFill>
                          <a:effectLst/>
                          <a:latin typeface="+mn-lt"/>
                          <a:ea typeface="+mn-ea"/>
                          <a:cs typeface="+mn-cs"/>
                        </a:rPr>
                        <a:t> colleagues play a vital role in ensuring patients are healthy enough for their procedures. Confirming patients are "all clear" in advance of procedures helps prevents COVID-19 from being spread inside the ministries, which also maintains the safety of other patients and fellow colleagues. </a:t>
                      </a:r>
                      <a:endParaRPr lang="en-US" sz="1000" kern="1200" dirty="0">
                        <a:solidFill>
                          <a:schemeClr val="tx1"/>
                        </a:solidFill>
                        <a:effectLst/>
                        <a:latin typeface="+mn-lt"/>
                        <a:ea typeface="+mn-ea"/>
                        <a:cs typeface="+mn-cs"/>
                      </a:endParaRP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r>
                        <a:rPr lang="en-US" sz="8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60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Huddle Team Priorities</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Suggest a process improvement for the team</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Share an idea or best-practice</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a question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10000"/>
                        </a:lnSpc>
                        <a:spcBef>
                          <a:spcPts val="600"/>
                        </a:spcBef>
                        <a:spcAft>
                          <a:spcPts val="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Possibly include:</a:t>
                      </a:r>
                      <a:b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b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different colleague to lead this section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722095961"/>
                  </a:ext>
                </a:extLst>
              </a:tr>
              <a:tr h="0">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0000"/>
                        </a:lnSpc>
                        <a:spcBef>
                          <a:spcPts val="0"/>
                        </a:spcBef>
                        <a:spcAft>
                          <a:spcPts val="0"/>
                        </a:spcAft>
                      </a:pPr>
                      <a:r>
                        <a:rPr lang="en-US" sz="2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a:noFill/>
                    </a:lnT>
                    <a:lnB>
                      <a:noFill/>
                    </a:lnB>
                  </a:tcPr>
                </a:tc>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627159095"/>
                  </a:ext>
                </a:extLst>
              </a:tr>
              <a:tr h="325585">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Regional/Local Ministry Focus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a:t>
                      </a:r>
                      <a:r>
                        <a:rPr lang="en-US" sz="1100" b="1" dirty="0" err="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MarComm</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 Please Fill In]</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indent="0">
                        <a:lnSpc>
                          <a:spcPct val="110000"/>
                        </a:lnSpc>
                        <a:spcBef>
                          <a:spcPts val="0"/>
                        </a:spcBef>
                        <a:spcAft>
                          <a:spcPts val="0"/>
                        </a:spcAft>
                      </a:pPr>
                      <a:r>
                        <a:rPr lang="en-US" sz="9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9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Safety and Resiliency</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289719673"/>
                  </a:ext>
                </a:extLst>
              </a:tr>
              <a:tr h="1476758">
                <a:tc>
                  <a:txBody>
                    <a:bodyPr/>
                    <a:lstStyle/>
                    <a:p>
                      <a:pPr marL="0" marR="0" indent="0">
                        <a:lnSpc>
                          <a:spcPct val="110000"/>
                        </a:lnSpc>
                        <a:spcBef>
                          <a:spcPts val="0"/>
                        </a:spcBef>
                        <a:spcAft>
                          <a:spcPts val="60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Regional leadership priorities. Examples:</a:t>
                      </a:r>
                      <a:endParaRPr lang="en-US" sz="1000" dirty="0">
                        <a:solidFill>
                          <a:srgbClr val="0F243E"/>
                        </a:solidFill>
                        <a:effectLst/>
                        <a:latin typeface="+mn-lt"/>
                        <a:ea typeface="Times New Roman" panose="02020603050405020304" pitchFamily="18" charset="0"/>
                        <a:cs typeface="Times New Roman" panose="02020603050405020304" pitchFamily="18" charset="0"/>
                      </a:endParaRPr>
                    </a:p>
                    <a:p>
                      <a:r>
                        <a:rPr lang="en-US" sz="1000" b="0" i="0" u="none" strike="noStrike" kern="1200" dirty="0">
                          <a:solidFill>
                            <a:schemeClr val="tx1"/>
                          </a:solidFill>
                          <a:effectLst/>
                          <a:latin typeface="+mn-lt"/>
                          <a:ea typeface="+mn-ea"/>
                          <a:cs typeface="+mn-cs"/>
                        </a:rPr>
                        <a:t>Inpatient PUIs with testing pending - </a:t>
                      </a:r>
                    </a:p>
                    <a:p>
                      <a:r>
                        <a:rPr lang="en-US" sz="1000" b="0" i="0" u="none" strike="noStrike" kern="1200" dirty="0">
                          <a:solidFill>
                            <a:schemeClr val="tx1"/>
                          </a:solidFill>
                          <a:effectLst/>
                          <a:latin typeface="+mn-lt"/>
                          <a:ea typeface="+mn-ea"/>
                          <a:cs typeface="+mn-cs"/>
                        </a:rPr>
                        <a:t>Inpatient confirmed cases - </a:t>
                      </a:r>
                    </a:p>
                    <a:p>
                      <a:r>
                        <a:rPr lang="en-US" sz="1000" b="0" i="0" u="none" strike="noStrike" kern="1200" dirty="0">
                          <a:solidFill>
                            <a:schemeClr val="tx1"/>
                          </a:solidFill>
                          <a:effectLst/>
                          <a:latin typeface="+mn-lt"/>
                          <a:ea typeface="+mn-ea"/>
                          <a:cs typeface="+mn-cs"/>
                        </a:rPr>
                        <a:t>Confirmed cases sent home for isolation - </a:t>
                      </a:r>
                    </a:p>
                    <a:p>
                      <a:r>
                        <a:rPr lang="en-US" sz="1000" b="0" i="0" u="none" strike="noStrike" kern="1200" dirty="0">
                          <a:solidFill>
                            <a:schemeClr val="tx1"/>
                          </a:solidFill>
                          <a:effectLst/>
                          <a:latin typeface="+mn-lt"/>
                          <a:ea typeface="+mn-ea"/>
                          <a:cs typeface="+mn-cs"/>
                        </a:rPr>
                        <a:t>PUIs sent home for isolation - </a:t>
                      </a:r>
                    </a:p>
                    <a:p>
                      <a:pPr marL="0" marR="0" indent="0">
                        <a:lnSpc>
                          <a:spcPct val="110000"/>
                        </a:lnSpc>
                        <a:spcBef>
                          <a:spcPts val="600"/>
                        </a:spcBef>
                        <a:spcAft>
                          <a:spcPts val="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Always include:</a:t>
                      </a:r>
                      <a:r>
                        <a:rPr lang="en-US" sz="1000" dirty="0">
                          <a:solidFill>
                            <a:srgbClr val="0F243E"/>
                          </a:solidFill>
                          <a:effectLst/>
                          <a:latin typeface="+mn-lt"/>
                          <a:ea typeface="Times New Roman" panose="02020603050405020304" pitchFamily="18" charset="0"/>
                          <a:cs typeface="Times New Roman" panose="02020603050405020304" pitchFamily="18" charset="0"/>
                        </a:rPr>
                        <a:t> </a:t>
                      </a:r>
                      <a:br>
                        <a:rPr lang="en-US" sz="1000" dirty="0">
                          <a:solidFill>
                            <a:srgbClr val="0F243E"/>
                          </a:solidFill>
                          <a:effectLst/>
                          <a:latin typeface="+mn-lt"/>
                          <a:ea typeface="Times New Roman" panose="02020603050405020304" pitchFamily="18" charset="0"/>
                          <a:cs typeface="Times New Roman" panose="02020603050405020304" pitchFamily="18" charset="0"/>
                        </a:rPr>
                      </a:br>
                      <a:r>
                        <a:rPr lang="en-US" sz="1000" dirty="0">
                          <a:solidFill>
                            <a:srgbClr val="0F243E"/>
                          </a:solidFill>
                          <a:effectLst/>
                          <a:latin typeface="+mn-lt"/>
                          <a:ea typeface="Times New Roman" panose="02020603050405020304" pitchFamily="18" charset="0"/>
                          <a:cs typeface="Times New Roman" panose="02020603050405020304" pitchFamily="18" charset="0"/>
                        </a:rPr>
                        <a:t>Recognition and thank you</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r>
                        <a:rPr lang="en-US" sz="1000" b="1" i="0" kern="1200" dirty="0">
                          <a:solidFill>
                            <a:schemeClr val="tx1"/>
                          </a:solidFill>
                          <a:effectLst/>
                          <a:latin typeface="+mn-lt"/>
                          <a:ea typeface="+mn-ea"/>
                          <a:cs typeface="+mn-cs"/>
                        </a:rPr>
                        <a:t>Connect with Colleagues on Yammer in Moments of Prayer</a:t>
                      </a:r>
                    </a:p>
                    <a:p>
                      <a:r>
                        <a:rPr lang="en-US" sz="1000" b="0" i="0" kern="1200" dirty="0">
                          <a:solidFill>
                            <a:schemeClr val="tx1"/>
                          </a:solidFill>
                          <a:effectLst/>
                          <a:latin typeface="+mn-lt"/>
                          <a:ea typeface="+mn-ea"/>
                          <a:cs typeface="+mn-cs"/>
                        </a:rPr>
                        <a:t>As we face the COVID-19 pandemic together and in the spirit of solidarity, Trinity Health invites all colleagues to join in a System-wide moment of prayer on Yammer. Every Monday, Wednesday and Friday at 1 p.m. ET, colleagues unite to pray for: those suffering with COVID-19, their families, our colleagues working with those affected by the virus, and their families. To join in prayer on Yammer, go to the prayer site and click "join."</a:t>
                      </a:r>
                      <a:endParaRPr lang="en-US" sz="1000" b="0" i="0" kern="1200" dirty="0">
                        <a:solidFill>
                          <a:schemeClr val="tx1"/>
                        </a:solidFill>
                        <a:effectLst/>
                        <a:highlight>
                          <a:srgbClr val="00FFFF"/>
                        </a:highlight>
                        <a:latin typeface="+mn-lt"/>
                        <a:ea typeface="+mn-ea"/>
                        <a:cs typeface="+mn-cs"/>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499978069"/>
                  </a:ext>
                </a:extLst>
              </a:tr>
            </a:tbl>
          </a:graphicData>
        </a:graphic>
      </p:graphicFrame>
    </p:spTree>
    <p:extLst>
      <p:ext uri="{BB962C8B-B14F-4D97-AF65-F5344CB8AC3E}">
        <p14:creationId xmlns:p14="http://schemas.microsoft.com/office/powerpoint/2010/main" val="1511998269"/>
      </p:ext>
    </p:extLst>
  </p:cSld>
  <p:clrMapOvr>
    <a:masterClrMapping/>
  </p:clrMapOvr>
</p:sld>
</file>

<file path=ppt/theme/theme1.xml><?xml version="1.0" encoding="utf-8"?>
<a:theme xmlns:a="http://schemas.openxmlformats.org/drawingml/2006/main" name="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64373A73C01254EA995FD278E8C7249" ma:contentTypeVersion="9" ma:contentTypeDescription="Create a new document." ma:contentTypeScope="" ma:versionID="a0bb82db7e6600b2c7f39b9cb9b37bdc">
  <xsd:schema xmlns:xsd="http://www.w3.org/2001/XMLSchema" xmlns:xs="http://www.w3.org/2001/XMLSchema" xmlns:p="http://schemas.microsoft.com/office/2006/metadata/properties" xmlns:ns2="f560143e-da0a-427f-855e-dadb269e570d" targetNamespace="http://schemas.microsoft.com/office/2006/metadata/properties" ma:root="true" ma:fieldsID="ff041a11b070fcef1d68eb34a8fadb66" ns2:_="">
    <xsd:import namespace="f560143e-da0a-427f-855e-dadb269e570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60143e-da0a-427f-855e-dadb269e570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C88FC6E-F497-4A21-9773-B9F3D9265D33}">
  <ds:schemaRefs>
    <ds:schemaRef ds:uri="http://schemas.microsoft.com/sharepoint/v3/contenttype/forms"/>
  </ds:schemaRefs>
</ds:datastoreItem>
</file>

<file path=customXml/itemProps2.xml><?xml version="1.0" encoding="utf-8"?>
<ds:datastoreItem xmlns:ds="http://schemas.openxmlformats.org/officeDocument/2006/customXml" ds:itemID="{BB0C2075-55E3-4CA7-A23F-109FF7AD83CD}"/>
</file>

<file path=customXml/itemProps3.xml><?xml version="1.0" encoding="utf-8"?>
<ds:datastoreItem xmlns:ds="http://schemas.openxmlformats.org/officeDocument/2006/customXml" ds:itemID="{A189451C-B86D-43F5-AA06-34D722258368}">
  <ds:schemaRefs>
    <ds:schemaRef ds:uri="http://schemas.microsoft.com/office/2006/documentManagement/types"/>
    <ds:schemaRef ds:uri="http://purl.org/dc/dcmitype/"/>
    <ds:schemaRef ds:uri="http://purl.org/dc/elements/1.1/"/>
    <ds:schemaRef ds:uri="http://schemas.microsoft.com/office/2006/metadata/properties"/>
    <ds:schemaRef ds:uri="http://www.w3.org/XML/1998/namespace"/>
    <ds:schemaRef ds:uri="e6ab4244-9723-42db-8dd8-af501f8ebc00"/>
    <ds:schemaRef ds:uri="http://schemas.openxmlformats.org/package/2006/metadata/core-properties"/>
    <ds:schemaRef ds:uri="http://schemas.microsoft.com/office/infopath/2007/PartnerControls"/>
    <ds:schemaRef ds:uri="2f9963b4-3c35-4578-b1ba-a166f880c2d2"/>
    <ds:schemaRef ds:uri="http://purl.org/dc/terms/"/>
  </ds:schemaRefs>
</ds:datastoreItem>
</file>

<file path=docProps/app.xml><?xml version="1.0" encoding="utf-8"?>
<Properties xmlns="http://schemas.openxmlformats.org/officeDocument/2006/extended-properties" xmlns:vt="http://schemas.openxmlformats.org/officeDocument/2006/docPropsVTypes">
  <Template>TrinityHealth_PPTtemplate.potx</Template>
  <TotalTime>3267</TotalTime>
  <Words>327</Words>
  <Application>Microsoft Office PowerPoint</Application>
  <PresentationFormat>On-screen Show (16:9)</PresentationFormat>
  <Paragraphs>28</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Symbol</vt:lpstr>
      <vt:lpstr>Main Content Slide Layout</vt:lpstr>
      <vt:lpstr>Trinity Health Leadership System Huddle Notes</vt:lpstr>
    </vt:vector>
  </TitlesOfParts>
  <Company>Trinity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Document Title</dc:title>
  <dc:creator>Michael Cottone</dc:creator>
  <cp:lastModifiedBy>Stefanie Frenkel</cp:lastModifiedBy>
  <cp:revision>299</cp:revision>
  <cp:lastPrinted>2015-03-20T16:41:08Z</cp:lastPrinted>
  <dcterms:created xsi:type="dcterms:W3CDTF">2015-06-01T18:54:58Z</dcterms:created>
  <dcterms:modified xsi:type="dcterms:W3CDTF">2020-07-22T15:04:57Z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0x010100F64373A73C01254EA995FD278E8C7249</vt:lpwstr>
  </property>
  <property fmtid="{D5CDD505-2E9C-101B-9397-08002B2CF9AE}" pid="3" name="_dlc_DocIdItemGuid">
    <vt:lpwstr>13334aa1-c854-4350-9b84-cf13f57fa411</vt:lpwstr>
  </property>
</Properties>
</file>