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7/22/2020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7/22/2020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22,</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206653353"/>
              </p:ext>
            </p:extLst>
          </p:nvPr>
        </p:nvGraphicFramePr>
        <p:xfrm>
          <a:off x="110617" y="813856"/>
          <a:ext cx="8937521" cy="3983177"/>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0" kern="1200" dirty="0">
                          <a:solidFill>
                            <a:schemeClr val="tx1"/>
                          </a:solidFill>
                          <a:effectLst/>
                          <a:latin typeface="+mn-lt"/>
                          <a:ea typeface="+mn-ea"/>
                          <a:cs typeface="+mn-cs"/>
                        </a:rPr>
                        <a:t>Trinity Health colleagues at the Frances </a:t>
                      </a:r>
                      <a:r>
                        <a:rPr lang="en-US" sz="1000" b="0" kern="1200" dirty="0" err="1">
                          <a:solidFill>
                            <a:schemeClr val="tx1"/>
                          </a:solidFill>
                          <a:effectLst/>
                          <a:latin typeface="+mn-lt"/>
                          <a:ea typeface="+mn-ea"/>
                          <a:cs typeface="+mn-cs"/>
                        </a:rPr>
                        <a:t>Warde</a:t>
                      </a:r>
                      <a:r>
                        <a:rPr lang="en-US" sz="1000" b="0" kern="1200" dirty="0">
                          <a:solidFill>
                            <a:schemeClr val="tx1"/>
                          </a:solidFill>
                          <a:effectLst/>
                          <a:latin typeface="+mn-lt"/>
                          <a:ea typeface="+mn-ea"/>
                          <a:cs typeface="+mn-cs"/>
                        </a:rPr>
                        <a:t> Medical Laboratory in Ann Arbor, Michigan continue to process thousands of COVID-19 tests for physician practices and 48 Trinity Health facilities in 22 states, as well as for other regional and national health systems. The lab can process nearly 1,500 tests per day and most within 24 hours. More than 100,000 results have been provided to date. Now that Trinity Health and other systems are </a:t>
                      </a:r>
                      <a:r>
                        <a:rPr lang="en-US" sz="1000" b="0" kern="1200">
                          <a:solidFill>
                            <a:schemeClr val="tx1"/>
                          </a:solidFill>
                          <a:effectLst/>
                          <a:latin typeface="+mn-lt"/>
                          <a:ea typeface="+mn-ea"/>
                          <a:cs typeface="+mn-cs"/>
                        </a:rPr>
                        <a:t>resuming select </a:t>
                      </a:r>
                      <a:r>
                        <a:rPr lang="en-US" sz="1000" b="0" kern="1200" dirty="0">
                          <a:solidFill>
                            <a:schemeClr val="tx1"/>
                          </a:solidFill>
                          <a:effectLst/>
                          <a:latin typeface="+mn-lt"/>
                          <a:ea typeface="+mn-ea"/>
                          <a:cs typeface="+mn-cs"/>
                        </a:rPr>
                        <a:t>services, </a:t>
                      </a:r>
                      <a:r>
                        <a:rPr lang="en-US" sz="1000" b="0" kern="1200" dirty="0" err="1">
                          <a:solidFill>
                            <a:schemeClr val="tx1"/>
                          </a:solidFill>
                          <a:effectLst/>
                          <a:latin typeface="+mn-lt"/>
                          <a:ea typeface="+mn-ea"/>
                          <a:cs typeface="+mn-cs"/>
                        </a:rPr>
                        <a:t>Warde</a:t>
                      </a:r>
                      <a:r>
                        <a:rPr lang="en-US" sz="1000" b="0" kern="1200" dirty="0">
                          <a:solidFill>
                            <a:schemeClr val="tx1"/>
                          </a:solidFill>
                          <a:effectLst/>
                          <a:latin typeface="+mn-lt"/>
                          <a:ea typeface="+mn-ea"/>
                          <a:cs typeface="+mn-cs"/>
                        </a:rPr>
                        <a:t> colleagues play a vital role in ensuring patients are healthy enough for their procedures. Confirming patients are "all clear" in advance of procedures helps prevents COVID-19 from being spread inside the ministries, which also maintains the safety of other patients and fellow colleagues. </a:t>
                      </a:r>
                      <a:endParaRPr lang="en-US" sz="100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Connect with Colleagues on Yammer in Moments of Prayer</a:t>
                      </a:r>
                    </a:p>
                    <a:p>
                      <a:r>
                        <a:rPr lang="en-US" sz="1000" b="0" i="0" kern="1200" dirty="0">
                          <a:solidFill>
                            <a:schemeClr val="tx1"/>
                          </a:solidFill>
                          <a:effectLst/>
                          <a:latin typeface="+mn-lt"/>
                          <a:ea typeface="+mn-ea"/>
                          <a:cs typeface="+mn-cs"/>
                        </a:rPr>
                        <a:t>As we face the COVID-19 pandemic together and in the spirit of solidarity, Trinity Health invites all colleagues to join in a System-wide moment of prayer on Yammer. Every Monday, Wednesday and Friday at 1 p.m. ET, colleagues unite to pray for: those suffering with COVID-19, their families, our colleagues working with those affected by the virus, and their families. To join in prayer on Yammer, go to the prayer site and click "join."</a:t>
                      </a:r>
                      <a:endParaRPr lang="en-US" sz="1000" b="0" i="0" kern="1200" dirty="0">
                        <a:solidFill>
                          <a:schemeClr val="tx1"/>
                        </a:solidFill>
                        <a:effectLst/>
                        <a:highlight>
                          <a:srgbClr val="00FFFF"/>
                        </a:highligh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BB0C2075-55E3-4CA7-A23F-109FF7AD83CD}"/>
</file>

<file path=customXml/itemProps3.xml><?xml version="1.0" encoding="utf-8"?>
<ds:datastoreItem xmlns:ds="http://schemas.openxmlformats.org/officeDocument/2006/customXml" ds:itemID="{A189451C-B86D-43F5-AA06-34D722258368}">
  <ds:schemaRef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 ds:uri="e6ab4244-9723-42db-8dd8-af501f8ebc00"/>
    <ds:schemaRef ds:uri="http://schemas.openxmlformats.org/package/2006/metadata/core-properties"/>
    <ds:schemaRef ds:uri="http://schemas.microsoft.com/office/infopath/2007/PartnerControls"/>
    <ds:schemaRef ds:uri="2f9963b4-3c35-4578-b1ba-a166f880c2d2"/>
    <ds:schemaRef ds:uri="http://purl.org/dc/te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3267</TotalTime>
  <Words>327</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299</cp:revision>
  <cp:lastPrinted>2015-03-20T16:41:08Z</cp:lastPrinted>
  <dcterms:created xsi:type="dcterms:W3CDTF">2015-06-01T18:54:58Z</dcterms:created>
  <dcterms:modified xsi:type="dcterms:W3CDTF">2020-07-22T15:04:57Z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