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8"/>
  </p:notesMasterIdLst>
  <p:handoutMasterIdLst>
    <p:handoutMasterId r:id="rId19"/>
  </p:handoutMasterIdLst>
  <p:sldIdLst>
    <p:sldId id="306" r:id="rId7"/>
    <p:sldId id="325" r:id="rId8"/>
    <p:sldId id="448" r:id="rId9"/>
    <p:sldId id="323" r:id="rId10"/>
    <p:sldId id="326" r:id="rId11"/>
    <p:sldId id="327" r:id="rId12"/>
    <p:sldId id="382" r:id="rId13"/>
    <p:sldId id="362" r:id="rId14"/>
    <p:sldId id="336" r:id="rId15"/>
    <p:sldId id="333" r:id="rId16"/>
    <p:sldId id="422" r:id="rId17"/>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8" clrIdx="0">
    <p:extLst>
      <p:ext uri="{19B8F6BF-5375-455C-9EA6-DF929625EA0E}">
        <p15:presenceInfo xmlns:p15="http://schemas.microsoft.com/office/powerpoint/2012/main" userId="S::tolasuz@trinity-health.org::13a69b62-492e-47ac-bdfa-d669fbf05bf3" providerId="AD"/>
      </p:ext>
    </p:extLst>
  </p:cmAuthor>
  <p:cmAuthor id="2" name="Brandi Bonney" initials="BB" lastIdx="12" clrIdx="1">
    <p:extLst>
      <p:ext uri="{19B8F6BF-5375-455C-9EA6-DF929625EA0E}">
        <p15:presenceInfo xmlns:p15="http://schemas.microsoft.com/office/powerpoint/2012/main" userId="S::Brandi.Bonney@trinity-health.org::0ec9ea29-772f-4ef7-8fa0-966b54ddb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4" autoAdjust="0"/>
    <p:restoredTop sz="55583" autoAdjust="0"/>
  </p:normalViewPr>
  <p:slideViewPr>
    <p:cSldViewPr snapToGrid="0" snapToObjects="1" showGuides="1">
      <p:cViewPr>
        <p:scale>
          <a:sx n="90" d="100"/>
          <a:sy n="90" d="100"/>
        </p:scale>
        <p:origin x="1387" y="-845"/>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 4 minutes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episode we’ll define who is eligible for benefits and cover some of the enrollment details and resources available to you.   </a:t>
            </a:r>
          </a:p>
          <a:p>
            <a:endParaRPr lang="en-US" dirty="0"/>
          </a:p>
          <a:p>
            <a:r>
              <a:rPr lang="en-US" dirty="0"/>
              <a:t> </a:t>
            </a:r>
          </a:p>
        </p:txBody>
      </p:sp>
      <p:sp>
        <p:nvSpPr>
          <p:cNvPr id="4" name="Slide Number Placeholder 3"/>
          <p:cNvSpPr>
            <a:spLocks noGrp="1"/>
          </p:cNvSpPr>
          <p:nvPr>
            <p:ph type="sldNum" sz="quarter" idx="10"/>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464732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be eligible for benefits if you are a regularly scheduled full-time or part-time colleagues who works the required minimum number of hours each pay period, as defined by your ministry.  See your new hire information for more details.</a:t>
            </a:r>
          </a:p>
          <a:p>
            <a:endParaRPr lang="en-US" dirty="0"/>
          </a:p>
          <a:p>
            <a:r>
              <a:rPr lang="en-US" dirty="0"/>
              <a:t>Your dependents may be eligible for benefits too. First, let’s talk about the eligible adults. </a:t>
            </a:r>
          </a:p>
          <a:p>
            <a:endParaRPr lang="en-US" dirty="0"/>
          </a:p>
          <a:p>
            <a:r>
              <a:rPr lang="en-US" dirty="0"/>
              <a:t>Eligible Adults include </a:t>
            </a:r>
          </a:p>
          <a:p>
            <a:endParaRPr lang="en-US" dirty="0"/>
          </a:p>
          <a:p>
            <a:pPr marL="171450" indent="-171450">
              <a:buFont typeface="Arial" panose="020B0604020202020204" pitchFamily="34" charset="0"/>
              <a:buChar char="•"/>
            </a:pPr>
            <a:r>
              <a:rPr lang="en-US" dirty="0"/>
              <a:t>A spouse as defined by the I-R-S </a:t>
            </a:r>
            <a:r>
              <a:rPr lang="en-US" u="sng" dirty="0"/>
              <a:t>or  </a:t>
            </a:r>
          </a:p>
          <a:p>
            <a:endParaRPr lang="en-US" dirty="0"/>
          </a:p>
          <a:p>
            <a:pPr marL="171450" indent="-171450">
              <a:buFont typeface="Arial" panose="020B0604020202020204" pitchFamily="34" charset="0"/>
              <a:buChar char="•"/>
            </a:pPr>
            <a:r>
              <a:rPr lang="en-US" dirty="0"/>
              <a:t>A civil union partner or other eligible adult who shares a permanent residence with you and is financially interdependent, and is not related to you by blood, adoption or marriage. </a:t>
            </a:r>
          </a:p>
          <a:p>
            <a:endParaRPr lang="en-US" dirty="0"/>
          </a:p>
          <a:p>
            <a:r>
              <a:rPr lang="en-US" dirty="0"/>
              <a:t>There is some documentation that you’ll be required to turn in to enroll an eligible adult and we’ll go over that in just a moment.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It’s important to note that if you and your eligible adult both work for Trinity Health, your eligible adult may </a:t>
            </a:r>
            <a:r>
              <a:rPr lang="en-US" u="sng" dirty="0"/>
              <a:t>not</a:t>
            </a:r>
            <a:r>
              <a:rPr lang="en-US" dirty="0"/>
              <a:t> be covered as both a colleague and a dependent.  You can only be covered once under a Trinity Health medical plan.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587443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take a look at who can be covered as a dependent child.</a:t>
            </a:r>
          </a:p>
          <a:p>
            <a:endParaRPr lang="en-US" dirty="0"/>
          </a:p>
          <a:p>
            <a:r>
              <a:rPr lang="en-US" dirty="0"/>
              <a:t>Dependent children are defined as your or your eligible adult’s natural children, legally adopted children, or children for whom you and or your eligible adult are the court-appointed guardian. </a:t>
            </a:r>
          </a:p>
          <a:p>
            <a:endParaRPr lang="en-US" dirty="0"/>
          </a:p>
          <a:p>
            <a:r>
              <a:rPr lang="en-US" dirty="0"/>
              <a:t>Eligible children are covered through the end of the plan year in which they turn age 26 or longer if they meet certain disability criteria before their 26</a:t>
            </a:r>
            <a:r>
              <a:rPr lang="en-US" baseline="30000" dirty="0"/>
              <a:t>th</a:t>
            </a:r>
            <a:r>
              <a:rPr lang="en-US" dirty="0"/>
              <a:t> birthday.</a:t>
            </a:r>
          </a:p>
          <a:p>
            <a:endParaRPr lang="en-US" dirty="0"/>
          </a:p>
          <a:p>
            <a:r>
              <a:rPr lang="en-US" dirty="0"/>
              <a:t>Children of a non-spouse eligible adult may only be covered if the eligible adult is covered. </a:t>
            </a:r>
          </a:p>
          <a:p>
            <a:endParaRPr lang="en-US" dirty="0"/>
          </a:p>
          <a:p>
            <a:r>
              <a:rPr lang="en-US" dirty="0"/>
              <a:t>Finally, it’s important to note that eligible children may only be covered under one colleague parent.</a:t>
            </a:r>
          </a:p>
          <a:p>
            <a:endParaRPr lang="en-US" dirty="0"/>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3041042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we’ve reviewed who is eligible for coverage, let’s take a look at the enrollment details.</a:t>
            </a:r>
          </a:p>
        </p:txBody>
      </p:sp>
      <p:sp>
        <p:nvSpPr>
          <p:cNvPr id="4" name="Slide Number Placeholder 3"/>
          <p:cNvSpPr>
            <a:spLocks noGrp="1"/>
          </p:cNvSpPr>
          <p:nvPr>
            <p:ph type="sldNum" sz="quarter" idx="10"/>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340437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benefits will be effective the first of the month following 30 days of your hire date. </a:t>
            </a:r>
          </a:p>
          <a:p>
            <a:endParaRPr lang="en-US" dirty="0"/>
          </a:p>
          <a:p>
            <a:r>
              <a:rPr lang="en-US" dirty="0"/>
              <a:t>For example, if your hire date is March 13</a:t>
            </a:r>
            <a:r>
              <a:rPr lang="en-US" baseline="30000" dirty="0"/>
              <a:t>th</a:t>
            </a:r>
            <a:r>
              <a:rPr lang="en-US" dirty="0"/>
              <a:t>, your benefit effective date would be May 1</a:t>
            </a:r>
            <a:r>
              <a:rPr lang="en-US" baseline="30000" dirty="0"/>
              <a:t>st</a:t>
            </a:r>
            <a:r>
              <a:rPr lang="en-US" dirty="0"/>
              <a:t>. </a:t>
            </a:r>
          </a:p>
          <a:p>
            <a:endParaRPr lang="en-US" dirty="0"/>
          </a:p>
          <a:p>
            <a:r>
              <a:rPr lang="en-US" dirty="0"/>
              <a:t>You must enroll in benefits no later than 30 days from your hire date.</a:t>
            </a:r>
          </a:p>
          <a:p>
            <a:endParaRPr lang="en-US" dirty="0"/>
          </a:p>
          <a:p>
            <a:r>
              <a:rPr lang="en-US" dirty="0"/>
              <a:t>As mentioned earlier, there is some documentation that will be required at the time of your enrollment to prove your relationship to your dependent children and eligible adult. For example, you may need to provide a marriage certificate, birth certificate or if an eligible adult qualifies as a tax dependent, you must complete a certification form each year in order to receive pre-tax deductions. </a:t>
            </a:r>
          </a:p>
          <a:p>
            <a:endParaRPr lang="en-US" dirty="0"/>
          </a:p>
          <a:p>
            <a:r>
              <a:rPr lang="en-US" dirty="0"/>
              <a:t>Social Security numbers are required for all dependents over the age of one. </a:t>
            </a:r>
          </a:p>
          <a:p>
            <a:endParaRPr lang="en-US" dirty="0"/>
          </a:p>
          <a:p>
            <a:r>
              <a:rPr lang="en-US" dirty="0"/>
              <a:t>See your new hire information for specific details on how to enroll and what documentation may be needed.  You can also find a list of documentation requirements on the H-R-4-U colleague portal.</a:t>
            </a:r>
          </a:p>
          <a:p>
            <a:r>
              <a:rPr lang="en-US" dirty="0"/>
              <a:t> </a:t>
            </a: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392145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your new hire information, another great resource for benefits information is the H-R-4-U colleague portal. </a:t>
            </a:r>
          </a:p>
          <a:p>
            <a:endParaRPr lang="en-US" dirty="0"/>
          </a:p>
          <a:p>
            <a:r>
              <a:rPr lang="en-US" dirty="0"/>
              <a:t>It’s available twenty-four seven from anywhere you have internet access. When you’re logged into a Trinity Health network computer you can access the H-R-4-U application from your applications window. </a:t>
            </a:r>
          </a:p>
          <a:p>
            <a:endParaRPr lang="en-US" dirty="0"/>
          </a:p>
          <a:p>
            <a:r>
              <a:rPr lang="en-US" dirty="0"/>
              <a:t>You can also access H-R-4-U from any device by entering the web address in your browser.</a:t>
            </a: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1005220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H-R-4-U in an easy-to-use portal that allows you to search a rich knowledgebase for information about benefits, pay, time off, and more. </a:t>
            </a:r>
          </a:p>
          <a:p>
            <a:endParaRPr lang="en-US" dirty="0"/>
          </a:p>
          <a:p>
            <a:r>
              <a:rPr lang="en-US" dirty="0"/>
              <a:t>You can also submit a request twenty-four seven and live chat with an HR representative, Monday through Friday, from 7 a.m. to 8 p.m. Eastern Time.</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3989548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reviewed the important information about eligibility and enrollment, we encourage you to take the time to watch the other episodes of the video series, if you haven’t already done so. </a:t>
            </a:r>
          </a:p>
          <a:p>
            <a:endParaRPr lang="en-US" dirty="0"/>
          </a:p>
          <a:p>
            <a:r>
              <a:rPr lang="en-US"/>
              <a:t>They </a:t>
            </a:r>
            <a:r>
              <a:rPr lang="en-US" dirty="0"/>
              <a:t>provide important information about your options so that you can make an informed decision as you select the benefits that are right for you and your family. </a:t>
            </a:r>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9365859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629291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2.png"/><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8"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820611" y="2572022"/>
            <a:ext cx="6694614" cy="475705"/>
          </a:xfrm>
        </p:spPr>
        <p:txBody>
          <a:bodyPr>
            <a:noAutofit/>
          </a:bodyPr>
          <a:lstStyle/>
          <a:p>
            <a:r>
              <a:rPr lang="en-US" sz="2000" dirty="0"/>
              <a:t>Eligibility, Enrollment and HR4U</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10</a:t>
            </a:fld>
            <a:endParaRPr lang="en-US" dirty="0"/>
          </a:p>
        </p:txBody>
      </p:sp>
    </p:spTree>
    <p:extLst>
      <p:ext uri="{BB962C8B-B14F-4D97-AF65-F5344CB8AC3E}">
        <p14:creationId xmlns:p14="http://schemas.microsoft.com/office/powerpoint/2010/main" val="2313412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dirty="0"/>
              <a:t>©2020 Trinity Health</a:t>
            </a:r>
          </a:p>
        </p:txBody>
      </p:sp>
      <p:sp>
        <p:nvSpPr>
          <p:cNvPr id="4" name="Slide Number Placeholder 3"/>
          <p:cNvSpPr>
            <a:spLocks noGrp="1"/>
          </p:cNvSpPr>
          <p:nvPr>
            <p:ph type="sldNum" sz="quarter" idx="4"/>
          </p:nvPr>
        </p:nvSpPr>
        <p:spPr/>
        <p:txBody>
          <a:bodyPr/>
          <a:lstStyle/>
          <a:p>
            <a:fld id="{489F9553-C816-6842-8939-EE75ECF7EB2B}" type="slidenum">
              <a:rPr lang="en-US" smtClean="0"/>
              <a:pPr/>
              <a:t>2</a:t>
            </a:fld>
            <a:endParaRPr lang="en-US" dirty="0"/>
          </a:p>
        </p:txBody>
      </p:sp>
      <p:sp>
        <p:nvSpPr>
          <p:cNvPr id="6" name="Title 5"/>
          <p:cNvSpPr>
            <a:spLocks noGrp="1"/>
          </p:cNvSpPr>
          <p:nvPr>
            <p:ph type="title"/>
          </p:nvPr>
        </p:nvSpPr>
        <p:spPr/>
        <p:txBody>
          <a:bodyPr/>
          <a:lstStyle/>
          <a:p>
            <a:r>
              <a:rPr lang="en-US" sz="3200" dirty="0"/>
              <a:t>Benefit Eligibility</a:t>
            </a:r>
          </a:p>
        </p:txBody>
      </p:sp>
    </p:spTree>
    <p:extLst>
      <p:ext uri="{BB962C8B-B14F-4D97-AF65-F5344CB8AC3E}">
        <p14:creationId xmlns:p14="http://schemas.microsoft.com/office/powerpoint/2010/main" val="93482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p:txBody>
          <a:bodyPr>
            <a:normAutofit fontScale="92500" lnSpcReduction="10000"/>
          </a:bodyPr>
          <a:lstStyle/>
          <a:p>
            <a:r>
              <a:rPr lang="en-US" dirty="0"/>
              <a:t>Who is eligible? </a:t>
            </a:r>
          </a:p>
          <a:p>
            <a:pPr lvl="1"/>
            <a:r>
              <a:rPr lang="en-US" sz="2200" dirty="0"/>
              <a:t>Full- and part-time colleagues</a:t>
            </a:r>
          </a:p>
          <a:p>
            <a:pPr lvl="2"/>
            <a:r>
              <a:rPr lang="en-US" dirty="0"/>
              <a:t>Please see your new hire information for details on minimum number of hours required per pay to meet eligibility</a:t>
            </a:r>
          </a:p>
          <a:p>
            <a:pPr lvl="1"/>
            <a:r>
              <a:rPr lang="en-US" sz="2200" dirty="0"/>
              <a:t>Dependents who are eligible for benefits include:</a:t>
            </a:r>
          </a:p>
          <a:p>
            <a:pPr lvl="2"/>
            <a:r>
              <a:rPr lang="en-US" dirty="0"/>
              <a:t>Eligible adult</a:t>
            </a:r>
          </a:p>
          <a:p>
            <a:pPr lvl="3"/>
            <a:r>
              <a:rPr lang="en-US" dirty="0">
                <a:latin typeface="Arial" panose="020B0604020202020204" pitchFamily="34" charset="0"/>
                <a:cs typeface="Arial" panose="020B0604020202020204" pitchFamily="34" charset="0"/>
              </a:rPr>
              <a:t>Spouse as defined by the IRS or</a:t>
            </a:r>
          </a:p>
          <a:p>
            <a:pPr lvl="3"/>
            <a:r>
              <a:rPr lang="en-US" dirty="0">
                <a:latin typeface="Arial" panose="020B0604020202020204" pitchFamily="34" charset="0"/>
                <a:cs typeface="Arial" panose="020B0604020202020204" pitchFamily="34" charset="0"/>
              </a:rPr>
              <a:t>Civil union partner or other eligible adult who shares a permanent residence with and is financially interdependent to the colleague </a:t>
            </a:r>
          </a:p>
          <a:p>
            <a:pPr lvl="3"/>
            <a:r>
              <a:rPr lang="en-US" dirty="0">
                <a:latin typeface="Arial" panose="020B0604020202020204" pitchFamily="34" charset="0"/>
                <a:cs typeface="Arial" panose="020B0604020202020204" pitchFamily="34" charset="0"/>
              </a:rPr>
              <a:t>Note: If you and your eligible adult both work for a Trinity Health ministry, the eligible adult may not be covered as both a dependent and a colleague</a:t>
            </a:r>
          </a:p>
          <a:p>
            <a:pPr lvl="3"/>
            <a:endParaRPr lang="en-US" dirty="0"/>
          </a:p>
          <a:p>
            <a:pPr marL="0" indent="0">
              <a:buNone/>
            </a:pPr>
            <a:endParaRPr lang="en-US" dirty="0"/>
          </a:p>
          <a:p>
            <a:endParaRPr lang="en-US" dirty="0"/>
          </a:p>
          <a:p>
            <a:endParaRPr lang="en-US" dirty="0"/>
          </a:p>
        </p:txBody>
      </p:sp>
      <p:sp>
        <p:nvSpPr>
          <p:cNvPr id="3" name="Title 2"/>
          <p:cNvSpPr>
            <a:spLocks noGrp="1"/>
          </p:cNvSpPr>
          <p:nvPr>
            <p:ph type="title"/>
          </p:nvPr>
        </p:nvSpPr>
        <p:spPr/>
        <p:txBody>
          <a:bodyPr/>
          <a:lstStyle/>
          <a:p>
            <a:r>
              <a:rPr lang="en-US" sz="3200" dirty="0"/>
              <a:t>Benefit eligibility</a:t>
            </a:r>
          </a:p>
        </p:txBody>
      </p:sp>
      <p:sp>
        <p:nvSpPr>
          <p:cNvPr id="4" name="Footer Placeholder 3"/>
          <p:cNvSpPr>
            <a:spLocks noGrp="1"/>
          </p:cNvSpPr>
          <p:nvPr>
            <p:ph type="ftr" sz="quarter" idx="3"/>
          </p:nvPr>
        </p:nvSpPr>
        <p:spPr/>
        <p:txBody>
          <a:bodyPr/>
          <a:lstStyle/>
          <a:p>
            <a:r>
              <a:rPr lang="en-US" dirty="0"/>
              <a:t>©2020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3</a:t>
            </a:fld>
            <a:endParaRPr lang="en-US" dirty="0"/>
          </a:p>
        </p:txBody>
      </p:sp>
    </p:spTree>
    <p:extLst>
      <p:ext uri="{BB962C8B-B14F-4D97-AF65-F5344CB8AC3E}">
        <p14:creationId xmlns:p14="http://schemas.microsoft.com/office/powerpoint/2010/main" val="3870589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999054"/>
            <a:ext cx="8236688" cy="3883316"/>
          </a:xfrm>
        </p:spPr>
        <p:txBody>
          <a:bodyPr>
            <a:normAutofit/>
          </a:bodyPr>
          <a:lstStyle/>
          <a:p>
            <a:r>
              <a:rPr lang="en-US" dirty="0"/>
              <a:t>Dependent children</a:t>
            </a:r>
          </a:p>
          <a:p>
            <a:pPr lvl="1"/>
            <a:r>
              <a:rPr lang="en-US" sz="2200" dirty="0"/>
              <a:t>You and/or your eligible adult’s natural children, legally adopted children, or children for whom you and/or your eligible adult are the court-appointed guardian</a:t>
            </a:r>
          </a:p>
          <a:p>
            <a:pPr lvl="2"/>
            <a:r>
              <a:rPr lang="en-US" sz="1900" dirty="0"/>
              <a:t>Eligible through the end of the year in which they turn age 26 or after if they meet certain disability criteria before their 26</a:t>
            </a:r>
            <a:r>
              <a:rPr lang="en-US" sz="1900" baseline="30000" dirty="0"/>
              <a:t>th</a:t>
            </a:r>
            <a:r>
              <a:rPr lang="en-US" sz="1900" dirty="0"/>
              <a:t> birthday</a:t>
            </a:r>
          </a:p>
          <a:p>
            <a:pPr lvl="2"/>
            <a:r>
              <a:rPr lang="en-US" sz="1900" dirty="0"/>
              <a:t>Children of non-spouse eligible adult may only be covered if the eligible adult is covered</a:t>
            </a:r>
          </a:p>
          <a:p>
            <a:pPr lvl="2"/>
            <a:r>
              <a:rPr lang="en-US" sz="1900" dirty="0"/>
              <a:t>Eligible children may only be covered under one colleague parent</a:t>
            </a:r>
          </a:p>
          <a:p>
            <a:endParaRPr lang="en-US" dirty="0"/>
          </a:p>
          <a:p>
            <a:endParaRPr lang="en-US" dirty="0"/>
          </a:p>
          <a:p>
            <a:endParaRPr lang="en-US" dirty="0"/>
          </a:p>
        </p:txBody>
      </p:sp>
      <p:sp>
        <p:nvSpPr>
          <p:cNvPr id="3" name="Title 2"/>
          <p:cNvSpPr>
            <a:spLocks noGrp="1"/>
          </p:cNvSpPr>
          <p:nvPr>
            <p:ph type="title"/>
          </p:nvPr>
        </p:nvSpPr>
        <p:spPr/>
        <p:txBody>
          <a:bodyPr/>
          <a:lstStyle/>
          <a:p>
            <a:r>
              <a:rPr lang="en-US" sz="3200" dirty="0"/>
              <a:t>Benefit eligibility</a:t>
            </a:r>
          </a:p>
        </p:txBody>
      </p:sp>
      <p:sp>
        <p:nvSpPr>
          <p:cNvPr id="4" name="Footer Placeholder 3"/>
          <p:cNvSpPr>
            <a:spLocks noGrp="1"/>
          </p:cNvSpPr>
          <p:nvPr>
            <p:ph type="ftr" sz="quarter" idx="3"/>
          </p:nvPr>
        </p:nvSpPr>
        <p:spPr/>
        <p:txBody>
          <a:bodyPr/>
          <a:lstStyle/>
          <a:p>
            <a:r>
              <a:rPr lang="en-US" dirty="0"/>
              <a:t>©2020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283495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676" y="852334"/>
            <a:ext cx="4437731" cy="1009604"/>
          </a:xfrm>
        </p:spPr>
        <p:txBody>
          <a:bodyPr/>
          <a:lstStyle/>
          <a:p>
            <a:r>
              <a:rPr lang="en-US" dirty="0"/>
              <a:t>Enrollment Details and Resources including HR4U </a:t>
            </a:r>
          </a:p>
        </p:txBody>
      </p:sp>
      <p:sp>
        <p:nvSpPr>
          <p:cNvPr id="3" name="Footer Placeholder 2"/>
          <p:cNvSpPr>
            <a:spLocks noGrp="1"/>
          </p:cNvSpPr>
          <p:nvPr>
            <p:ph type="ftr" sz="quarter" idx="3"/>
          </p:nvPr>
        </p:nvSpPr>
        <p:spPr/>
        <p:txBody>
          <a:bodyPr/>
          <a:lstStyle/>
          <a:p>
            <a:r>
              <a:rPr lang="en-US" dirty="0"/>
              <a:t>©2019 Trinity Health</a:t>
            </a:r>
          </a:p>
        </p:txBody>
      </p:sp>
      <p:sp>
        <p:nvSpPr>
          <p:cNvPr id="4" name="Slide Number Placeholder 3"/>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365386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844296"/>
            <a:ext cx="8236688" cy="4224975"/>
          </a:xfrm>
        </p:spPr>
        <p:txBody>
          <a:bodyPr>
            <a:normAutofit/>
          </a:bodyPr>
          <a:lstStyle/>
          <a:p>
            <a:r>
              <a:rPr lang="en-US" dirty="0"/>
              <a:t>Your benefits will be effective the first of the month following 30 days of your hire date*</a:t>
            </a:r>
          </a:p>
          <a:p>
            <a:pPr lvl="1"/>
            <a:r>
              <a:rPr lang="en-US" sz="2200" dirty="0"/>
              <a:t>Example: </a:t>
            </a:r>
            <a:r>
              <a:rPr lang="en-US" sz="2200" dirty="0">
                <a:solidFill>
                  <a:schemeClr val="accent1"/>
                </a:solidFill>
              </a:rPr>
              <a:t>  </a:t>
            </a:r>
          </a:p>
          <a:p>
            <a:pPr lvl="2"/>
            <a:r>
              <a:rPr lang="en-US" dirty="0">
                <a:solidFill>
                  <a:schemeClr val="accent1"/>
                </a:solidFill>
              </a:rPr>
              <a:t>Hire date:  March 13</a:t>
            </a:r>
          </a:p>
          <a:p>
            <a:pPr lvl="2"/>
            <a:r>
              <a:rPr lang="en-US" dirty="0">
                <a:solidFill>
                  <a:schemeClr val="accent1"/>
                </a:solidFill>
              </a:rPr>
              <a:t>Benefit effective date: May 1</a:t>
            </a:r>
          </a:p>
          <a:p>
            <a:r>
              <a:rPr lang="en-US" dirty="0"/>
              <a:t>You must enroll no later than </a:t>
            </a:r>
            <a:r>
              <a:rPr lang="en-US" dirty="0">
                <a:solidFill>
                  <a:schemeClr val="accent1"/>
                </a:solidFill>
              </a:rPr>
              <a:t>30 days from your hire date</a:t>
            </a:r>
          </a:p>
          <a:p>
            <a:pPr lvl="1"/>
            <a:r>
              <a:rPr lang="en-US" sz="2200" dirty="0"/>
              <a:t>Relationship documentation will be due at the same time</a:t>
            </a:r>
          </a:p>
          <a:p>
            <a:pPr lvl="1"/>
            <a:r>
              <a:rPr lang="en-US" sz="2200" dirty="0"/>
              <a:t>Social Security numbers required for dependents over age 1</a:t>
            </a:r>
          </a:p>
          <a:p>
            <a:pPr lvl="1"/>
            <a:r>
              <a:rPr lang="en-US" sz="2200" dirty="0"/>
              <a:t>See new hire information for details on how to enroll </a:t>
            </a:r>
          </a:p>
          <a:p>
            <a:endParaRPr lang="en-US" dirty="0"/>
          </a:p>
        </p:txBody>
      </p:sp>
      <p:sp>
        <p:nvSpPr>
          <p:cNvPr id="3" name="Title 2"/>
          <p:cNvSpPr>
            <a:spLocks noGrp="1"/>
          </p:cNvSpPr>
          <p:nvPr>
            <p:ph type="title"/>
          </p:nvPr>
        </p:nvSpPr>
        <p:spPr/>
        <p:txBody>
          <a:bodyPr/>
          <a:lstStyle/>
          <a:p>
            <a:r>
              <a:rPr lang="en-US" sz="3200" dirty="0"/>
              <a:t>Enrollment details</a:t>
            </a:r>
          </a:p>
        </p:txBody>
      </p:sp>
      <p:sp>
        <p:nvSpPr>
          <p:cNvPr id="4" name="Footer Placeholder 3"/>
          <p:cNvSpPr>
            <a:spLocks noGrp="1"/>
          </p:cNvSpPr>
          <p:nvPr>
            <p:ph type="ftr" sz="quarter" idx="3"/>
          </p:nvPr>
        </p:nvSpPr>
        <p:spPr/>
        <p:txBody>
          <a:bodyPr/>
          <a:lstStyle/>
          <a:p>
            <a:r>
              <a:rPr lang="en-US" dirty="0"/>
              <a:t>©2020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6</a:t>
            </a:fld>
            <a:endParaRPr lang="en-US" dirty="0"/>
          </a:p>
        </p:txBody>
      </p:sp>
      <p:sp>
        <p:nvSpPr>
          <p:cNvPr id="6" name="TextBox 5">
            <a:extLst>
              <a:ext uri="{FF2B5EF4-FFF2-40B4-BE49-F238E27FC236}">
                <a16:creationId xmlns:a16="http://schemas.microsoft.com/office/drawing/2014/main" id="{B837494F-7FCE-459F-B6A8-C694520369F4}"/>
              </a:ext>
            </a:extLst>
          </p:cNvPr>
          <p:cNvSpPr txBox="1"/>
          <p:nvPr/>
        </p:nvSpPr>
        <p:spPr>
          <a:xfrm>
            <a:off x="4365412" y="4576235"/>
            <a:ext cx="5638800" cy="340991"/>
          </a:xfrm>
          <a:prstGeom prst="rect">
            <a:avLst/>
          </a:prstGeom>
          <a:noFill/>
        </p:spPr>
        <p:txBody>
          <a:bodyPr wrap="square" rtlCol="0">
            <a:spAutoFit/>
          </a:bodyPr>
          <a:lstStyle/>
          <a:p>
            <a:pPr>
              <a:lnSpc>
                <a:spcPts val="2100"/>
              </a:lnSpc>
              <a:spcAft>
                <a:spcPts val="600"/>
              </a:spcAft>
            </a:pPr>
            <a:r>
              <a:rPr lang="en-US" sz="1600" dirty="0">
                <a:solidFill>
                  <a:srgbClr val="443D3E"/>
                </a:solidFill>
              </a:rPr>
              <a:t>*</a:t>
            </a:r>
            <a:r>
              <a:rPr lang="en-US" sz="1000" dirty="0">
                <a:solidFill>
                  <a:srgbClr val="443D3E"/>
                </a:solidFill>
              </a:rPr>
              <a:t>Residents:  please see your new hire information</a:t>
            </a:r>
          </a:p>
        </p:txBody>
      </p:sp>
    </p:spTree>
    <p:extLst>
      <p:ext uri="{BB962C8B-B14F-4D97-AF65-F5344CB8AC3E}">
        <p14:creationId xmlns:p14="http://schemas.microsoft.com/office/powerpoint/2010/main" val="802017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393408" y="999054"/>
            <a:ext cx="8236688" cy="4070217"/>
          </a:xfrm>
        </p:spPr>
        <p:txBody>
          <a:bodyPr>
            <a:normAutofit fontScale="92500"/>
          </a:bodyPr>
          <a:lstStyle/>
          <a:p>
            <a:r>
              <a:rPr lang="en-US" sz="2800" dirty="0"/>
              <a:t>New hire information</a:t>
            </a:r>
          </a:p>
          <a:p>
            <a:r>
              <a:rPr lang="en-US" sz="2800" dirty="0"/>
              <a:t>HR4U colleague portal</a:t>
            </a:r>
          </a:p>
          <a:p>
            <a:pPr lvl="1"/>
            <a:r>
              <a:rPr lang="en-US" dirty="0"/>
              <a:t>Available 24/7 from anywhere you have internet access </a:t>
            </a:r>
          </a:p>
          <a:p>
            <a:pPr lvl="1"/>
            <a:r>
              <a:rPr lang="en-US" dirty="0"/>
              <a:t>Click on the HR4U icon in your applications window when you are logged into a Trinity Health network computer</a:t>
            </a:r>
          </a:p>
          <a:p>
            <a:pPr lvl="1"/>
            <a:r>
              <a:rPr lang="en-US" dirty="0"/>
              <a:t>Access via any internet-enabled device by entering the following URL into your web browser            </a:t>
            </a:r>
            <a:r>
              <a:rPr lang="en-US" dirty="0">
                <a:hlinkClick r:id="rId3"/>
              </a:rPr>
              <a:t>https://hr4u.trinity-health.org</a:t>
            </a:r>
            <a:r>
              <a:rPr lang="en-US" dirty="0"/>
              <a:t> </a:t>
            </a:r>
          </a:p>
          <a:p>
            <a:pPr marL="344488" lvl="1" indent="0">
              <a:buNone/>
            </a:pPr>
            <a:br>
              <a:rPr lang="en-US" sz="2000" dirty="0"/>
            </a:br>
            <a:endParaRPr lang="en-US" sz="2000" dirty="0"/>
          </a:p>
          <a:p>
            <a:endParaRPr lang="en-US" dirty="0"/>
          </a:p>
          <a:p>
            <a:endParaRPr lang="en-US" dirty="0"/>
          </a:p>
        </p:txBody>
      </p:sp>
      <p:sp>
        <p:nvSpPr>
          <p:cNvPr id="3" name="Title 2"/>
          <p:cNvSpPr>
            <a:spLocks noGrp="1"/>
          </p:cNvSpPr>
          <p:nvPr>
            <p:ph type="title"/>
          </p:nvPr>
        </p:nvSpPr>
        <p:spPr/>
        <p:txBody>
          <a:bodyPr/>
          <a:lstStyle/>
          <a:p>
            <a:r>
              <a:rPr lang="en-US" sz="3200" dirty="0">
                <a:solidFill>
                  <a:srgbClr val="6E2585"/>
                </a:solidFill>
                <a:latin typeface="+mj-lt"/>
                <a:cs typeface="Arial"/>
              </a:rPr>
              <a:t>Enrollment resources</a:t>
            </a:r>
            <a:endParaRPr lang="en-US" sz="3200" dirty="0">
              <a:latin typeface="+mj-lt"/>
            </a:endParaRPr>
          </a:p>
        </p:txBody>
      </p:sp>
      <p:sp>
        <p:nvSpPr>
          <p:cNvPr id="4" name="Footer Placeholder 3"/>
          <p:cNvSpPr>
            <a:spLocks noGrp="1"/>
          </p:cNvSpPr>
          <p:nvPr>
            <p:ph type="ftr" sz="quarter" idx="3"/>
          </p:nvPr>
        </p:nvSpPr>
        <p:spPr/>
        <p:txBody>
          <a:bodyPr/>
          <a:lstStyle/>
          <a:p>
            <a:r>
              <a:rPr lang="en-US" dirty="0"/>
              <a:t>©2020 Trinity Health</a:t>
            </a:r>
          </a:p>
        </p:txBody>
      </p:sp>
      <p:sp>
        <p:nvSpPr>
          <p:cNvPr id="5" name="Slide Number Placeholder 4"/>
          <p:cNvSpPr>
            <a:spLocks noGrp="1"/>
          </p:cNvSpPr>
          <p:nvPr>
            <p:ph type="sldNum" sz="quarter" idx="4"/>
          </p:nvPr>
        </p:nvSpPr>
        <p:spPr/>
        <p:txBody>
          <a:bodyPr/>
          <a:lstStyle/>
          <a:p>
            <a:fld id="{489F9553-C816-6842-8939-EE75ECF7EB2B}" type="slidenum">
              <a:rPr lang="en-US" smtClean="0"/>
              <a:pPr/>
              <a:t>7</a:t>
            </a:fld>
            <a:endParaRPr lang="en-US" dirty="0"/>
          </a:p>
        </p:txBody>
      </p:sp>
      <p:pic>
        <p:nvPicPr>
          <p:cNvPr id="8" name="Picture 7">
            <a:extLst>
              <a:ext uri="{FF2B5EF4-FFF2-40B4-BE49-F238E27FC236}">
                <a16:creationId xmlns:a16="http://schemas.microsoft.com/office/drawing/2014/main" id="{048D18BC-7946-420E-8C37-45E8C2D15B74}"/>
              </a:ext>
            </a:extLst>
          </p:cNvPr>
          <p:cNvPicPr>
            <a:picLocks noChangeAspect="1"/>
          </p:cNvPicPr>
          <p:nvPr/>
        </p:nvPicPr>
        <p:blipFill>
          <a:blip r:embed="rId4"/>
          <a:stretch>
            <a:fillRect/>
          </a:stretch>
        </p:blipFill>
        <p:spPr>
          <a:xfrm>
            <a:off x="6875712" y="474444"/>
            <a:ext cx="1049220" cy="1049220"/>
          </a:xfrm>
          <a:prstGeom prst="rect">
            <a:avLst/>
          </a:prstGeom>
        </p:spPr>
      </p:pic>
    </p:spTree>
    <p:extLst>
      <p:ext uri="{BB962C8B-B14F-4D97-AF65-F5344CB8AC3E}">
        <p14:creationId xmlns:p14="http://schemas.microsoft.com/office/powerpoint/2010/main" val="74237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7C77B70C-6752-4536-9A2D-CC4CA6ADFB4D}"/>
              </a:ext>
            </a:extLst>
          </p:cNvPr>
          <p:cNvPicPr>
            <a:picLocks noGrp="1" noChangeAspect="1"/>
          </p:cNvPicPr>
          <p:nvPr>
            <p:ph sz="quarter" idx="12"/>
          </p:nvPr>
        </p:nvPicPr>
        <p:blipFill>
          <a:blip r:embed="rId3"/>
          <a:stretch>
            <a:fillRect/>
          </a:stretch>
        </p:blipFill>
        <p:spPr>
          <a:xfrm>
            <a:off x="58265" y="844296"/>
            <a:ext cx="9027469" cy="3837741"/>
          </a:xfrm>
          <a:prstGeom prst="rect">
            <a:avLst/>
          </a:prstGeom>
          <a:ln w="3175">
            <a:solidFill>
              <a:schemeClr val="tx1"/>
            </a:solidFill>
          </a:ln>
        </p:spPr>
      </p:pic>
      <p:sp>
        <p:nvSpPr>
          <p:cNvPr id="3" name="Title 2">
            <a:extLst>
              <a:ext uri="{FF2B5EF4-FFF2-40B4-BE49-F238E27FC236}">
                <a16:creationId xmlns:a16="http://schemas.microsoft.com/office/drawing/2014/main" id="{BEC8E1E3-0680-43FD-9045-40ABA58ABD2D}"/>
              </a:ext>
            </a:extLst>
          </p:cNvPr>
          <p:cNvSpPr>
            <a:spLocks noGrp="1"/>
          </p:cNvSpPr>
          <p:nvPr>
            <p:ph type="title"/>
          </p:nvPr>
        </p:nvSpPr>
        <p:spPr/>
        <p:txBody>
          <a:bodyPr/>
          <a:lstStyle/>
          <a:p>
            <a:r>
              <a:rPr lang="en-US" dirty="0"/>
              <a:t>HR4U colleague portal home page</a:t>
            </a:r>
          </a:p>
        </p:txBody>
      </p:sp>
      <p:sp>
        <p:nvSpPr>
          <p:cNvPr id="4" name="Footer Placeholder 3">
            <a:extLst>
              <a:ext uri="{FF2B5EF4-FFF2-40B4-BE49-F238E27FC236}">
                <a16:creationId xmlns:a16="http://schemas.microsoft.com/office/drawing/2014/main" id="{4C0F1B35-75B8-475E-967E-55226838D7AC}"/>
              </a:ext>
            </a:extLst>
          </p:cNvPr>
          <p:cNvSpPr>
            <a:spLocks noGrp="1"/>
          </p:cNvSpPr>
          <p:nvPr>
            <p:ph type="ftr" sz="quarter" idx="3"/>
          </p:nvPr>
        </p:nvSpPr>
        <p:spPr/>
        <p:txBody>
          <a:bodyPr/>
          <a:lstStyle/>
          <a:p>
            <a:r>
              <a:rPr lang="en-US"/>
              <a:t>©2020 Trinity Health, All Rights Reserved</a:t>
            </a:r>
            <a:endParaRPr lang="en-US" dirty="0"/>
          </a:p>
        </p:txBody>
      </p:sp>
      <p:sp>
        <p:nvSpPr>
          <p:cNvPr id="5" name="Slide Number Placeholder 4">
            <a:extLst>
              <a:ext uri="{FF2B5EF4-FFF2-40B4-BE49-F238E27FC236}">
                <a16:creationId xmlns:a16="http://schemas.microsoft.com/office/drawing/2014/main" id="{4EAB3AB7-597C-4587-8D6D-93F4596336B6}"/>
              </a:ext>
            </a:extLst>
          </p:cNvPr>
          <p:cNvSpPr>
            <a:spLocks noGrp="1"/>
          </p:cNvSpPr>
          <p:nvPr>
            <p:ph type="sldNum" sz="quarter" idx="4"/>
          </p:nvPr>
        </p:nvSpPr>
        <p:spPr/>
        <p:txBody>
          <a:bodyPr/>
          <a:lstStyle/>
          <a:p>
            <a:fld id="{489F9553-C816-6842-8939-EE75ECF7EB2B}" type="slidenum">
              <a:rPr lang="en-US" smtClean="0"/>
              <a:pPr/>
              <a:t>8</a:t>
            </a:fld>
            <a:endParaRPr lang="en-US" dirty="0"/>
          </a:p>
        </p:txBody>
      </p:sp>
      <p:pic>
        <p:nvPicPr>
          <p:cNvPr id="7" name="Picture 6">
            <a:extLst>
              <a:ext uri="{FF2B5EF4-FFF2-40B4-BE49-F238E27FC236}">
                <a16:creationId xmlns:a16="http://schemas.microsoft.com/office/drawing/2014/main" id="{FEF55C24-23E4-4816-9456-FBBD1BBB9E70}"/>
              </a:ext>
            </a:extLst>
          </p:cNvPr>
          <p:cNvPicPr>
            <a:picLocks noChangeAspect="1"/>
          </p:cNvPicPr>
          <p:nvPr/>
        </p:nvPicPr>
        <p:blipFill rotWithShape="1">
          <a:blip r:embed="rId4"/>
          <a:srcRect r="57570"/>
          <a:stretch/>
        </p:blipFill>
        <p:spPr>
          <a:xfrm>
            <a:off x="102874" y="3970952"/>
            <a:ext cx="1392773" cy="656503"/>
          </a:xfrm>
          <a:prstGeom prst="rect">
            <a:avLst/>
          </a:prstGeom>
        </p:spPr>
      </p:pic>
      <p:pic>
        <p:nvPicPr>
          <p:cNvPr id="8" name="Picture 7">
            <a:extLst>
              <a:ext uri="{FF2B5EF4-FFF2-40B4-BE49-F238E27FC236}">
                <a16:creationId xmlns:a16="http://schemas.microsoft.com/office/drawing/2014/main" id="{2C32B98F-87FA-4CC7-9739-EB770759CB3A}"/>
              </a:ext>
            </a:extLst>
          </p:cNvPr>
          <p:cNvPicPr>
            <a:picLocks noChangeAspect="1"/>
          </p:cNvPicPr>
          <p:nvPr/>
        </p:nvPicPr>
        <p:blipFill rotWithShape="1">
          <a:blip r:embed="rId4"/>
          <a:srcRect l="68332"/>
          <a:stretch/>
        </p:blipFill>
        <p:spPr>
          <a:xfrm>
            <a:off x="1352386" y="3970952"/>
            <a:ext cx="1057662" cy="667974"/>
          </a:xfrm>
          <a:prstGeom prst="rect">
            <a:avLst/>
          </a:prstGeom>
        </p:spPr>
      </p:pic>
      <p:pic>
        <p:nvPicPr>
          <p:cNvPr id="2" name="Picture 1">
            <a:extLst>
              <a:ext uri="{FF2B5EF4-FFF2-40B4-BE49-F238E27FC236}">
                <a16:creationId xmlns:a16="http://schemas.microsoft.com/office/drawing/2014/main" id="{85D93AA2-4603-4FB4-9349-DAA78C813D14}"/>
              </a:ext>
            </a:extLst>
          </p:cNvPr>
          <p:cNvPicPr>
            <a:picLocks noChangeAspect="1"/>
          </p:cNvPicPr>
          <p:nvPr/>
        </p:nvPicPr>
        <p:blipFill>
          <a:blip r:embed="rId5"/>
          <a:stretch>
            <a:fillRect/>
          </a:stretch>
        </p:blipFill>
        <p:spPr>
          <a:xfrm>
            <a:off x="2910270" y="3371938"/>
            <a:ext cx="3178641" cy="1230920"/>
          </a:xfrm>
          <a:prstGeom prst="rect">
            <a:avLst/>
          </a:prstGeom>
        </p:spPr>
      </p:pic>
      <p:pic>
        <p:nvPicPr>
          <p:cNvPr id="9" name="Picture 8">
            <a:extLst>
              <a:ext uri="{FF2B5EF4-FFF2-40B4-BE49-F238E27FC236}">
                <a16:creationId xmlns:a16="http://schemas.microsoft.com/office/drawing/2014/main" id="{4A5F9D31-B849-48AC-9D04-19FBF68A5D5A}"/>
              </a:ext>
            </a:extLst>
          </p:cNvPr>
          <p:cNvPicPr>
            <a:picLocks noChangeAspect="1"/>
          </p:cNvPicPr>
          <p:nvPr/>
        </p:nvPicPr>
        <p:blipFill>
          <a:blip r:embed="rId6"/>
          <a:stretch>
            <a:fillRect/>
          </a:stretch>
        </p:blipFill>
        <p:spPr>
          <a:xfrm>
            <a:off x="6115990" y="3307362"/>
            <a:ext cx="2907418" cy="852906"/>
          </a:xfrm>
          <a:prstGeom prst="rect">
            <a:avLst/>
          </a:prstGeom>
        </p:spPr>
      </p:pic>
      <p:sp>
        <p:nvSpPr>
          <p:cNvPr id="10" name="Oval 9">
            <a:extLst>
              <a:ext uri="{FF2B5EF4-FFF2-40B4-BE49-F238E27FC236}">
                <a16:creationId xmlns:a16="http://schemas.microsoft.com/office/drawing/2014/main" id="{DF98D392-B48C-4C26-A42E-40AF15147DB1}"/>
              </a:ext>
            </a:extLst>
          </p:cNvPr>
          <p:cNvSpPr/>
          <p:nvPr/>
        </p:nvSpPr>
        <p:spPr>
          <a:xfrm>
            <a:off x="6851073" y="3622963"/>
            <a:ext cx="1572491" cy="1059073"/>
          </a:xfrm>
          <a:prstGeom prst="ellipse">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Tree>
    <p:extLst>
      <p:ext uri="{BB962C8B-B14F-4D97-AF65-F5344CB8AC3E}">
        <p14:creationId xmlns:p14="http://schemas.microsoft.com/office/powerpoint/2010/main" val="3204453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9</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1296365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purl.org/dc/dcmitype/"/>
    <ds:schemaRef ds:uri="http://purl.org/dc/elements/1.1/"/>
    <ds:schemaRef ds:uri="http://schemas.microsoft.com/office/2006/documentManagement/types"/>
    <ds:schemaRef ds:uri="4b91531d-a4f7-47e3-8687-1e7e838a3343"/>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http://purl.org/dc/te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14549</TotalTime>
  <Words>1709</Words>
  <Application>Microsoft Office PowerPoint</Application>
  <PresentationFormat>On-screen Show (16:9)</PresentationFormat>
  <Paragraphs>143</Paragraphs>
  <Slides>11</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Main Content Slide Layout</vt:lpstr>
      <vt:lpstr>1_Main Content Slide Layout</vt:lpstr>
      <vt:lpstr>Benefits Orientation</vt:lpstr>
      <vt:lpstr>Benefit Eligibility</vt:lpstr>
      <vt:lpstr>Benefit eligibility</vt:lpstr>
      <vt:lpstr>Benefit eligibility</vt:lpstr>
      <vt:lpstr>Enrollment Details and Resources including HR4U </vt:lpstr>
      <vt:lpstr>Enrollment details</vt:lpstr>
      <vt:lpstr>Enrollment resources</vt:lpstr>
      <vt:lpstr>HR4U colleague portal home page</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354</cp:revision>
  <cp:lastPrinted>2015-03-20T16:41:08Z</cp:lastPrinted>
  <dcterms:created xsi:type="dcterms:W3CDTF">2015-06-01T18:54:58Z</dcterms:created>
  <dcterms:modified xsi:type="dcterms:W3CDTF">2020-07-21T19:54:22Z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