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7" d="100"/>
          <a:sy n="107" d="100"/>
        </p:scale>
        <p:origin x="1166"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4/14/2020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4/14/2020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14,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47020021"/>
              </p:ext>
            </p:extLst>
          </p:nvPr>
        </p:nvGraphicFramePr>
        <p:xfrm>
          <a:off x="273319" y="877825"/>
          <a:ext cx="8612230" cy="38886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i="0" u="none" strike="noStrike" kern="1200" dirty="0">
                          <a:solidFill>
                            <a:schemeClr val="tx1"/>
                          </a:solidFill>
                          <a:effectLst/>
                          <a:latin typeface="+mn-lt"/>
                          <a:ea typeface="+mn-ea"/>
                          <a:cs typeface="+mn-cs"/>
                        </a:rPr>
                        <a:t>COVID-19 Guidance</a:t>
                      </a:r>
                      <a:r>
                        <a:rPr lang="en-US" sz="1000" b="0" i="0" u="none" strike="noStrike" kern="1200" dirty="0">
                          <a:solidFill>
                            <a:schemeClr val="tx1"/>
                          </a:solidFill>
                          <a:effectLst/>
                          <a:latin typeface="+mn-lt"/>
                          <a:ea typeface="+mn-ea"/>
                          <a:cs typeface="+mn-cs"/>
                        </a:rPr>
                        <a:t> is</a:t>
                      </a:r>
                      <a:r>
                        <a:rPr lang="en-US" sz="1000" b="0" kern="1200" dirty="0">
                          <a:solidFill>
                            <a:schemeClr val="tx1"/>
                          </a:solidFill>
                          <a:effectLst/>
                          <a:latin typeface="+mn-lt"/>
                          <a:ea typeface="+mn-ea"/>
                          <a:cs typeface="+mn-cs"/>
                        </a:rPr>
                        <a:t> available on the </a:t>
                      </a:r>
                      <a:r>
                        <a:rPr lang="en-US" sz="1000" b="0" i="0" u="none" strike="noStrike" kern="1200" dirty="0">
                          <a:solidFill>
                            <a:schemeClr val="tx1"/>
                          </a:solidFill>
                          <a:effectLst/>
                          <a:latin typeface="+mn-lt"/>
                          <a:ea typeface="+mn-ea"/>
                          <a:cs typeface="+mn-cs"/>
                        </a:rPr>
                        <a:t>COVID-19 resource page.</a:t>
                      </a:r>
                      <a:br>
                        <a:rPr lang="en-US" sz="1000" dirty="0"/>
                      </a:br>
                      <a:endParaRPr lang="en-US" sz="1000" b="0" i="0" u="none" strike="noStrike" kern="1200" dirty="0">
                        <a:solidFill>
                          <a:schemeClr val="tx1"/>
                        </a:solidFill>
                        <a:effectLst/>
                        <a:latin typeface="+mn-lt"/>
                        <a:ea typeface="+mn-ea"/>
                        <a:cs typeface="+mn-cs"/>
                      </a:endParaRPr>
                    </a:p>
                    <a:p>
                      <a:r>
                        <a:rPr lang="en-US" sz="1000" b="1" i="0" u="none" strike="noStrike" kern="1200" dirty="0">
                          <a:solidFill>
                            <a:schemeClr val="tx1"/>
                          </a:solidFill>
                          <a:effectLst/>
                          <a:latin typeface="+mn-lt"/>
                          <a:ea typeface="+mn-ea"/>
                          <a:cs typeface="+mn-cs"/>
                        </a:rPr>
                        <a:t>Disinfection of Intubation Boxes</a:t>
                      </a:r>
                    </a:p>
                    <a:p>
                      <a:r>
                        <a:rPr lang="en-US" sz="1000" b="0" i="0" u="none" strike="noStrike" kern="1200" dirty="0">
                          <a:solidFill>
                            <a:schemeClr val="tx1"/>
                          </a:solidFill>
                          <a:effectLst/>
                          <a:latin typeface="+mn-lt"/>
                          <a:ea typeface="+mn-ea"/>
                          <a:cs typeface="+mn-cs"/>
                        </a:rPr>
                        <a:t>Intubation boxes are to be wiped down with an EPA approved disinfectant wipe following each use. If the disinfectant leaves a film on the box, it can be rinsed with a cloth dampened with plain water to remove the film. Colleagues must test the device for integrity and functionality prior to re-use.</a:t>
                      </a:r>
                    </a:p>
                    <a:p>
                      <a:r>
                        <a:rPr lang="en-US" sz="1000" b="0" i="0" u="none" strike="noStrike" kern="1200" dirty="0">
                          <a:solidFill>
                            <a:schemeClr val="tx1"/>
                          </a:solidFill>
                          <a:effectLst/>
                          <a:latin typeface="+mn-lt"/>
                          <a:ea typeface="+mn-ea"/>
                          <a:cs typeface="+mn-cs"/>
                        </a:rPr>
                        <a:t>• It is not recommended to run the box through a cart wash or other sterile processing facility, due to the risk of melting.</a:t>
                      </a:r>
                      <a:endParaRPr lang="en-US" sz="1000" b="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kern="1200" dirty="0">
                          <a:solidFill>
                            <a:schemeClr val="tx1"/>
                          </a:solidFill>
                          <a:effectLst/>
                          <a:latin typeface="+mn-lt"/>
                          <a:ea typeface="+mn-ea"/>
                          <a:cs typeface="+mn-cs"/>
                        </a:rPr>
                        <a:t>“I am alert and prepared to stop every time I sense a risky situation.”  </a:t>
                      </a:r>
                      <a:br>
                        <a:rPr lang="en-US" sz="1000" b="1"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Even in these times of uncertainty and stressful times, it is still just as important that if you feel you, or your patient are in potential danger, or risk, please speak up to your peers and leaders. Ask for help when needed, we are all a team in this and are here to support each other.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7315B649-29EF-4AD8-8F26-BAD6FD867F96}"/>
</file>

<file path=customXml/itemProps3.xml><?xml version="1.0" encoding="utf-8"?>
<ds:datastoreItem xmlns:ds="http://schemas.openxmlformats.org/officeDocument/2006/customXml" ds:itemID="{A189451C-B86D-43F5-AA06-34D722258368}">
  <ds:schemaRefs>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2f9963b4-3c35-4578-b1ba-a166f880c2d2"/>
    <ds:schemaRef ds:uri="http://schemas.microsoft.com/office/infopath/2007/PartnerControls"/>
    <ds:schemaRef ds:uri="http://schemas.openxmlformats.org/package/2006/metadata/core-properties"/>
    <ds:schemaRef ds:uri="e6ab4244-9723-42db-8dd8-af501f8ebc00"/>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605</TotalTime>
  <Words>128</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27</cp:revision>
  <cp:lastPrinted>2015-03-20T16:41:08Z</cp:lastPrinted>
  <dcterms:created xsi:type="dcterms:W3CDTF">2015-06-01T18:54:58Z</dcterms:created>
  <dcterms:modified xsi:type="dcterms:W3CDTF">2020-04-14T13:58:23Z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