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autoCompressPictures="0">
  <p:sldMasterIdLst>
    <p:sldMasterId id="2147483648" r:id="rId4"/>
  </p:sldMasterIdLst>
  <p:notesMasterIdLst>
    <p:notesMasterId r:id="rId6"/>
  </p:notesMasterIdLst>
  <p:handoutMasterIdLst>
    <p:handoutMasterId r:id="rId7"/>
  </p:handoutMasterIdLst>
  <p:sldIdLst>
    <p:sldId id="317" r:id="rId5"/>
  </p:sldIdLst>
  <p:sldSz cx="9144000" cy="5143500" type="screen16x9"/>
  <p:notesSz cx="7010400" cy="92964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005">
          <p15:clr>
            <a:srgbClr val="A4A3A4"/>
          </p15:clr>
        </p15:guide>
        <p15:guide id="2" pos="62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Justin McLaughlin" initials="JM" lastIdx="4" clrIdx="0">
    <p:extLst>
      <p:ext uri="{19B8F6BF-5375-455C-9EA6-DF929625EA0E}">
        <p15:presenceInfo xmlns:p15="http://schemas.microsoft.com/office/powerpoint/2012/main" userId="S-1-5-21-816263271-3694610053-3590786942-1793798" providerId="AD"/>
      </p:ext>
    </p:extLst>
  </p:cmAuthor>
  <p:cmAuthor id="2" name="Justin McLaughlin" initials="JM [2]" lastIdx="1" clrIdx="1">
    <p:extLst>
      <p:ext uri="{19B8F6BF-5375-455C-9EA6-DF929625EA0E}">
        <p15:presenceInfo xmlns:p15="http://schemas.microsoft.com/office/powerpoint/2012/main" userId="S::Justin.McLaughlin@trinity-health.org::48c7f6b7-1dff-4df7-8e7e-c6135684f334" providerId="AD"/>
      </p:ext>
    </p:extLst>
  </p:cmAuthor>
  <p:cmAuthor id="3" name="Justin McLaughlin" initials="JM [3]" lastIdx="5" clrIdx="2">
    <p:extLst>
      <p:ext uri="{19B8F6BF-5375-455C-9EA6-DF929625EA0E}">
        <p15:presenceInfo xmlns:p15="http://schemas.microsoft.com/office/powerpoint/2012/main" userId="S::justin.mclaughlin@trinnovate.org::2485ea14-2726-4417-9087-2b504cb82eea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4C9D2F"/>
    <a:srgbClr val="658D1B"/>
    <a:srgbClr val="54565B"/>
    <a:srgbClr val="312C2B"/>
    <a:srgbClr val="443D3E"/>
    <a:srgbClr val="6E2585"/>
    <a:srgbClr val="99D156"/>
    <a:srgbClr val="249AD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00A15C55-8517-42AA-B614-E9B94910E393}" styleName="Medium Style 2 - Accent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  <a:tblStyle styleId="{073A0DAA-6AF3-43AB-8588-CEC1D06C72B9}" styleName="Medium Style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F5AB1C69-6EDB-4FF4-983F-18BD219EF322}" styleName="Medium Style 2 - Accent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1E171933-4619-4E11-9A3F-F7608DF75F80}" styleName="Medium Style 1 - Accent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4"/>
              </a:solidFill>
            </a:ln>
          </a:left>
          <a:right>
            <a:ln w="12700" cmpd="sng">
              <a:solidFill>
                <a:schemeClr val="accent4"/>
              </a:solidFill>
            </a:ln>
          </a:right>
          <a:top>
            <a:ln w="12700" cmpd="sng">
              <a:solidFill>
                <a:schemeClr val="accent4"/>
              </a:solidFill>
            </a:ln>
          </a:top>
          <a:bottom>
            <a:ln w="12700" cmpd="sng">
              <a:solidFill>
                <a:schemeClr val="accent4"/>
              </a:solidFill>
            </a:ln>
          </a:bottom>
          <a:insideH>
            <a:ln w="12700" cmpd="sng">
              <a:solidFill>
                <a:schemeClr val="accent4"/>
              </a:solidFill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accent4">
              <a:tint val="20000"/>
            </a:schemeClr>
          </a:solidFill>
        </a:fill>
      </a:tcStyle>
    </a:band1H>
    <a:band1V>
      <a:tcStyle>
        <a:tcBdr/>
        <a:fill>
          <a:solidFill>
            <a:schemeClr val="accent4">
              <a:tint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4"/>
              </a:solidFill>
            </a:ln>
          </a:top>
        </a:tcBdr>
        <a:fill>
          <a:solidFill>
            <a:schemeClr val="lt1"/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4"/>
          </a:solidFill>
        </a:fill>
      </a:tcStyle>
    </a:firstRow>
  </a:tblStyle>
  <a:tblStyle styleId="{74C1A8A3-306A-4EB7-A6B1-4F7E0EB9C5D6}" styleName="Medium Style 3 - Accent 5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2A488322-F2BA-4B5B-9748-0D474271808F}" styleName="Medium Style 3 - Accent 6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EB344D84-9AFB-497E-A393-DC336BA19D2E}" styleName="Medium Style 3 - Accent 3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8EC20E35-A176-4012-BC5E-935CFFF8708E}" styleName="Medium Style 3">
    <a:wholeTbl>
      <a:tcTxStyle>
        <a:fontRef idx="minor"/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7DF18680-E054-41AD-8BC1-D1AEF772440D}" styleName="Medium Style 2 - Accent 5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5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5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5"/>
          </a:solidFill>
        </a:fill>
      </a:tcStyle>
    </a:firstRow>
  </a:tblStyle>
  <a:tblStyle styleId="{93296810-A885-4BE3-A3E7-6D5BEEA58F35}" styleName="Medium Style 2 - Accent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6620" autoAdjust="0"/>
    <p:restoredTop sz="95232" autoAdjust="0"/>
  </p:normalViewPr>
  <p:slideViewPr>
    <p:cSldViewPr snapToGrid="0">
      <p:cViewPr varScale="1">
        <p:scale>
          <a:sx n="108" d="100"/>
          <a:sy n="108" d="100"/>
        </p:scale>
        <p:origin x="1142" y="82"/>
      </p:cViewPr>
      <p:guideLst>
        <p:guide orient="horz" pos="3005"/>
        <p:guide pos="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>
        <p:scale>
          <a:sx n="1" d="2"/>
          <a:sy n="1" d="2"/>
        </p:scale>
        <p:origin x="0" y="0"/>
      </p:cViewPr>
      <p:guideLst>
        <p:guide orient="horz" pos="2928"/>
        <p:guide pos="2208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customXml" Target="../customXml/item3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1.xml"/><Relationship Id="rId10" Type="http://schemas.openxmlformats.org/officeDocument/2006/relationships/viewProps" Target="viewProps.xml"/><Relationship Id="rId4" Type="http://schemas.openxmlformats.org/officeDocument/2006/relationships/slideMaster" Target="slideMasters/slideMaster1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2730C43E-AA5E-6B46-A1F1-BB0047D6E822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D8409768-1E2F-2A40-8D59-42AAD1285CC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51485005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3F8F235D-792C-8C4C-A812-06E713B0B218}" type="datetimeFigureOut">
              <a:rPr lang="en-US" smtClean="0"/>
              <a:t>6/2/2020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406400" y="696913"/>
            <a:ext cx="61976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D69798C-9FC1-714E-BB69-2199F60E7A3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331861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820611" y="2572022"/>
            <a:ext cx="5755622" cy="475705"/>
          </a:xfrm>
          <a:prstGeom prst="rect">
            <a:avLst/>
          </a:prstGeom>
        </p:spPr>
        <p:txBody>
          <a:bodyPr>
            <a:normAutofit/>
          </a:bodyPr>
          <a:lstStyle>
            <a:lvl1pPr marL="0" indent="0" algn="l">
              <a:buNone/>
              <a:defRPr sz="2400">
                <a:solidFill>
                  <a:srgbClr val="6E2585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sz="quarter" idx="14" hasCustomPrompt="1"/>
          </p:nvPr>
        </p:nvSpPr>
        <p:spPr>
          <a:xfrm>
            <a:off x="820612" y="3236192"/>
            <a:ext cx="3050947" cy="926494"/>
          </a:xfrm>
        </p:spPr>
        <p:txBody>
          <a:bodyPr>
            <a:normAutofit/>
          </a:bodyPr>
          <a:lstStyle>
            <a:lvl1pPr marL="0" indent="0">
              <a:lnSpc>
                <a:spcPts val="1850"/>
              </a:lnSpc>
              <a:spcAft>
                <a:spcPts val="0"/>
              </a:spcAft>
              <a:buNone/>
              <a:defRPr sz="1600" baseline="0">
                <a:solidFill>
                  <a:srgbClr val="443D3E"/>
                </a:solidFill>
              </a:defRPr>
            </a:lvl1pPr>
          </a:lstStyle>
          <a:p>
            <a:pPr lvl="0"/>
            <a:r>
              <a:rPr lang="en-US"/>
              <a:t>Presenter’s Name Here</a:t>
            </a:r>
            <a:br>
              <a:rPr lang="en-US"/>
            </a:br>
            <a:r>
              <a:rPr lang="en-US"/>
              <a:t>Title Here</a:t>
            </a:r>
            <a:br>
              <a:rPr lang="en-US"/>
            </a:br>
            <a:r>
              <a:rPr lang="en-US"/>
              <a:t>Date Here</a:t>
            </a:r>
          </a:p>
        </p:txBody>
      </p:sp>
      <p:sp>
        <p:nvSpPr>
          <p:cNvPr id="13" name="Title 1"/>
          <p:cNvSpPr>
            <a:spLocks noGrp="1"/>
          </p:cNvSpPr>
          <p:nvPr>
            <p:ph type="ctrTitle"/>
          </p:nvPr>
        </p:nvSpPr>
        <p:spPr>
          <a:xfrm>
            <a:off x="817889" y="1819807"/>
            <a:ext cx="5755623" cy="752215"/>
          </a:xfrm>
        </p:spPr>
        <p:txBody>
          <a:bodyPr anchor="ctr">
            <a:noAutofit/>
          </a:bodyPr>
          <a:lstStyle>
            <a:lvl1pPr>
              <a:lnSpc>
                <a:spcPct val="90000"/>
              </a:lnSpc>
              <a:defRPr sz="3200">
                <a:solidFill>
                  <a:srgbClr val="443D3E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98749" y="440425"/>
            <a:ext cx="2876808" cy="88517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22871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urple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6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chemeClr val="tx2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8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907791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Green Breaker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Picture 2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63" y="0"/>
            <a:ext cx="9143245" cy="5150695"/>
          </a:xfrm>
          <a:prstGeom prst="rect">
            <a:avLst/>
          </a:prstGeom>
        </p:spPr>
      </p:pic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bg1"/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bg1"/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1"/>
          <p:cNvSpPr>
            <a:spLocks noGrp="1"/>
          </p:cNvSpPr>
          <p:nvPr>
            <p:ph type="title"/>
          </p:nvPr>
        </p:nvSpPr>
        <p:spPr>
          <a:xfrm>
            <a:off x="731677" y="852334"/>
            <a:ext cx="3726023" cy="1009604"/>
          </a:xfrm>
        </p:spPr>
        <p:txBody>
          <a:bodyPr anchor="t">
            <a:noAutofit/>
          </a:bodyPr>
          <a:lstStyle>
            <a:lvl1pPr>
              <a:lnSpc>
                <a:spcPts val="3500"/>
              </a:lnSpc>
              <a:defRPr sz="2800">
                <a:solidFill>
                  <a:srgbClr val="4C9D2F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8" name="Picture 7"/>
          <p:cNvPicPr>
            <a:picLocks noChangeAspect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6112" y="466873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757255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P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Content Placeholder 11"/>
          <p:cNvSpPr>
            <a:spLocks noGrp="1"/>
          </p:cNvSpPr>
          <p:nvPr>
            <p:ph sz="quarter" idx="12"/>
          </p:nvPr>
        </p:nvSpPr>
        <p:spPr>
          <a:xfrm>
            <a:off x="393408" y="999054"/>
            <a:ext cx="8236688" cy="3601521"/>
          </a:xfrm>
        </p:spPr>
        <p:txBody>
          <a:bodyPr/>
          <a:lstStyle>
            <a:lvl1pPr marL="285750" indent="-285750"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569913" indent="-225425">
              <a:buClr>
                <a:schemeClr val="tx2"/>
              </a:buCl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801688" indent="-174625">
              <a:spcAft>
                <a:spcPts val="600"/>
              </a:spcAft>
              <a:buSzPct val="100000"/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919163" indent="-173038">
              <a:spcAft>
                <a:spcPts val="600"/>
              </a:spcAft>
              <a:tabLst/>
              <a:defRPr>
                <a:latin typeface="Calibri" panose="020F0502020204030204" pitchFamily="34" charset="0"/>
              </a:defRPr>
            </a:lvl4pPr>
            <a:lvl5pPr>
              <a:spcAft>
                <a:spcPts val="600"/>
              </a:spcAft>
              <a:defRPr baseline="0">
                <a:latin typeface="Calibri" panose="020F0502020204030204" pitchFamily="34" charset="0"/>
              </a:defRPr>
            </a:lvl5pPr>
            <a:lvl6pPr marL="2286000" indent="-225425">
              <a:spcAft>
                <a:spcPts val="600"/>
              </a:spcAft>
              <a:buFontTx/>
              <a:buNone/>
              <a:defRPr/>
            </a:lvl6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3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537122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00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91496" y="999056"/>
            <a:ext cx="4038600" cy="3394472"/>
          </a:xfrm>
        </p:spPr>
        <p:txBody>
          <a:bodyPr/>
          <a:lstStyle>
            <a:lvl1pPr>
              <a:defRPr sz="24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9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1" name="Title Placeholder 1"/>
          <p:cNvSpPr>
            <a:spLocks noGrp="1"/>
          </p:cNvSpPr>
          <p:nvPr>
            <p:ph type="title"/>
          </p:nvPr>
        </p:nvSpPr>
        <p:spPr>
          <a:xfrm>
            <a:off x="393408" y="345640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5833963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00496" y="1161904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00496" y="1641725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588322" y="1161904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588322" y="1641725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1" name="Footer Placeholder 2"/>
          <p:cNvSpPr>
            <a:spLocks noGrp="1"/>
          </p:cNvSpPr>
          <p:nvPr>
            <p:ph type="ftr" sz="quarter" idx="10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2" name="Slide Number Placeholder 6"/>
          <p:cNvSpPr>
            <a:spLocks noGrp="1"/>
          </p:cNvSpPr>
          <p:nvPr>
            <p:ph type="sldNum" sz="quarter" idx="11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3" name="Title Placeholder 1"/>
          <p:cNvSpPr>
            <a:spLocks noGrp="1"/>
          </p:cNvSpPr>
          <p:nvPr>
            <p:ph type="title"/>
          </p:nvPr>
        </p:nvSpPr>
        <p:spPr>
          <a:xfrm>
            <a:off x="393408" y="317065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38378932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4"/>
            <a:ext cx="5486400" cy="73669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10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44295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1_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©2020 Trinity Health, All Rights Reserved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F07C29A-80D2-466B-BB8A-8CAD01F5CBB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45229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2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1.png"/><Relationship Id="rId4" Type="http://schemas.openxmlformats.org/officeDocument/2006/relationships/slideLayout" Target="../slideLayouts/slideLayout4.xml"/><Relationship Id="rId9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393408" y="149482"/>
            <a:ext cx="8229600" cy="498656"/>
          </a:xfrm>
          <a:prstGeom prst="rect">
            <a:avLst/>
          </a:prstGeom>
        </p:spPr>
        <p:txBody>
          <a:bodyPr vert="horz" lIns="0" tIns="0" rIns="0" bIns="0" rtlCol="0" anchor="ctr" anchorCtr="0">
            <a:noAutofit/>
          </a:bodyPr>
          <a:lstStyle/>
          <a:p>
            <a:r>
              <a:rPr lang="en-US" dirty="0"/>
              <a:t>Click to edit Master title style</a:t>
            </a:r>
          </a:p>
        </p:txBody>
      </p:sp>
      <p:sp>
        <p:nvSpPr>
          <p:cNvPr id="8" name="Text Placeholder 7"/>
          <p:cNvSpPr>
            <a:spLocks noGrp="1"/>
          </p:cNvSpPr>
          <p:nvPr>
            <p:ph type="body" idx="1"/>
          </p:nvPr>
        </p:nvSpPr>
        <p:spPr>
          <a:xfrm>
            <a:off x="393408" y="999055"/>
            <a:ext cx="8229600" cy="3630095"/>
          </a:xfrm>
          <a:prstGeom prst="rect">
            <a:avLst/>
          </a:prstGeom>
        </p:spPr>
        <p:txBody>
          <a:bodyPr vert="horz" lIns="0" tIns="9144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</p:txBody>
      </p:sp>
      <p:sp>
        <p:nvSpPr>
          <p:cNvPr id="10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4874631" y="4882370"/>
            <a:ext cx="3835387" cy="186901"/>
          </a:xfrm>
          <a:prstGeom prst="rect">
            <a:avLst/>
          </a:prstGeom>
        </p:spPr>
        <p:txBody>
          <a:bodyPr/>
          <a:lstStyle>
            <a:lvl1pPr algn="r">
              <a:defRPr sz="6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r>
              <a:rPr lang="en-US"/>
              <a:t>©2020 Trinity Health, All Rights Reserved</a:t>
            </a:r>
          </a:p>
        </p:txBody>
      </p:sp>
      <p:sp>
        <p:nvSpPr>
          <p:cNvPr id="9" name="Slide Number Placeholder 6"/>
          <p:cNvSpPr>
            <a:spLocks noGrp="1"/>
          </p:cNvSpPr>
          <p:nvPr>
            <p:ph type="sldNum" sz="quarter" idx="4"/>
          </p:nvPr>
        </p:nvSpPr>
        <p:spPr>
          <a:xfrm>
            <a:off x="8573392" y="4832328"/>
            <a:ext cx="406692" cy="273844"/>
          </a:xfrm>
          <a:prstGeom prst="rect">
            <a:avLst/>
          </a:prstGeom>
        </p:spPr>
        <p:txBody>
          <a:bodyPr vert="horz" lIns="91440" tIns="45720" rIns="0" bIns="45720" rtlCol="0" anchor="ctr"/>
          <a:lstStyle>
            <a:lvl1pPr algn="r">
              <a:defRPr sz="700">
                <a:solidFill>
                  <a:schemeClr val="tx1">
                    <a:lumMod val="60000"/>
                    <a:lumOff val="40000"/>
                  </a:schemeClr>
                </a:solidFill>
              </a:defRPr>
            </a:lvl1pPr>
          </a:lstStyle>
          <a:p>
            <a:fld id="{489F9553-C816-6842-8939-EE75ECF7EB2B}" type="slidenum">
              <a:rPr lang="en-US" smtClean="0"/>
              <a:pPr/>
              <a:t>‹#›</a:t>
            </a:fld>
            <a:endParaRPr lang="en-US"/>
          </a:p>
        </p:txBody>
      </p:sp>
      <p:pic>
        <p:nvPicPr>
          <p:cNvPr id="3" name="Picture 2"/>
          <p:cNvPicPr>
            <a:picLocks/>
          </p:cNvPicPr>
          <p:nvPr/>
        </p:nvPicPr>
        <p:blipFill rotWithShape="1"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35708"/>
          <a:stretch/>
        </p:blipFill>
        <p:spPr>
          <a:xfrm>
            <a:off x="377" y="717140"/>
            <a:ext cx="9143245" cy="82296"/>
          </a:xfrm>
          <a:prstGeom prst="rect">
            <a:avLst/>
          </a:prstGeom>
        </p:spPr>
      </p:pic>
      <p:pic>
        <p:nvPicPr>
          <p:cNvPr id="12" name="Picture 11"/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3769" y="4738009"/>
            <a:ext cx="1196596" cy="36818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22933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78" r:id="rId3"/>
    <p:sldLayoutId id="2147483653" r:id="rId4"/>
    <p:sldLayoutId id="2147483665" r:id="rId5"/>
    <p:sldLayoutId id="2147483666" r:id="rId6"/>
    <p:sldLayoutId id="2147483677" r:id="rId7"/>
    <p:sldLayoutId id="2147483679" r:id="rId8"/>
  </p:sldLayoutIdLst>
  <p:hf hdr="0" dt="0"/>
  <p:txStyles>
    <p:titleStyle>
      <a:lvl1pPr algn="l" defTabSz="457200" rtl="0" eaLnBrk="1" latinLnBrk="0" hangingPunct="1">
        <a:lnSpc>
          <a:spcPct val="90000"/>
        </a:lnSpc>
        <a:spcBef>
          <a:spcPct val="0"/>
        </a:spcBef>
        <a:buNone/>
        <a:defRPr sz="2800" b="0" i="0" kern="1200">
          <a:solidFill>
            <a:schemeClr val="tx2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85750" indent="-285750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rgbClr val="7030A0"/>
        </a:buClr>
        <a:buSzPct val="100000"/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569913" indent="-2254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itchFamily="34" charset="0"/>
        <a:buChar char="­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801688" indent="-174625" algn="l" defTabSz="457200" rtl="0" eaLnBrk="1" latinLnBrk="0" hangingPunct="1">
        <a:lnSpc>
          <a:spcPct val="100000"/>
        </a:lnSpc>
        <a:spcBef>
          <a:spcPts val="0"/>
        </a:spcBef>
        <a:spcAft>
          <a:spcPts val="600"/>
        </a:spcAft>
        <a:buClr>
          <a:schemeClr val="tx2"/>
        </a:buClr>
        <a:buSzPct val="100000"/>
        <a:buFont typeface="Arial" panose="020B0604020202020204" pitchFamily="34" charset="0"/>
        <a:buChar char="•"/>
        <a:tabLst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914400" indent="-166688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accent4"/>
        </a:buClr>
        <a:buSzPct val="100000"/>
        <a:buFont typeface="Arial" panose="020B0604020202020204" pitchFamily="34" charset="0"/>
        <a:buChar char="•"/>
        <a:tabLst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4pPr>
      <a:lvl5pPr marL="1082675" indent="-168275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Clr>
          <a:schemeClr val="bg1">
            <a:lumMod val="65000"/>
          </a:schemeClr>
        </a:buClr>
        <a:buFont typeface="Arial"/>
        <a:buChar char="•"/>
        <a:defRPr sz="1800" kern="1200">
          <a:solidFill>
            <a:schemeClr val="tx1"/>
          </a:solidFill>
          <a:latin typeface="Calibri" panose="020F0502020204030204" pitchFamily="34" charset="0"/>
          <a:ea typeface="+mn-ea"/>
          <a:cs typeface="Arial"/>
        </a:defRPr>
      </a:lvl5pPr>
      <a:lvl6pPr marL="2514600" indent="-22860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Char char="•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 typeface="Arial"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519363" indent="0" algn="l" defTabSz="457200" rtl="0" eaLnBrk="1" latinLnBrk="0" hangingPunct="1">
        <a:lnSpc>
          <a:spcPct val="100000"/>
        </a:lnSpc>
        <a:spcBef>
          <a:spcPts val="0"/>
        </a:spcBef>
        <a:spcAft>
          <a:spcPts val="800"/>
        </a:spcAft>
        <a:buFontTx/>
        <a:buNone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le 2">
            <a:extLst>
              <a:ext uri="{FF2B5EF4-FFF2-40B4-BE49-F238E27FC236}">
                <a16:creationId xmlns:a16="http://schemas.microsoft.com/office/drawing/2014/main" id="{1B690B79-A5B3-44C5-8B87-F12B8D33833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273200" y="160346"/>
            <a:ext cx="3762956" cy="498656"/>
          </a:xfrm>
        </p:spPr>
        <p:txBody>
          <a:bodyPr/>
          <a:lstStyle/>
          <a:p>
            <a:pPr>
              <a:lnSpc>
                <a:spcPct val="100000"/>
              </a:lnSpc>
            </a:pPr>
            <a:r>
              <a:rPr lang="en-US" sz="1400" dirty="0"/>
              <a:t>Trinity Health</a:t>
            </a:r>
            <a:br>
              <a:rPr lang="en-US" sz="1400" dirty="0"/>
            </a:br>
            <a:r>
              <a:rPr lang="en-US" sz="2000" b="1" dirty="0"/>
              <a:t>Colleague Care Program</a:t>
            </a:r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6F53223F-9AB8-4ABF-AD9E-6BCBA6C6F5A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5042728" y="4872851"/>
            <a:ext cx="3835387" cy="186901"/>
          </a:xfrm>
        </p:spPr>
        <p:txBody>
          <a:bodyPr rIns="0"/>
          <a:lstStyle/>
          <a:p>
            <a:r>
              <a:rPr lang="en-US" dirty="0"/>
              <a:t>©2020 Trinity Health, All Rights Reserved</a:t>
            </a:r>
          </a:p>
        </p:txBody>
      </p:sp>
      <p:sp>
        <p:nvSpPr>
          <p:cNvPr id="6" name="Text Box 2">
            <a:extLst>
              <a:ext uri="{FF2B5EF4-FFF2-40B4-BE49-F238E27FC236}">
                <a16:creationId xmlns:a16="http://schemas.microsoft.com/office/drawing/2014/main" id="{9087359B-0A53-4F26-9522-E093C0EEE3DF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256147" y="229506"/>
            <a:ext cx="1548285" cy="280271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 rot="0" vert="horz" wrap="square" lIns="91440" tIns="45720" rIns="91440" bIns="45720" anchor="ctr" anchorCtr="0">
            <a:noAutofit/>
          </a:bodyPr>
          <a:lstStyle/>
          <a:p>
            <a:pPr marL="0" marR="0" algn="ct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000" dirty="0">
                <a:effectLst/>
                <a:highlight>
                  <a:srgbClr val="FFFF00"/>
                </a:highlight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HM LOGO HERE</a:t>
            </a:r>
          </a:p>
        </p:txBody>
      </p:sp>
      <p:sp>
        <p:nvSpPr>
          <p:cNvPr id="7" name="Text Box 2">
            <a:extLst>
              <a:ext uri="{FF2B5EF4-FFF2-40B4-BE49-F238E27FC236}">
                <a16:creationId xmlns:a16="http://schemas.microsoft.com/office/drawing/2014/main" id="{960EDC57-8719-4232-BEE3-BA7E444F9F4C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322515" y="493634"/>
            <a:ext cx="1548285" cy="14568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rot="0" vert="horz" wrap="square" lIns="0" tIns="0" rIns="0" bIns="0" anchor="ctr" anchorCtr="0">
            <a:spAutoFit/>
          </a:bodyPr>
          <a:lstStyle/>
          <a:p>
            <a:pPr marL="0" marR="0" algn="r">
              <a:lnSpc>
                <a:spcPct val="115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900" b="1" dirty="0">
                <a:solidFill>
                  <a:srgbClr val="404040"/>
                </a:solidFill>
                <a:effectLst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Date</a:t>
            </a:r>
            <a:endParaRPr lang="en-US" sz="900" b="1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170B1D9-F490-485D-9402-BFEE5D519BF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0068871"/>
              </p:ext>
            </p:extLst>
          </p:nvPr>
        </p:nvGraphicFramePr>
        <p:xfrm>
          <a:off x="159834" y="857950"/>
          <a:ext cx="8824332" cy="3835639"/>
        </p:xfrm>
        <a:graphic>
          <a:graphicData uri="http://schemas.openxmlformats.org/drawingml/2006/table">
            <a:tbl>
              <a:tblPr firstRow="1" firstCol="1" bandRow="1"/>
              <a:tblGrid>
                <a:gridCol w="4337932">
                  <a:extLst>
                    <a:ext uri="{9D8B030D-6E8A-4147-A177-3AD203B41FA5}">
                      <a16:colId xmlns:a16="http://schemas.microsoft.com/office/drawing/2014/main" val="2472197640"/>
                    </a:ext>
                  </a:extLst>
                </a:gridCol>
                <a:gridCol w="137424">
                  <a:extLst>
                    <a:ext uri="{9D8B030D-6E8A-4147-A177-3AD203B41FA5}">
                      <a16:colId xmlns:a16="http://schemas.microsoft.com/office/drawing/2014/main" val="1379072303"/>
                    </a:ext>
                  </a:extLst>
                </a:gridCol>
                <a:gridCol w="4348976">
                  <a:extLst>
                    <a:ext uri="{9D8B030D-6E8A-4147-A177-3AD203B41FA5}">
                      <a16:colId xmlns:a16="http://schemas.microsoft.com/office/drawing/2014/main" val="1618490761"/>
                    </a:ext>
                  </a:extLst>
                </a:gridCol>
              </a:tblGrid>
              <a:tr h="248763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Colleague Care Program Supports Well-being and </a:t>
                      </a:r>
                    </a:p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Emotional Resilience 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dirty="0">
                          <a:effectLst/>
                          <a:latin typeface="Arial" panose="020B0604020202020204" pitchFamily="34" charset="0"/>
                          <a:ea typeface="Calibri" panose="020F0502020204030204" pitchFamily="34" charset="0"/>
                          <a:cs typeface="Times New Roman" panose="02020603050405020304" pitchFamily="18" charset="0"/>
                        </a:rPr>
                        <a:t> </a:t>
                      </a: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2282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Colleague Safety and Well-Being is a Top Priority</a:t>
                      </a:r>
                      <a:endParaRPr lang="en-US" sz="1100" b="1" dirty="0">
                        <a:effectLst/>
                        <a:latin typeface="Arial" panose="020B0604020202020204" pitchFamily="34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326745566"/>
                  </a:ext>
                </a:extLst>
              </a:tr>
              <a:tr h="1555334"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b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During this unprecedented time, many of us have experienced COVID-19-related challenges. Whether you're a front-line colleague, or working behind the scenes, you may be facing higher stress levels than in the past. This can significantly impact your health and well-being and affect our ability to deliver care to those we serve. </a:t>
                      </a: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4572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Because colleague safety and well-being is a top Trinity Health priority, all Health Ministries are implementing a new “Colleague Care” program and forming Colleague Care teams focused on creating high-touch, real-time support for colleagues.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Designed by the cross-functional COVID-19 Resilience and Behavioral Health task force, the program blends expanded, existing Trinity Health and ministry-specific resources such as Live Your Whole Life virtual tools and existing on-site programs with new strategies.</a:t>
                      </a:r>
                      <a:endParaRPr lang="en-US" sz="1000" b="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722095961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2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2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>
                      <a:noFill/>
                    </a:lnL>
                    <a:lnR>
                      <a:noFill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627159095"/>
                  </a:ext>
                </a:extLst>
              </a:tr>
              <a:tr h="272577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Regional/Local Ministry Focus 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[</a:t>
                      </a:r>
                      <a:r>
                        <a:rPr lang="en-US" sz="1100" b="1" dirty="0" err="1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MarComm</a:t>
                      </a:r>
                      <a:r>
                        <a:rPr lang="en-US" sz="1100" b="1" dirty="0">
                          <a:solidFill>
                            <a:srgbClr val="722282"/>
                          </a:solidFill>
                          <a:effectLst/>
                          <a:highlight>
                            <a:srgbClr val="FFFF00"/>
                          </a:highlight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 Please Fill In]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900" b="1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90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457200" rtl="0" eaLnBrk="1" fontAlgn="auto" latinLnBrk="0" hangingPunct="1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sz="11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722282"/>
                          </a:solidFill>
                          <a:effectLst/>
                          <a:uLnTx/>
                          <a:uFillTx/>
                          <a:latin typeface="Arial" panose="020B0604020202020204" pitchFamily="34" charset="0"/>
                          <a:ea typeface="Calibri" panose="020F0502020204030204" pitchFamily="34" charset="0"/>
                          <a:cs typeface="Arial" panose="020B0604020202020204" pitchFamily="34" charset="0"/>
                        </a:rPr>
                        <a:t>New Strategies to Support Colleagues</a:t>
                      </a:r>
                      <a:endParaRPr lang="en-US" sz="1100" b="1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 anchor="ctr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289719673"/>
                  </a:ext>
                </a:extLst>
              </a:tr>
              <a:tr h="1476758"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b="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The Colleague Care Team at </a:t>
                      </a:r>
                      <a:r>
                        <a:rPr lang="en-US" sz="1000" b="0" dirty="0">
                          <a:solidFill>
                            <a:srgbClr val="0F243E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[insert ministry name] </a:t>
                      </a:r>
                      <a:r>
                        <a:rPr lang="en-US" sz="1000" b="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is being led by </a:t>
                      </a:r>
                      <a:r>
                        <a:rPr lang="en-US" sz="1000" b="0" dirty="0">
                          <a:solidFill>
                            <a:srgbClr val="0F243E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[insert names, titles and contact info]</a:t>
                      </a:r>
                      <a:endParaRPr lang="en-US" sz="1000" b="1" dirty="0">
                        <a:solidFill>
                          <a:srgbClr val="0F243E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If you have a suggestion for the Colleague Care program at our ministry, please contact 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highlight>
                            <a:srgbClr val="FFFF00"/>
                          </a:highlight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[insert name and contact info]. </a:t>
                      </a:r>
                    </a:p>
                    <a:p>
                      <a:pPr marL="0" marR="0" indent="0">
                        <a:lnSpc>
                          <a:spcPct val="110000"/>
                        </a:lnSpc>
                        <a:spcBef>
                          <a:spcPts val="0"/>
                        </a:spcBef>
                        <a:spcAft>
                          <a:spcPts val="600"/>
                        </a:spcAft>
                      </a:pP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You'll be hearing more about the Colleague Care program in the coming weeks and months. In fact, you may be approached soon, either by </a:t>
                      </a:r>
                      <a:r>
                        <a:rPr lang="en-US" sz="100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phone or in person, </a:t>
                      </a:r>
                      <a:r>
                        <a:rPr lang="en-US" sz="1000" dirty="0">
                          <a:solidFill>
                            <a:srgbClr val="0F243E"/>
                          </a:solidFill>
                          <a:effectLst/>
                          <a:latin typeface="+mn-lt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by a “Resiliency Rounder” who has volunteered for this role. </a:t>
                      </a:r>
                      <a:endParaRPr lang="en-US" sz="1000" dirty="0">
                        <a:solidFill>
                          <a:srgbClr val="0F243E"/>
                        </a:solidFill>
                        <a:effectLst/>
                        <a:highlight>
                          <a:srgbClr val="FFFF00"/>
                        </a:highlight>
                        <a:latin typeface="+mn-lt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56012" marB="56012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indent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1200"/>
                        </a:spcAft>
                      </a:pPr>
                      <a:r>
                        <a:rPr lang="en-US" sz="800" b="1" dirty="0">
                          <a:solidFill>
                            <a:srgbClr val="0F243E"/>
                          </a:solidFill>
                          <a:effectLst/>
                          <a:latin typeface="Arial" panose="020B0604020202020204" pitchFamily="34" charset="0"/>
                          <a:ea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800" dirty="0">
                        <a:solidFill>
                          <a:srgbClr val="0F243E"/>
                        </a:solidFill>
                        <a:effectLst/>
                        <a:latin typeface="Calibri" panose="020F0502020204030204" pitchFamily="34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56012" marR="56012" marT="0" marB="0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 addition to access to existing tools and resources, Colleague Care may include these new strategies:</a:t>
                      </a:r>
                    </a:p>
                    <a:p>
                      <a:endParaRPr lang="en-US" sz="1000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Resiliency Rounding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delivered either in person or virtually – to create more high-touch, real-time support for colleagues, particularly those working in high-volume, high-stress environments. </a:t>
                      </a:r>
                    </a:p>
                    <a:p>
                      <a:pPr marL="171450" indent="-171450">
                        <a:buFont typeface="Arial" panose="020B0604020202020204" pitchFamily="34" charset="0"/>
                        <a:buChar char="•"/>
                      </a:pPr>
                      <a:r>
                        <a:rPr lang="en-US" sz="1000" b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Outreach Calls </a:t>
                      </a:r>
                      <a:r>
                        <a:rPr lang="en-US" sz="1000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– to express gratitude for service, check in with colleagues to see how they are doing and refer to services and help as needed.</a:t>
                      </a:r>
                    </a:p>
                  </a:txBody>
                  <a:tcPr marL="56012" marR="56012" marT="54864" marB="54864">
                    <a:lnL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A6A6A6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499978069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11998269"/>
      </p:ext>
    </p:extLst>
  </p:cSld>
  <p:clrMapOvr>
    <a:masterClrMapping/>
  </p:clrMapOvr>
</p:sld>
</file>

<file path=ppt/theme/theme1.xml><?xml version="1.0" encoding="utf-8"?>
<a:theme xmlns:a="http://schemas.openxmlformats.org/drawingml/2006/main" name="Main Content Slide Layout">
  <a:themeElements>
    <a:clrScheme name="Trinity Health">
      <a:dk1>
        <a:srgbClr val="000000"/>
      </a:dk1>
      <a:lt1>
        <a:sysClr val="window" lastClr="FFFFFF"/>
      </a:lt1>
      <a:dk2>
        <a:srgbClr val="6E2585"/>
      </a:dk2>
      <a:lt2>
        <a:srgbClr val="4D4F53"/>
      </a:lt2>
      <a:accent1>
        <a:srgbClr val="6E2585"/>
      </a:accent1>
      <a:accent2>
        <a:srgbClr val="007DBA"/>
      </a:accent2>
      <a:accent3>
        <a:srgbClr val="00BFB3"/>
      </a:accent3>
      <a:accent4>
        <a:srgbClr val="4C9D2F"/>
      </a:accent4>
      <a:accent5>
        <a:srgbClr val="DC8633"/>
      </a:accent5>
      <a:accent6>
        <a:srgbClr val="AD3963"/>
      </a:accent6>
      <a:hlink>
        <a:srgbClr val="6E2585"/>
      </a:hlink>
      <a:folHlink>
        <a:srgbClr val="808080"/>
      </a:folHlink>
    </a:clrScheme>
    <a:fontScheme name="Trinity Health - Arial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chemeClr val="tx2"/>
        </a:solidFill>
        <a:ln w="38100">
          <a:noFill/>
        </a:ln>
        <a:effectLst/>
      </a:spPr>
      <a:bodyPr rtlCol="0" anchor="ctr"/>
      <a:lstStyle>
        <a:defPPr algn="ctr">
          <a:defRPr>
            <a:effectLst/>
          </a:defRPr>
        </a:defPPr>
      </a:lstStyle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lnSpc>
            <a:spcPts val="2100"/>
          </a:lnSpc>
          <a:spcAft>
            <a:spcPts val="600"/>
          </a:spcAft>
          <a:defRPr sz="1600" dirty="0" smtClean="0">
            <a:solidFill>
              <a:srgbClr val="443D3E"/>
            </a:solidFill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F64373A73C01254EA995FD278E8C7249" ma:contentTypeVersion="9" ma:contentTypeDescription="Create a new document." ma:contentTypeScope="" ma:versionID="a0bb82db7e6600b2c7f39b9cb9b37bdc">
  <xsd:schema xmlns:xsd="http://www.w3.org/2001/XMLSchema" xmlns:xs="http://www.w3.org/2001/XMLSchema" xmlns:p="http://schemas.microsoft.com/office/2006/metadata/properties" xmlns:ns2="f560143e-da0a-427f-855e-dadb269e570d" targetNamespace="http://schemas.microsoft.com/office/2006/metadata/properties" ma:root="true" ma:fieldsID="ff041a11b070fcef1d68eb34a8fadb66" ns2:_="">
    <xsd:import namespace="f560143e-da0a-427f-855e-dadb269e570d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AutoKeyPoints" minOccurs="0"/>
                <xsd:element ref="ns2:MediaServiceKeyPoints" minOccurs="0"/>
                <xsd:element ref="ns2:MediaServiceAutoTags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f560143e-da0a-427f-855e-dadb269e570d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AutoKeyPoints" ma:index="10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1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ServiceAutoTags" ma:index="12" nillable="true" ma:displayName="Tags" ma:internalName="MediaServiceAutoTags" ma:readOnly="true">
      <xsd:simpleType>
        <xsd:restriction base="dms:Text"/>
      </xsd:simpleType>
    </xsd:element>
    <xsd:element name="MediaServiceOCR" ma:index="13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4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5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6" nillable="true" ma:displayName="MediaServiceDateTaken" ma:hidden="true" ma:internalName="MediaServiceDateTake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A189451C-B86D-43F5-AA06-34D722258368}">
  <ds:schemaRefs>
    <ds:schemaRef ds:uri="http://purl.org/dc/terms/"/>
    <ds:schemaRef ds:uri="http://www.w3.org/XML/1998/namespace"/>
    <ds:schemaRef ds:uri="http://purl.org/dc/elements/1.1/"/>
    <ds:schemaRef ds:uri="f560143e-da0a-427f-855e-dadb269e570d"/>
    <ds:schemaRef ds:uri="http://schemas.microsoft.com/office/infopath/2007/PartnerControls"/>
    <ds:schemaRef ds:uri="http://schemas.microsoft.com/office/2006/documentManagement/types"/>
    <ds:schemaRef ds:uri="http://schemas.openxmlformats.org/package/2006/metadata/core-properties"/>
    <ds:schemaRef ds:uri="http://schemas.microsoft.com/office/2006/metadata/properties"/>
    <ds:schemaRef ds:uri="http://purl.org/dc/dcmitype/"/>
  </ds:schemaRefs>
</ds:datastoreItem>
</file>

<file path=customXml/itemProps2.xml><?xml version="1.0" encoding="utf-8"?>
<ds:datastoreItem xmlns:ds="http://schemas.openxmlformats.org/officeDocument/2006/customXml" ds:itemID="{91A77889-0E99-42A9-A12D-9574F73B24C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f560143e-da0a-427f-855e-dadb269e570d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AC88FC6E-F497-4A21-9773-B9F3D9265D33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TrinityHealth_PPTtemplate.potx</Template>
  <TotalTime>1914</TotalTime>
  <Words>290</Words>
  <Application>Microsoft Office PowerPoint</Application>
  <PresentationFormat>On-screen Show (16:9)</PresentationFormat>
  <Paragraphs>26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4" baseType="lpstr">
      <vt:lpstr>Arial</vt:lpstr>
      <vt:lpstr>Calibri</vt:lpstr>
      <vt:lpstr>Main Content Slide Layout</vt:lpstr>
      <vt:lpstr>Trinity Health Colleague Care Program</vt:lpstr>
    </vt:vector>
  </TitlesOfParts>
  <Company>Trinity Health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Sample Document Title</dc:title>
  <dc:creator>Michael Cottone</dc:creator>
  <cp:lastModifiedBy>Jody Lamb</cp:lastModifiedBy>
  <cp:revision>154</cp:revision>
  <cp:lastPrinted>2015-03-20T16:41:08Z</cp:lastPrinted>
  <dcterms:created xsi:type="dcterms:W3CDTF">2015-06-01T18:54:58Z</dcterms:created>
  <dcterms:modified xsi:type="dcterms:W3CDTF">2020-06-02T16:51:55Z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0x010100F64373A73C01254EA995FD278E8C7249</vt:lpwstr>
  </property>
  <property fmtid="{D5CDD505-2E9C-101B-9397-08002B2CF9AE}" pid="3" name="_dlc_DocIdItemGuid">
    <vt:lpwstr>13334aa1-c854-4350-9b84-cf13f57fa411</vt:lpwstr>
  </property>
</Properties>
</file>