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9/18/2020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9/18/2020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18,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564625885"/>
              </p:ext>
            </p:extLst>
          </p:nvPr>
        </p:nvGraphicFramePr>
        <p:xfrm>
          <a:off x="159833" y="803141"/>
          <a:ext cx="8873553" cy="4231587"/>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i="0" u="none" strike="noStrike" dirty="0">
                          <a:solidFill>
                            <a:srgbClr val="000000"/>
                          </a:solidFill>
                          <a:effectLst/>
                          <a:latin typeface="+mn-lt"/>
                        </a:rPr>
                        <a:t>Trinity Health ministries across the system are participating in the Care for the Common Good advocacy opportunity. The goal is to empower and inspire all stakeholders, especially colleagues, to take part </a:t>
                      </a:r>
                      <a:r>
                        <a:rPr lang="en-US" sz="1000" b="0" i="0" u="none" strike="noStrike">
                          <a:solidFill>
                            <a:srgbClr val="000000"/>
                          </a:solidFill>
                          <a:effectLst/>
                          <a:latin typeface="+mn-lt"/>
                        </a:rPr>
                        <a:t>in a </a:t>
                      </a:r>
                      <a:r>
                        <a:rPr lang="en-US" sz="1000" b="0" i="0" u="none" strike="noStrike" dirty="0">
                          <a:solidFill>
                            <a:srgbClr val="000000"/>
                          </a:solidFill>
                          <a:effectLst/>
                          <a:latin typeface="+mn-lt"/>
                        </a:rPr>
                        <a:t>national discussion to improve the health care delivery system. Care for the Common Good Principles reflect our values and strategic aims:</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dirty="0">
                          <a:solidFill>
                            <a:srgbClr val="000000"/>
                          </a:solidFill>
                          <a:effectLst/>
                          <a:latin typeface="+mn-lt"/>
                        </a:rPr>
                        <a:t>Everyone should have access to high-quality, comprehensive health care</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dirty="0">
                          <a:solidFill>
                            <a:srgbClr val="000000"/>
                          </a:solidFill>
                          <a:effectLst/>
                          <a:latin typeface="+mn-lt"/>
                        </a:rPr>
                        <a:t>Investment in Public Health is critical to our nation's safety and economic health</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dirty="0">
                          <a:solidFill>
                            <a:srgbClr val="000000"/>
                          </a:solidFill>
                          <a:effectLst/>
                          <a:latin typeface="+mn-lt"/>
                        </a:rPr>
                        <a:t>Improving the health of communities is the right thing to do</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dirty="0">
                          <a:solidFill>
                            <a:srgbClr val="000000"/>
                          </a:solidFill>
                          <a:effectLst/>
                          <a:latin typeface="+mn-lt"/>
                        </a:rPr>
                        <a:t>Affordable, high-value health care is achievable</a:t>
                      </a:r>
                    </a:p>
                    <a:p>
                      <a:r>
                        <a:rPr lang="en-US" sz="1000" b="0" i="0" u="none" strike="noStrike" dirty="0">
                          <a:solidFill>
                            <a:srgbClr val="000000"/>
                          </a:solidFill>
                          <a:effectLst/>
                          <a:latin typeface="+mn-lt"/>
                        </a:rPr>
                        <a:t>Look for more information in your ministry news or social media channels.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New Guidance: Enhanced Precautions for Colleague with High-Risk Exposure</a:t>
                      </a:r>
                    </a:p>
                    <a:p>
                      <a:r>
                        <a:rPr lang="en-US" sz="1000" kern="1200" dirty="0">
                          <a:solidFill>
                            <a:schemeClr val="tx1"/>
                          </a:solidFill>
                          <a:effectLst/>
                          <a:latin typeface="+mn-lt"/>
                          <a:ea typeface="+mn-ea"/>
                          <a:cs typeface="+mn-cs"/>
                        </a:rPr>
                        <a:t>Trinity Health has released new guidance for Enhanced Precautions for Colleagues with High-Risk Exposures (both occupational and community-acquired) as defined in the Colleague COVID-19 Exposure Assessment Tool. The resource includes guidelines to follow at work and for self-isolation. View this guidance and the COVID-19 exposure assessment tool on the COVID-19 Resources Page: </a:t>
                      </a:r>
                    </a:p>
                    <a:p>
                      <a:r>
                        <a:rPr lang="en-US" sz="1000" kern="1200" dirty="0">
                          <a:solidFill>
                            <a:schemeClr val="tx1"/>
                          </a:solidFill>
                          <a:effectLst/>
                          <a:latin typeface="+mn-lt"/>
                          <a:ea typeface="+mn-ea"/>
                          <a:cs typeface="+mn-cs"/>
                        </a:rPr>
                        <a:t>https://www.trinity-health.org/covid-19-resources/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89451C-B86D-43F5-AA06-34D722258368}">
  <ds:schemaRefs>
    <ds:schemaRef ds:uri="http://schemas.microsoft.com/office/2006/documentManagement/types"/>
    <ds:schemaRef ds:uri="http://purl.org/dc/terms/"/>
    <ds:schemaRef ds:uri="e6ab4244-9723-42db-8dd8-af501f8ebc00"/>
    <ds:schemaRef ds:uri="http://purl.org/dc/dcmitype/"/>
    <ds:schemaRef ds:uri="http://schemas.microsoft.com/office/infopath/2007/PartnerControls"/>
    <ds:schemaRef ds:uri="2f9963b4-3c35-4578-b1ba-a166f880c2d2"/>
    <ds:schemaRef ds:uri="http://www.w3.org/XML/1998/namespac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2820</TotalTime>
  <Words>289</Words>
  <Application>Microsoft Office PowerPoint</Application>
  <PresentationFormat>On-screen Show (16:9)</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285</cp:revision>
  <cp:lastPrinted>2015-03-20T16:41:08Z</cp:lastPrinted>
  <dcterms:created xsi:type="dcterms:W3CDTF">2015-06-01T18:54:58Z</dcterms:created>
  <dcterms:modified xsi:type="dcterms:W3CDTF">2020-09-18T13:54:31Z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