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17</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182421545"/>
              </p:ext>
            </p:extLst>
          </p:nvPr>
        </p:nvGraphicFramePr>
        <p:xfrm>
          <a:off x="159833" y="803141"/>
          <a:ext cx="8873553" cy="432270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kern="1200" dirty="0">
                          <a:solidFill>
                            <a:schemeClr val="tx1"/>
                          </a:solidFill>
                          <a:effectLst/>
                          <a:latin typeface="+mn-lt"/>
                          <a:ea typeface="+mn-ea"/>
                          <a:cs typeface="+mn-cs"/>
                        </a:rPr>
                        <a:t>Trinity Health is implementing a new remote online program for colleague COVID-19 health screenings that saves time and resources. The implementation began with a statewide rollout across the seven Michigan hospitals that make up Saint Joseph Mercy Health System and Mercy Health. As of Sept. 3, the number of registered colleagues was 6,210 with more than 16,000 thermometer readings in one day for colleagues, patients and visitors. Next up are our ministries in Ohio, Indiana, and the Mid-Atlantic Region.</a:t>
                      </a:r>
                      <a:endParaRPr lang="en-US" sz="1000" b="0" i="0" u="none" strike="noStrike" dirty="0">
                        <a:solidFill>
                          <a:srgbClr val="000000"/>
                        </a:solidFill>
                        <a:effectLst/>
                        <a:latin typeface="+mn-lt"/>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kern="1200" dirty="0">
                          <a:solidFill>
                            <a:schemeClr val="tx1"/>
                          </a:solidFill>
                          <a:effectLst/>
                          <a:latin typeface="+mn-lt"/>
                          <a:ea typeface="+mn-ea"/>
                          <a:cs typeface="+mn-cs"/>
                        </a:rPr>
                        <a:t>The COVID-19 pandemic has placed an incredible burden on physicians – on top of other pre-existing stressors. Physicians have higher rates of burnout, depressive symptoms and suicide risk than the general population. As part of Trinity Health's commitment to physician and clinician well-being, we recognize Sept. 17 as National Physician Suicide Awareness Day.</a:t>
                      </a:r>
                    </a:p>
                    <a:p>
                      <a:r>
                        <a:rPr lang="en-US" sz="1000" kern="1200" dirty="0">
                          <a:solidFill>
                            <a:schemeClr val="tx1"/>
                          </a:solidFill>
                          <a:effectLst/>
                          <a:latin typeface="+mn-lt"/>
                          <a:ea typeface="+mn-ea"/>
                          <a:cs typeface="+mn-cs"/>
                        </a:rPr>
                        <a:t>Do your part to raise awareness and prevent suicide:</a:t>
                      </a:r>
                    </a:p>
                    <a:p>
                      <a:pPr marL="228600" indent="-228600">
                        <a:buFont typeface="+mj-lt"/>
                        <a:buAutoNum type="arabicPeriod"/>
                      </a:pPr>
                      <a:r>
                        <a:rPr lang="en-US" sz="1000" kern="1200" dirty="0">
                          <a:solidFill>
                            <a:schemeClr val="tx1"/>
                          </a:solidFill>
                          <a:effectLst/>
                          <a:latin typeface="+mn-lt"/>
                          <a:ea typeface="+mn-ea"/>
                          <a:cs typeface="+mn-cs"/>
                        </a:rPr>
                        <a:t>Ask ("How do you hurt?" "How can I help?" "Are you thinking about suicide?") and listen </a:t>
                      </a:r>
                    </a:p>
                    <a:p>
                      <a:pPr marL="228600" indent="-228600">
                        <a:buFont typeface="+mj-lt"/>
                        <a:buAutoNum type="arabicPeriod"/>
                      </a:pPr>
                      <a:r>
                        <a:rPr lang="en-US" sz="1000" kern="1200" dirty="0">
                          <a:solidFill>
                            <a:schemeClr val="tx1"/>
                          </a:solidFill>
                          <a:effectLst/>
                          <a:latin typeface="+mn-lt"/>
                          <a:ea typeface="+mn-ea"/>
                          <a:cs typeface="+mn-cs"/>
                        </a:rPr>
                        <a:t>Keep others safe </a:t>
                      </a:r>
                    </a:p>
                    <a:p>
                      <a:pPr marL="228600" indent="-228600">
                        <a:buFont typeface="+mj-lt"/>
                        <a:buAutoNum type="arabicPeriod"/>
                      </a:pPr>
                      <a:r>
                        <a:rPr lang="en-US" sz="1000" kern="1200" dirty="0">
                          <a:solidFill>
                            <a:schemeClr val="tx1"/>
                          </a:solidFill>
                          <a:effectLst/>
                          <a:latin typeface="+mn-lt"/>
                          <a:ea typeface="+mn-ea"/>
                          <a:cs typeface="+mn-cs"/>
                        </a:rPr>
                        <a:t>Be there for those at risk </a:t>
                      </a:r>
                    </a:p>
                    <a:p>
                      <a:pPr marL="228600" indent="-228600">
                        <a:buFont typeface="+mj-lt"/>
                        <a:buAutoNum type="arabicPeriod"/>
                      </a:pPr>
                      <a:r>
                        <a:rPr lang="en-US" sz="1000" kern="1200" dirty="0">
                          <a:solidFill>
                            <a:schemeClr val="tx1"/>
                          </a:solidFill>
                          <a:effectLst/>
                          <a:latin typeface="+mn-lt"/>
                          <a:ea typeface="+mn-ea"/>
                          <a:cs typeface="+mn-cs"/>
                        </a:rPr>
                        <a:t>Help them connect </a:t>
                      </a:r>
                    </a:p>
                    <a:p>
                      <a:pPr marL="685800" lvl="1" indent="-228600">
                        <a:buFont typeface="Arial" panose="020B0604020202020204" pitchFamily="34" charset="0"/>
                        <a:buChar char="•"/>
                      </a:pPr>
                      <a:r>
                        <a:rPr lang="en-US" sz="1000" kern="1200" dirty="0">
                          <a:solidFill>
                            <a:schemeClr val="tx1"/>
                          </a:solidFill>
                          <a:effectLst/>
                          <a:latin typeface="+mn-lt"/>
                          <a:ea typeface="+mn-ea"/>
                          <a:cs typeface="+mn-cs"/>
                        </a:rPr>
                        <a:t>To the National Suicide Lifeline: 1-800 273-TALK (8255) </a:t>
                      </a:r>
                    </a:p>
                    <a:p>
                      <a:pPr marL="685800" lvl="1" indent="-228600">
                        <a:buFont typeface="Arial" panose="020B0604020202020204" pitchFamily="34" charset="0"/>
                        <a:buChar char="•"/>
                      </a:pPr>
                      <a:r>
                        <a:rPr lang="en-US" sz="1000" kern="1200" dirty="0">
                          <a:solidFill>
                            <a:schemeClr val="tx1"/>
                          </a:solidFill>
                          <a:effectLst/>
                          <a:latin typeface="+mn-lt"/>
                          <a:ea typeface="+mn-ea"/>
                          <a:cs typeface="+mn-cs"/>
                        </a:rPr>
                        <a:t>To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(if employed by the health system) </a:t>
                      </a:r>
                    </a:p>
                    <a:p>
                      <a:pPr marL="228600" indent="-228600">
                        <a:buFont typeface="+mj-lt"/>
                        <a:buAutoNum type="arabicPeriod"/>
                      </a:pPr>
                      <a:r>
                        <a:rPr lang="en-US" sz="1000" kern="1200" dirty="0">
                          <a:solidFill>
                            <a:schemeClr val="tx1"/>
                          </a:solidFill>
                          <a:effectLst/>
                          <a:latin typeface="+mn-lt"/>
                          <a:ea typeface="+mn-ea"/>
                          <a:cs typeface="+mn-cs"/>
                        </a:rPr>
                        <a:t>Follow up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801029-0D72-49A7-9313-232C297634C4}"/>
</file>

<file path=customXml/itemProps2.xml><?xml version="1.0" encoding="utf-8"?>
<ds:datastoreItem xmlns:ds="http://schemas.openxmlformats.org/officeDocument/2006/customXml" ds:itemID="{A189451C-B86D-43F5-AA06-34D722258368}">
  <ds:schemaRefs>
    <ds:schemaRef ds:uri="http://purl.org/dc/term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e6ab4244-9723-42db-8dd8-af501f8ebc00"/>
    <ds:schemaRef ds:uri="2f9963b4-3c35-4578-b1ba-a166f880c2d2"/>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2791</TotalTime>
  <Words>313</Words>
  <Application>Microsoft Office PowerPoint</Application>
  <PresentationFormat>On-screen Show (16:9)</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282</cp:revision>
  <cp:lastPrinted>2015-03-20T16:41:08Z</cp:lastPrinted>
  <dcterms:created xsi:type="dcterms:W3CDTF">2015-06-01T18:54:58Z</dcterms:created>
  <dcterms:modified xsi:type="dcterms:W3CDTF">2020-09-17T14:04:22Z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