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7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8/17/2020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dirty="0"/>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8/17/2020</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dirty="0"/>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dirty="0"/>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myliferesource.com/" TargetMode="External"/><Relationship Id="rId2" Type="http://schemas.openxmlformats.org/officeDocument/2006/relationships/hyperlink" Target="https://www.carebridge.com/" TargetMode="External"/><Relationship Id="rId1" Type="http://schemas.openxmlformats.org/officeDocument/2006/relationships/slideLayout" Target="../slideLayouts/slideLayout4.xml"/><Relationship Id="rId4" Type="http://schemas.openxmlformats.org/officeDocument/2006/relationships/hyperlink" Target="http://mybenefits.trinity-health.org/lyw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August 17,</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2845156032"/>
              </p:ext>
            </p:extLst>
          </p:nvPr>
        </p:nvGraphicFramePr>
        <p:xfrm>
          <a:off x="110617" y="784360"/>
          <a:ext cx="8937521" cy="3926787"/>
        </p:xfrm>
        <a:graphic>
          <a:graphicData uri="http://schemas.openxmlformats.org/drawingml/2006/table">
            <a:tbl>
              <a:tblPr firstRow="1" firstCol="1" bandRow="1"/>
              <a:tblGrid>
                <a:gridCol w="4395337">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404760">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183438">
                <a:tc>
                  <a:txBody>
                    <a:bodyPr/>
                    <a:lstStyle/>
                    <a:p>
                      <a:r>
                        <a:rPr lang="en-US" sz="1000" b="1" u="none" kern="1200" dirty="0">
                          <a:solidFill>
                            <a:schemeClr val="tx1"/>
                          </a:solidFill>
                          <a:effectLst/>
                          <a:latin typeface="+mn-lt"/>
                          <a:ea typeface="+mn-ea"/>
                          <a:cs typeface="+mn-cs"/>
                        </a:rPr>
                        <a:t>Multiple Colleague Financial Well-Being Resources Available</a:t>
                      </a:r>
                    </a:p>
                    <a:p>
                      <a:r>
                        <a:rPr lang="en-US" sz="1000" u="none" kern="1200" dirty="0">
                          <a:solidFill>
                            <a:schemeClr val="tx1"/>
                          </a:solidFill>
                          <a:effectLst/>
                          <a:latin typeface="+mn-lt"/>
                          <a:ea typeface="+mn-ea"/>
                          <a:cs typeface="+mn-cs"/>
                        </a:rPr>
                        <a:t>The COVID-19 pandemic has resulted in financial hardships for many colleagues, including credit card debt and tapped savings. As a Trinity Health colleague, you have many resources available to you from Fidelity, the Carebridge Employee Assistance Program (EAP), and Live Your Whole Life to help get your finances back into shape as soon as possible.</a:t>
                      </a:r>
                      <a:br>
                        <a:rPr lang="en-US" sz="1000" u="none" kern="1200" dirty="0">
                          <a:solidFill>
                            <a:schemeClr val="tx1"/>
                          </a:solidFill>
                          <a:effectLst/>
                          <a:latin typeface="+mn-lt"/>
                          <a:ea typeface="+mn-ea"/>
                          <a:cs typeface="+mn-cs"/>
                        </a:rPr>
                      </a:br>
                      <a:endParaRPr lang="en-US" sz="1000" u="none" kern="1200" dirty="0">
                        <a:solidFill>
                          <a:schemeClr val="tx1"/>
                        </a:solidFill>
                        <a:effectLst/>
                        <a:latin typeface="+mn-lt"/>
                        <a:ea typeface="+mn-ea"/>
                        <a:cs typeface="+mn-cs"/>
                      </a:endParaRPr>
                    </a:p>
                    <a:p>
                      <a:r>
                        <a:rPr lang="en-US" sz="1000" b="0" u="none" kern="1200" dirty="0">
                          <a:solidFill>
                            <a:schemeClr val="tx1"/>
                          </a:solidFill>
                          <a:effectLst/>
                          <a:latin typeface="+mn-lt"/>
                          <a:ea typeface="+mn-ea"/>
                          <a:cs typeface="+mn-cs"/>
                        </a:rPr>
                        <a:t>Fidelity NetBenefits</a:t>
                      </a:r>
                      <a:r>
                        <a:rPr lang="en-US" sz="1000" b="1" u="none" kern="1200" dirty="0">
                          <a:solidFill>
                            <a:schemeClr val="tx1"/>
                          </a:solidFill>
                          <a:effectLst/>
                          <a:latin typeface="+mn-lt"/>
                          <a:ea typeface="+mn-ea"/>
                          <a:cs typeface="+mn-cs"/>
                        </a:rPr>
                        <a:t>: </a:t>
                      </a:r>
                      <a:r>
                        <a:rPr lang="en-US" sz="1000" u="sng" kern="1200" dirty="0">
                          <a:solidFill>
                            <a:schemeClr val="tx1"/>
                          </a:solidFill>
                          <a:effectLst/>
                          <a:latin typeface="+mn-lt"/>
                          <a:ea typeface="+mn-ea"/>
                          <a:cs typeface="+mn-cs"/>
                        </a:rPr>
                        <a:t>http://www.netbenefits.com/</a:t>
                      </a:r>
                      <a:br>
                        <a:rPr lang="en-US" sz="1000" u="sng" kern="1200" dirty="0">
                          <a:solidFill>
                            <a:schemeClr val="tx1"/>
                          </a:solidFill>
                          <a:effectLst/>
                          <a:latin typeface="+mn-lt"/>
                          <a:ea typeface="+mn-ea"/>
                          <a:cs typeface="+mn-cs"/>
                        </a:rPr>
                      </a:br>
                      <a:r>
                        <a:rPr lang="en-US" sz="1000" u="none" kern="1200" dirty="0">
                          <a:solidFill>
                            <a:schemeClr val="tx1"/>
                          </a:solidFill>
                          <a:effectLst/>
                          <a:latin typeface="+mn-lt"/>
                          <a:ea typeface="+mn-ea"/>
                          <a:cs typeface="+mn-cs"/>
                        </a:rPr>
                        <a:t>Carebridge: </a:t>
                      </a:r>
                      <a:r>
                        <a:rPr lang="en-US" sz="1000" u="none" kern="1200" dirty="0">
                          <a:solidFill>
                            <a:schemeClr val="tx1"/>
                          </a:solidFill>
                          <a:effectLst/>
                          <a:latin typeface="+mn-lt"/>
                          <a:ea typeface="+mn-ea"/>
                          <a:cs typeface="+mn-cs"/>
                          <a:hlinkClick r:id="rId2"/>
                        </a:rPr>
                        <a:t>https://www.carebridge.com</a:t>
                      </a:r>
                      <a:r>
                        <a:rPr lang="en-US" sz="1000" u="none" kern="1200" dirty="0">
                          <a:solidFill>
                            <a:schemeClr val="tx1"/>
                          </a:solidFill>
                          <a:effectLst/>
                          <a:latin typeface="+mn-lt"/>
                          <a:ea typeface="+mn-ea"/>
                          <a:cs typeface="+mn-cs"/>
                        </a:rPr>
                        <a:t> or </a:t>
                      </a:r>
                      <a:r>
                        <a:rPr lang="en-US" sz="1000" u="none" kern="1200" dirty="0">
                          <a:solidFill>
                            <a:schemeClr val="tx1"/>
                          </a:solidFill>
                          <a:effectLst/>
                          <a:latin typeface="+mn-lt"/>
                          <a:ea typeface="+mn-ea"/>
                          <a:cs typeface="+mn-cs"/>
                          <a:hlinkClick r:id="rId3"/>
                        </a:rPr>
                        <a:t>http://myliferesource.com/</a:t>
                      </a:r>
                      <a:endParaRPr lang="en-US" sz="1000" u="none" kern="1200" dirty="0">
                        <a:solidFill>
                          <a:schemeClr val="tx1"/>
                        </a:solidFill>
                        <a:effectLst/>
                        <a:latin typeface="+mn-lt"/>
                        <a:ea typeface="+mn-ea"/>
                        <a:cs typeface="+mn-cs"/>
                      </a:endParaRPr>
                    </a:p>
                    <a:p>
                      <a:r>
                        <a:rPr lang="en-US" sz="1000" u="none" kern="1200" dirty="0">
                          <a:solidFill>
                            <a:schemeClr val="tx1"/>
                          </a:solidFill>
                          <a:effectLst/>
                          <a:latin typeface="+mn-lt"/>
                          <a:ea typeface="+mn-ea"/>
                          <a:cs typeface="+mn-cs"/>
                        </a:rPr>
                        <a:t>Live Your Whole Life: </a:t>
                      </a:r>
                      <a:r>
                        <a:rPr lang="en-US" sz="1000" u="none" kern="1200" dirty="0">
                          <a:solidFill>
                            <a:schemeClr val="tx1"/>
                          </a:solidFill>
                          <a:effectLst/>
                          <a:latin typeface="+mn-lt"/>
                          <a:ea typeface="+mn-ea"/>
                          <a:cs typeface="+mn-cs"/>
                          <a:hlinkClick r:id="rId4"/>
                        </a:rPr>
                        <a:t>http://mybenefits.trinity-health.org/lywl</a:t>
                      </a:r>
                      <a:endParaRPr lang="en-US" sz="1000" u="none" kern="1200" dirty="0">
                        <a:solidFill>
                          <a:schemeClr val="tx1"/>
                        </a:solidFill>
                        <a:effectLst/>
                        <a:latin typeface="+mn-lt"/>
                        <a:ea typeface="+mn-ea"/>
                        <a:cs typeface="+mn-cs"/>
                      </a:endParaRP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290127">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0" i="0" kern="1200" dirty="0">
                          <a:solidFill>
                            <a:schemeClr val="tx1"/>
                          </a:solidFill>
                          <a:effectLst/>
                          <a:latin typeface="+mn-lt"/>
                          <a:ea typeface="+mn-ea"/>
                          <a:cs typeface="+mn-cs"/>
                        </a:rPr>
                        <a:t>The Trinity Health PPE Guide Booklet has been updated to include the following changes:</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Clarified eye protection</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Simplified PPE selection guide</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Guidance on use of N95 respirators with exhalation valves</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Added donning and doffing guides</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Guidance for self-purchased PPE</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Aerosol generating procedures</a:t>
                      </a:r>
                    </a:p>
                    <a:p>
                      <a:endParaRPr lang="en-US" sz="1000" u="none" kern="1200" dirty="0">
                        <a:solidFill>
                          <a:schemeClr val="tx1"/>
                        </a:solidFill>
                        <a:effectLs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7B7234BD-1E7F-4B35-8875-B49C4DBC9BCB}"/>
</file>

<file path=customXml/itemProps3.xml><?xml version="1.0" encoding="utf-8"?>
<ds:datastoreItem xmlns:ds="http://schemas.openxmlformats.org/officeDocument/2006/customXml" ds:itemID="{A189451C-B86D-43F5-AA06-34D722258368}">
  <ds:schemaRefs>
    <ds:schemaRef ds:uri="http://www.w3.org/XML/1998/namespace"/>
    <ds:schemaRef ds:uri="http://purl.org/dc/dcmitype/"/>
    <ds:schemaRef ds:uri="http://schemas.microsoft.com/office/infopath/2007/PartnerControls"/>
    <ds:schemaRef ds:uri="http://purl.org/dc/terms/"/>
    <ds:schemaRef ds:uri="http://purl.org/dc/elements/1.1/"/>
    <ds:schemaRef ds:uri="http://schemas.microsoft.com/office/2006/documentManagement/types"/>
    <ds:schemaRef ds:uri="2f9963b4-3c35-4578-b1ba-a166f880c2d2"/>
    <ds:schemaRef ds:uri="http://schemas.openxmlformats.org/package/2006/metadata/core-properties"/>
    <ds:schemaRef ds:uri="e6ab4244-9723-42db-8dd8-af501f8ebc00"/>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3833</TotalTime>
  <Words>210</Words>
  <Application>Microsoft Office PowerPoint</Application>
  <PresentationFormat>On-screen Show (16:9)</PresentationFormat>
  <Paragraphs>36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370</cp:revision>
  <cp:lastPrinted>2015-03-20T16:41:08Z</cp:lastPrinted>
  <dcterms:created xsi:type="dcterms:W3CDTF">2015-06-01T18:54:58Z</dcterms:created>
  <dcterms:modified xsi:type="dcterms:W3CDTF">2020-08-17T13:40:28Z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