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7"/>
  </p:notesMasterIdLst>
  <p:sldIdLst>
    <p:sldId id="306" r:id="rId3"/>
    <p:sldId id="423" r:id="rId4"/>
    <p:sldId id="279" r:id="rId5"/>
    <p:sldId id="424" r:id="rId6"/>
    <p:sldId id="428" r:id="rId7"/>
    <p:sldId id="427" r:id="rId8"/>
    <p:sldId id="282" r:id="rId9"/>
    <p:sldId id="405" r:id="rId10"/>
    <p:sldId id="404" r:id="rId11"/>
    <p:sldId id="430" r:id="rId12"/>
    <p:sldId id="431" r:id="rId13"/>
    <p:sldId id="336" r:id="rId14"/>
    <p:sldId id="333" r:id="rId15"/>
    <p:sldId id="42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zanne Tola" initials="ST" lastIdx="17" clrIdx="0">
    <p:extLst>
      <p:ext uri="{19B8F6BF-5375-455C-9EA6-DF929625EA0E}">
        <p15:presenceInfo xmlns:p15="http://schemas.microsoft.com/office/powerpoint/2012/main" userId="S::tolasuz@trinity-health.org::13a69b62-492e-47ac-bdfa-d669fbf05bf3" providerId="AD"/>
      </p:ext>
    </p:extLst>
  </p:cmAuthor>
  <p:cmAuthor id="2" name="Brandi Bonney" initials="BB" lastIdx="28" clrIdx="1">
    <p:extLst>
      <p:ext uri="{19B8F6BF-5375-455C-9EA6-DF929625EA0E}">
        <p15:presenceInfo xmlns:p15="http://schemas.microsoft.com/office/powerpoint/2012/main" userId="S::Brandi.Bonney@trinity-health.org::0ec9ea29-772f-4ef7-8fa0-966b54ddb4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165" autoAdjust="0"/>
    <p:restoredTop sz="54203" autoAdjust="0"/>
  </p:normalViewPr>
  <p:slideViewPr>
    <p:cSldViewPr snapToGrid="0">
      <p:cViewPr varScale="1">
        <p:scale>
          <a:sx n="46" d="100"/>
          <a:sy n="46" d="100"/>
        </p:scale>
        <p:origin x="250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ACB03-5CD3-4B14-AD72-F71BAB4A37E2}" type="datetimeFigureOut">
              <a:rPr lang="en-US" smtClean="0"/>
              <a:t>7/27/2020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801F3E-0FA5-43FE-92C7-681B36F1ACE0}" type="slidenum">
              <a:rPr lang="en-US" smtClean="0"/>
              <a:t>‹#›</a:t>
            </a:fld>
            <a:endParaRPr lang="en-US"/>
          </a:p>
        </p:txBody>
      </p:sp>
    </p:spTree>
    <p:extLst>
      <p:ext uri="{BB962C8B-B14F-4D97-AF65-F5344CB8AC3E}">
        <p14:creationId xmlns:p14="http://schemas.microsoft.com/office/powerpoint/2010/main" val="2633335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run time: 6 minutes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894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take a look at how the H-S-A works with your health savings medical plan.</a:t>
            </a:r>
          </a:p>
          <a:p>
            <a:endParaRPr lang="en-US" dirty="0"/>
          </a:p>
          <a:p>
            <a:r>
              <a:rPr lang="en-US" dirty="0"/>
              <a:t>First, when you receive eligible health care services, you pay the full cost until you reach your annual deductible. </a:t>
            </a:r>
          </a:p>
          <a:p>
            <a:endParaRPr lang="en-US" dirty="0"/>
          </a:p>
          <a:p>
            <a:r>
              <a:rPr lang="en-US" dirty="0"/>
              <a:t>You then pay coinsurance and copayments until you reach the out-of-pocket maximum. Coinsurance begins once the combined deductible has been met.</a:t>
            </a:r>
          </a:p>
          <a:p>
            <a:endParaRPr lang="en-US" dirty="0"/>
          </a:p>
          <a:p>
            <a:r>
              <a:rPr lang="en-US" dirty="0"/>
              <a:t>Finally, once you reach the out-of-pocket maximum, Trinity Health pays 100% of all remaining eligible expenses during the year.</a:t>
            </a:r>
          </a:p>
          <a:p>
            <a:endParaRPr lang="en-US" dirty="0"/>
          </a:p>
          <a:p>
            <a:r>
              <a:rPr lang="en-US" dirty="0"/>
              <a:t>You can use your H-S-A to pay for your deductible, copayments and coinsurance. </a:t>
            </a:r>
          </a:p>
        </p:txBody>
      </p:sp>
      <p:sp>
        <p:nvSpPr>
          <p:cNvPr id="4" name="Slide Number Placeholder 3"/>
          <p:cNvSpPr>
            <a:spLocks noGrp="1"/>
          </p:cNvSpPr>
          <p:nvPr>
            <p:ph type="sldNum" sz="quarter" idx="5"/>
          </p:nvPr>
        </p:nvSpPr>
        <p:spPr/>
        <p:txBody>
          <a:bodyPr/>
          <a:lstStyle/>
          <a:p>
            <a:fld id="{7C801F3E-0FA5-43FE-92C7-681B36F1ACE0}" type="slidenum">
              <a:rPr lang="en-US" smtClean="0"/>
              <a:t>10</a:t>
            </a:fld>
            <a:endParaRPr lang="en-US"/>
          </a:p>
        </p:txBody>
      </p:sp>
    </p:spTree>
    <p:extLst>
      <p:ext uri="{BB962C8B-B14F-4D97-AF65-F5344CB8AC3E}">
        <p14:creationId xmlns:p14="http://schemas.microsoft.com/office/powerpoint/2010/main" val="2157336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We’ve covered a lot of </a:t>
            </a:r>
            <a:r>
              <a:rPr lang="en-US"/>
              <a:t>important details about </a:t>
            </a:r>
            <a:r>
              <a:rPr lang="en-US" dirty="0"/>
              <a:t>H-S-A’s in this episode, but we realize this is a complex topic and you may still have questions. </a:t>
            </a:r>
          </a:p>
          <a:p>
            <a:endParaRPr lang="en-US" dirty="0"/>
          </a:p>
          <a:p>
            <a:r>
              <a:rPr lang="en-US" dirty="0"/>
              <a:t>The HealthEquity website provides a wealth of information about H-S-A’s. You can also call customer service and speak with a representative.</a:t>
            </a:r>
          </a:p>
          <a:p>
            <a:endParaRPr lang="en-US" dirty="0"/>
          </a:p>
          <a:p>
            <a:endParaRPr lang="en-US" dirty="0"/>
          </a:p>
          <a:p>
            <a:r>
              <a:rPr lang="en-US" dirty="0"/>
              <a:t>The Trinity Health H-R-4-U colleague portal also provides a number of resources about H-S-A’s. </a:t>
            </a:r>
          </a:p>
          <a:p>
            <a:endParaRPr lang="en-US" dirty="0"/>
          </a:p>
          <a:p>
            <a:endParaRPr lang="en-US" dirty="0"/>
          </a:p>
        </p:txBody>
      </p:sp>
      <p:sp>
        <p:nvSpPr>
          <p:cNvPr id="4" name="Slide Number Placeholder 3"/>
          <p:cNvSpPr>
            <a:spLocks noGrp="1"/>
          </p:cNvSpPr>
          <p:nvPr>
            <p:ph type="sldNum" sz="quarter" idx="5"/>
          </p:nvPr>
        </p:nvSpPr>
        <p:spPr/>
        <p:txBody>
          <a:bodyPr/>
          <a:lstStyle/>
          <a:p>
            <a:fld id="{7C801F3E-0FA5-43FE-92C7-681B36F1ACE0}" type="slidenum">
              <a:rPr lang="en-US" smtClean="0"/>
              <a:t>11</a:t>
            </a:fld>
            <a:endParaRPr lang="en-US"/>
          </a:p>
        </p:txBody>
      </p:sp>
    </p:spTree>
    <p:extLst>
      <p:ext uri="{BB962C8B-B14F-4D97-AF65-F5344CB8AC3E}">
        <p14:creationId xmlns:p14="http://schemas.microsoft.com/office/powerpoint/2010/main" val="138778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Now that you’ve explored the basics about Health Savings Accounts, be sure to check out the other episodes in this video series to learn more about additional benefits available to help you Live Your Whole Life. </a:t>
            </a:r>
          </a:p>
          <a:p>
            <a:endParaRPr lang="en-US" dirty="0"/>
          </a:p>
          <a:p>
            <a:endParaRPr lang="en-US" dirty="0"/>
          </a:p>
          <a:p>
            <a:r>
              <a:rPr lang="en-US" dirty="0"/>
              <a:t>10 seconds</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6585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5758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episode we’ll take a closer look at the Health Savings Account, or H-S-A.  </a:t>
            </a:r>
          </a:p>
          <a:p>
            <a:endParaRPr lang="en-US" dirty="0"/>
          </a:p>
          <a:p>
            <a:r>
              <a:rPr lang="en-US" dirty="0"/>
              <a:t>As mentioned in the episodes about the medical plans, if you enroll the Health Savings medical plan, you automatically have an H-S-A to help you pay for</a:t>
            </a:r>
          </a:p>
          <a:p>
            <a:r>
              <a:rPr lang="en-US" dirty="0"/>
              <a:t>current or future qualified health care costs. </a:t>
            </a:r>
          </a:p>
        </p:txBody>
      </p:sp>
      <p:sp>
        <p:nvSpPr>
          <p:cNvPr id="4" name="Slide Number Placeholder 3"/>
          <p:cNvSpPr>
            <a:spLocks noGrp="1"/>
          </p:cNvSpPr>
          <p:nvPr>
            <p:ph type="sldNum" sz="quarter" idx="5"/>
          </p:nvPr>
        </p:nvSpPr>
        <p:spPr/>
        <p:txBody>
          <a:bodyPr/>
          <a:lstStyle/>
          <a:p>
            <a:fld id="{7C801F3E-0FA5-43FE-92C7-681B36F1ACE0}" type="slidenum">
              <a:rPr lang="en-US" smtClean="0"/>
              <a:t>2</a:t>
            </a:fld>
            <a:endParaRPr lang="en-US"/>
          </a:p>
        </p:txBody>
      </p:sp>
    </p:spTree>
    <p:extLst>
      <p:ext uri="{BB962C8B-B14F-4D97-AF65-F5344CB8AC3E}">
        <p14:creationId xmlns:p14="http://schemas.microsoft.com/office/powerpoint/2010/main" val="500494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Here are some key things you should know about the H-S-A.</a:t>
            </a:r>
          </a:p>
          <a:p>
            <a:endParaRPr lang="en-US" baseline="0" dirty="0"/>
          </a:p>
          <a:p>
            <a:r>
              <a:rPr lang="en-US" baseline="0" dirty="0"/>
              <a:t>It’s included with the Health Savings medical plan, which is a high-deductible health plan.</a:t>
            </a:r>
          </a:p>
          <a:p>
            <a:endParaRPr lang="en-US" baseline="0" dirty="0"/>
          </a:p>
          <a:p>
            <a:r>
              <a:rPr lang="en-US" baseline="0" dirty="0"/>
              <a:t>Trinity Health’s H-S-A is administered by HealthEquity.</a:t>
            </a:r>
          </a:p>
          <a:p>
            <a:endParaRPr lang="en-US" baseline="0" dirty="0"/>
          </a:p>
          <a:p>
            <a:r>
              <a:rPr lang="en-US" baseline="0" dirty="0"/>
              <a:t>You can use the H-S-A to pay for current or future health care costs, even in retirement.</a:t>
            </a:r>
          </a:p>
          <a:p>
            <a:endParaRPr lang="en-US" baseline="0" dirty="0"/>
          </a:p>
          <a:p>
            <a:r>
              <a:rPr lang="en-US" baseline="0" dirty="0"/>
              <a:t>H-S-A’s are a great way to save on taxes.  </a:t>
            </a:r>
            <a:r>
              <a:rPr lang="en-US" altLang="en-US" baseline="0" dirty="0"/>
              <a:t>There are n</a:t>
            </a:r>
            <a:r>
              <a:rPr lang="en-US" altLang="en-US" dirty="0"/>
              <a:t>o taxes on:</a:t>
            </a:r>
          </a:p>
          <a:p>
            <a:pPr marL="0" indent="0">
              <a:buFont typeface="Arial" panose="020B0604020202020204" pitchFamily="34" charset="0"/>
              <a:buNone/>
            </a:pPr>
            <a:endParaRPr lang="en-US" altLang="en-US" dirty="0"/>
          </a:p>
          <a:p>
            <a:pPr marL="171450" indent="-171450">
              <a:buFont typeface="Arial" panose="020B0604020202020204" pitchFamily="34" charset="0"/>
              <a:buChar char="•"/>
            </a:pPr>
            <a:r>
              <a:rPr lang="en-US" altLang="en-US" dirty="0"/>
              <a:t>The amount contributed through payroll deductions </a:t>
            </a:r>
          </a:p>
          <a:p>
            <a:pPr marL="0" indent="0">
              <a:buFont typeface="Arial" panose="020B0604020202020204" pitchFamily="34" charset="0"/>
              <a:buNone/>
            </a:pPr>
            <a:endParaRPr lang="en-US" altLang="en-US" dirty="0"/>
          </a:p>
          <a:p>
            <a:pPr marL="171450" indent="-171450">
              <a:buFont typeface="Arial" panose="020B0604020202020204" pitchFamily="34" charset="0"/>
              <a:buChar char="•"/>
            </a:pPr>
            <a:r>
              <a:rPr lang="en-US" altLang="en-US" dirty="0"/>
              <a:t>The amount withdrawn for qualified expenses and</a:t>
            </a:r>
          </a:p>
          <a:p>
            <a:pPr marL="0" indent="0">
              <a:buFont typeface="Arial" panose="020B0604020202020204" pitchFamily="34" charset="0"/>
              <a:buNone/>
            </a:pPr>
            <a:endParaRPr lang="en-US" altLang="en-US" dirty="0"/>
          </a:p>
          <a:p>
            <a:pPr marL="171450" indent="-171450">
              <a:buFont typeface="Arial" panose="020B0604020202020204" pitchFamily="34" charset="0"/>
              <a:buChar char="•"/>
            </a:pPr>
            <a:r>
              <a:rPr lang="en-US" altLang="en-US" dirty="0"/>
              <a:t>The interest you earn on the account</a:t>
            </a:r>
          </a:p>
          <a:p>
            <a:pPr marL="0" indent="0">
              <a:buFont typeface="Arial" panose="020B0604020202020204" pitchFamily="34" charset="0"/>
              <a:buNone/>
            </a:pPr>
            <a:endParaRPr lang="en-US" altLang="en-US" dirty="0"/>
          </a:p>
          <a:p>
            <a:pPr marL="0" indent="0">
              <a:buFont typeface="Arial" panose="020B0604020202020204" pitchFamily="34" charset="0"/>
              <a:buNone/>
            </a:pPr>
            <a:endParaRPr lang="en-US" altLang="en-US" dirty="0"/>
          </a:p>
          <a:p>
            <a:endParaRPr lang="en-US" baseline="0" dirty="0"/>
          </a:p>
          <a:p>
            <a:r>
              <a:rPr lang="en-US" baseline="0" dirty="0"/>
              <a:t>60 seconds</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0673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Any H-S-A money not used during the year is carried over, without any limits. </a:t>
            </a:r>
          </a:p>
          <a:p>
            <a:endParaRPr lang="en-US" dirty="0"/>
          </a:p>
          <a:p>
            <a:r>
              <a:rPr lang="en-US" dirty="0"/>
              <a:t>The H-S-A money is yours to keep — and can be used for health care expenses even if you change jobs, change health plans or retire. In fact, many people use the H-S-A as an additional savings and investment account for retirement.</a:t>
            </a:r>
          </a:p>
          <a:p>
            <a:endParaRPr lang="en-US" dirty="0"/>
          </a:p>
          <a:p>
            <a:r>
              <a:rPr lang="en-US" dirty="0"/>
              <a:t>It’s important to know that if you enroll in the Health Savings Plan with an H-S-A, you will not have access to the Health Care Flexible Spending Account.  While the two accounts are similar, the H-S-A may be seen as having some advantages, such as the ability to carry over to the following year any money not used.</a:t>
            </a:r>
          </a:p>
          <a:p>
            <a:endParaRPr lang="en-US" dirty="0"/>
          </a:p>
          <a:p>
            <a:r>
              <a:rPr lang="en-US" dirty="0"/>
              <a:t>That said, if you enroll in the H-S-A, you can still enroll in the Dependent Care Flexible Spending Account.</a:t>
            </a:r>
          </a:p>
          <a:p>
            <a:endParaRPr lang="en-US" dirty="0"/>
          </a:p>
          <a:p>
            <a:endParaRPr lang="en-US" dirty="0"/>
          </a:p>
        </p:txBody>
      </p:sp>
      <p:sp>
        <p:nvSpPr>
          <p:cNvPr id="4" name="Slide Number Placeholder 3"/>
          <p:cNvSpPr>
            <a:spLocks noGrp="1"/>
          </p:cNvSpPr>
          <p:nvPr>
            <p:ph type="sldNum" sz="quarter" idx="5"/>
          </p:nvPr>
        </p:nvSpPr>
        <p:spPr/>
        <p:txBody>
          <a:bodyPr/>
          <a:lstStyle/>
          <a:p>
            <a:fld id="{7C801F3E-0FA5-43FE-92C7-681B36F1ACE0}" type="slidenum">
              <a:rPr lang="en-US" smtClean="0"/>
              <a:t>4</a:t>
            </a:fld>
            <a:endParaRPr lang="en-US"/>
          </a:p>
        </p:txBody>
      </p:sp>
    </p:spTree>
    <p:extLst>
      <p:ext uri="{BB962C8B-B14F-4D97-AF65-F5344CB8AC3E}">
        <p14:creationId xmlns:p14="http://schemas.microsoft.com/office/powerpoint/2010/main" val="16222066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Trinity Health will make a full contribution each January to the H-S-A to help you pay eligible medical expenses including your annual deductible and out-of-pocket maximum. The contribution is based on the coverage level elected.  </a:t>
            </a:r>
          </a:p>
          <a:p>
            <a:endParaRPr lang="en-US" dirty="0"/>
          </a:p>
          <a:p>
            <a:r>
              <a:rPr lang="en-US" dirty="0"/>
              <a:t>For colleagues enrolling mid-year, the employer contribution will be prorated and contributed after the first paycheck after the enrollment effective date.  </a:t>
            </a:r>
          </a:p>
          <a:p>
            <a:endParaRPr lang="en-US" dirty="0"/>
          </a:p>
          <a:p>
            <a:r>
              <a:rPr lang="en-US" dirty="0"/>
              <a:t>Employee and employer contributions to the H-S-A are permitted up to the annual I-R-S limits.</a:t>
            </a:r>
          </a:p>
          <a:p>
            <a:endParaRPr lang="en-US" dirty="0"/>
          </a:p>
          <a:p>
            <a:r>
              <a:rPr lang="en-US" dirty="0"/>
              <a:t>If you’re age 55 or older, you can contribute an additional amount annually, up to the I-R-S limit.</a:t>
            </a:r>
          </a:p>
          <a:p>
            <a:endParaRPr lang="en-US" sz="2600" dirty="0">
              <a:latin typeface="+mn-lt"/>
            </a:endParaRPr>
          </a:p>
          <a:p>
            <a:r>
              <a:rPr lang="en-US" sz="2600" dirty="0">
                <a:latin typeface="+mn-lt"/>
              </a:rPr>
              <a:t>Deposits to H-S-A’s can be made pre-tax through payroll deduction or post-tax online, or sent directly to HealthEquity.</a:t>
            </a:r>
          </a:p>
          <a:p>
            <a:endParaRPr lang="en-US" sz="2600" dirty="0">
              <a:latin typeface="+mn-lt"/>
            </a:endParaRPr>
          </a:p>
          <a:p>
            <a:r>
              <a:rPr lang="en-US" sz="2600" dirty="0">
                <a:latin typeface="+mn-lt"/>
              </a:rPr>
              <a:t>You can fully fund the H-S-A any time of year, subject to the annual maximum amount. </a:t>
            </a:r>
          </a:p>
          <a:p>
            <a:endParaRPr lang="en-US" sz="2600" dirty="0">
              <a:latin typeface="+mn-lt"/>
            </a:endParaRPr>
          </a:p>
          <a:p>
            <a:r>
              <a:rPr lang="en-US" sz="2600" dirty="0">
                <a:latin typeface="+mn-lt"/>
              </a:rPr>
              <a:t>You can also change the amount deducted from your pay at any time. </a:t>
            </a:r>
          </a:p>
          <a:p>
            <a:endParaRPr lang="en-US" sz="2600" dirty="0">
              <a:latin typeface="+mn-lt"/>
            </a:endParaRPr>
          </a:p>
          <a:p>
            <a:r>
              <a:rPr lang="en-US" sz="2600" dirty="0">
                <a:latin typeface="+mn-lt"/>
              </a:rPr>
              <a:t>It’s important to note that </a:t>
            </a:r>
            <a:r>
              <a:rPr lang="en-US" sz="3400" dirty="0">
                <a:latin typeface="+mn-lt"/>
              </a:rPr>
              <a:t>funds are available as contributions are made. You cannot </a:t>
            </a:r>
            <a:r>
              <a:rPr lang="en-US" sz="2500" dirty="0">
                <a:latin typeface="+mn-lt"/>
              </a:rPr>
              <a:t>use the fund in advance of making a contribution. </a:t>
            </a:r>
          </a:p>
          <a:p>
            <a:endParaRPr lang="en-US" sz="2500" dirty="0">
              <a:latin typeface="+mn-lt"/>
            </a:endParaRPr>
          </a:p>
          <a:p>
            <a:endParaRPr lang="en-US" dirty="0"/>
          </a:p>
        </p:txBody>
      </p:sp>
      <p:sp>
        <p:nvSpPr>
          <p:cNvPr id="4" name="Slide Number Placeholder 3"/>
          <p:cNvSpPr>
            <a:spLocks noGrp="1"/>
          </p:cNvSpPr>
          <p:nvPr>
            <p:ph type="sldNum" sz="quarter" idx="5"/>
          </p:nvPr>
        </p:nvSpPr>
        <p:spPr/>
        <p:txBody>
          <a:bodyPr/>
          <a:lstStyle/>
          <a:p>
            <a:fld id="{7C801F3E-0FA5-43FE-92C7-681B36F1ACE0}" type="slidenum">
              <a:rPr lang="en-US" smtClean="0"/>
              <a:t>5</a:t>
            </a:fld>
            <a:endParaRPr lang="en-US"/>
          </a:p>
        </p:txBody>
      </p:sp>
    </p:spTree>
    <p:extLst>
      <p:ext uri="{BB962C8B-B14F-4D97-AF65-F5344CB8AC3E}">
        <p14:creationId xmlns:p14="http://schemas.microsoft.com/office/powerpoint/2010/main" val="85173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use your H-S-A , tax-free, to cover qualified expenses including:</a:t>
            </a:r>
          </a:p>
          <a:p>
            <a:endParaRPr lang="en-US" dirty="0"/>
          </a:p>
          <a:p>
            <a:r>
              <a:rPr lang="en-US" dirty="0"/>
              <a:t>• Insurance deductibles</a:t>
            </a:r>
          </a:p>
          <a:p>
            <a:endParaRPr lang="en-US" dirty="0"/>
          </a:p>
          <a:p>
            <a:r>
              <a:rPr lang="en-US" dirty="0"/>
              <a:t>• Co-payments and coinsurance until you reach your health plan’s out-of-pocket maximum</a:t>
            </a:r>
          </a:p>
          <a:p>
            <a:endParaRPr lang="en-US" dirty="0"/>
          </a:p>
          <a:p>
            <a:r>
              <a:rPr lang="en-US" dirty="0"/>
              <a:t>• Qualified medical, pharmacy, vision and dental expenses incurred now and during retirement by you and your tax dependents</a:t>
            </a:r>
          </a:p>
          <a:p>
            <a:endParaRPr lang="en-US" dirty="0"/>
          </a:p>
          <a:p>
            <a:pPr marL="171450" indent="-171450">
              <a:buFont typeface="Arial" panose="020B0604020202020204" pitchFamily="34" charset="0"/>
              <a:buChar char="•"/>
            </a:pPr>
            <a:r>
              <a:rPr lang="en-US" dirty="0"/>
              <a:t>And other qualified expenses as defined by the I-R-S. You can find a list of these expenses on the HealthEquity website or you can call customer service. </a:t>
            </a:r>
          </a:p>
        </p:txBody>
      </p:sp>
      <p:sp>
        <p:nvSpPr>
          <p:cNvPr id="4" name="Slide Number Placeholder 3"/>
          <p:cNvSpPr>
            <a:spLocks noGrp="1"/>
          </p:cNvSpPr>
          <p:nvPr>
            <p:ph type="sldNum" sz="quarter" idx="5"/>
          </p:nvPr>
        </p:nvSpPr>
        <p:spPr/>
        <p:txBody>
          <a:bodyPr/>
          <a:lstStyle/>
          <a:p>
            <a:fld id="{7C801F3E-0FA5-43FE-92C7-681B36F1ACE0}" type="slidenum">
              <a:rPr lang="en-US" smtClean="0"/>
              <a:t>6</a:t>
            </a:fld>
            <a:endParaRPr lang="en-US"/>
          </a:p>
        </p:txBody>
      </p:sp>
    </p:spTree>
    <p:extLst>
      <p:ext uri="{BB962C8B-B14F-4D97-AF65-F5344CB8AC3E}">
        <p14:creationId xmlns:p14="http://schemas.microsoft.com/office/powerpoint/2010/main" val="3592291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ways you can pay for qualified health care expenses through the H-S-A. These include:</a:t>
            </a:r>
          </a:p>
          <a:p>
            <a:endParaRPr lang="en-US" dirty="0"/>
          </a:p>
          <a:p>
            <a:pPr marL="171450" indent="-171450">
              <a:buFont typeface="Arial" panose="020B0604020202020204" pitchFamily="34" charset="0"/>
              <a:buChar char="•"/>
            </a:pPr>
            <a:r>
              <a:rPr lang="en-US" dirty="0"/>
              <a:t>A convenient HealthEquity H-S-A debit card that you can use at the point of service</a:t>
            </a:r>
          </a:p>
          <a:p>
            <a:endParaRPr lang="en-US" dirty="0"/>
          </a:p>
          <a:p>
            <a:pPr marL="171450" indent="-171450">
              <a:buFont typeface="Arial" panose="020B0604020202020204" pitchFamily="34" charset="0"/>
              <a:buChar char="•"/>
            </a:pPr>
            <a:r>
              <a:rPr lang="en-US" dirty="0"/>
              <a:t>Online payment via the web or the mobile app</a:t>
            </a:r>
          </a:p>
          <a:p>
            <a:endParaRPr lang="en-US" dirty="0"/>
          </a:p>
          <a:p>
            <a:pPr marL="171450" indent="-171450">
              <a:buFont typeface="Arial" panose="020B0604020202020204" pitchFamily="34" charset="0"/>
              <a:buChar char="•"/>
            </a:pPr>
            <a:r>
              <a:rPr lang="en-US" dirty="0"/>
              <a:t>Electronic funds transfer payment to your personal bank account or</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An online check sent to yourself</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Be sure to keep your receipts and records of any payment in case you need them for tax purposes.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Finally, please note that it’s your responsibility to use the account for qualified health care expenses.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You can find a list of these expenses on the HealthEquity website or you can call customer service. </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19442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400" dirty="0"/>
              <a:t>Because the H-S-A lets you set aside money on a pre-tax basis to pay for qualified medical expenses, there are some specific rules you need to be aware of.</a:t>
            </a:r>
          </a:p>
          <a:p>
            <a:pPr marL="0" indent="0">
              <a:buNone/>
            </a:pPr>
            <a:endParaRPr lang="en-US" sz="1400" dirty="0"/>
          </a:p>
          <a:p>
            <a:pPr marL="0" indent="0">
              <a:buNone/>
            </a:pPr>
            <a:r>
              <a:rPr lang="en-US" sz="1400" dirty="0"/>
              <a:t>First of all, to enroll in an H-S-A:</a:t>
            </a:r>
          </a:p>
          <a:p>
            <a:endParaRPr lang="en-US" dirty="0"/>
          </a:p>
          <a:p>
            <a:pPr marL="171450" indent="-171450">
              <a:buFont typeface="Arial" panose="020B0604020202020204" pitchFamily="34" charset="0"/>
              <a:buChar char="•"/>
            </a:pPr>
            <a:r>
              <a:rPr lang="en-US" dirty="0"/>
              <a:t>You must be enrolled in a qualified high-deductible health plan, such as the Trinity Health Savings medical plan</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You cannot be covered by other non H-S-A-qualified health insurance</a:t>
            </a:r>
          </a:p>
          <a:p>
            <a:endParaRPr lang="en-US" dirty="0"/>
          </a:p>
          <a:p>
            <a:pPr marL="171450" indent="-171450">
              <a:buFont typeface="Arial" panose="020B0604020202020204" pitchFamily="34" charset="0"/>
              <a:buChar char="•"/>
            </a:pPr>
            <a:r>
              <a:rPr lang="en-US" dirty="0"/>
              <a:t>You cannot be claimed as a dependent on someone else’s tax return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And you cannot be enrolled in Medicare, Medicaid or TRICARE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These rules apply to you as the account holder. They do not apply to any dependents you are covering under your plan.</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87737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are eligible to use the funds in the H-S-A include</a:t>
            </a:r>
          </a:p>
          <a:p>
            <a:endParaRPr lang="en-US" dirty="0"/>
          </a:p>
          <a:p>
            <a:pPr marL="457200" indent="-457200">
              <a:buFont typeface="Arial" panose="020B0604020202020204" pitchFamily="34" charset="0"/>
              <a:buChar char="•"/>
            </a:pPr>
            <a:r>
              <a:rPr lang="en-US" sz="2800" dirty="0"/>
              <a:t>Colleagues enrolled in the H-S-A</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And your spouse, eligible adult and dependent children who are not claimed on someone else’s tax return</a:t>
            </a:r>
          </a:p>
          <a:p>
            <a:pPr marL="457200" indent="-457200">
              <a:buFont typeface="Arial" panose="020B0604020202020204" pitchFamily="34" charset="0"/>
              <a:buChar char="•"/>
            </a:pPr>
            <a:endParaRPr lang="en-US" sz="2800" dirty="0"/>
          </a:p>
          <a:p>
            <a:pPr marL="0" indent="0">
              <a:buFont typeface="Arial" panose="020B0604020202020204" pitchFamily="34" charset="0"/>
              <a:buNone/>
            </a:pPr>
            <a:r>
              <a:rPr lang="en-US" sz="2800" dirty="0"/>
              <a:t>One interesting twist with the H-S-A is that your spouse, eligible adult and dependent children do not need to be enrolled in the Health Savings medical plan to use the funds in the H-S-A.</a:t>
            </a:r>
          </a:p>
          <a:p>
            <a:pPr marL="0" indent="0">
              <a:buFont typeface="Arial" panose="020B0604020202020204" pitchFamily="34" charset="0"/>
              <a:buNone/>
            </a:pPr>
            <a:endParaRPr lang="en-US" sz="2800" dirty="0"/>
          </a:p>
          <a:p>
            <a:pPr marL="0" indent="0">
              <a:buFont typeface="Arial" panose="020B0604020202020204" pitchFamily="34" charset="0"/>
              <a:buNone/>
            </a:pPr>
            <a:endParaRPr lang="en-US" sz="2800"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D69798C-9FC1-714E-BB69-2199F60E7A3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527379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3" name="Subtitle 2"/>
          <p:cNvSpPr>
            <a:spLocks noGrp="1"/>
          </p:cNvSpPr>
          <p:nvPr>
            <p:ph type="subTitle" idx="1"/>
          </p:nvPr>
        </p:nvSpPr>
        <p:spPr>
          <a:xfrm>
            <a:off x="1094148" y="3429364"/>
            <a:ext cx="7674163" cy="634273"/>
          </a:xfrm>
          <a:prstGeom prst="rect">
            <a:avLst/>
          </a:prstGeom>
        </p:spPr>
        <p:txBody>
          <a:bodyPr>
            <a:normAutofit/>
          </a:bodyPr>
          <a:lstStyle>
            <a:lvl1pPr marL="0" indent="0" algn="l">
              <a:buNone/>
              <a:defRPr sz="3200">
                <a:solidFill>
                  <a:srgbClr val="6E2585"/>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1094150" y="4314923"/>
            <a:ext cx="4067929" cy="1235325"/>
          </a:xfrm>
        </p:spPr>
        <p:txBody>
          <a:bodyPr>
            <a:normAutofit/>
          </a:bodyPr>
          <a:lstStyle>
            <a:lvl1pPr marL="0" indent="0">
              <a:lnSpc>
                <a:spcPts val="2467"/>
              </a:lnSpc>
              <a:spcAft>
                <a:spcPts val="0"/>
              </a:spcAft>
              <a:buNone/>
              <a:defRPr sz="2133"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1090519" y="2426410"/>
            <a:ext cx="7674164" cy="1002953"/>
          </a:xfrm>
        </p:spPr>
        <p:txBody>
          <a:bodyPr anchor="ctr">
            <a:noAutofit/>
          </a:bodyPr>
          <a:lstStyle>
            <a:lvl1pPr>
              <a:lnSpc>
                <a:spcPct val="90000"/>
              </a:lnSpc>
              <a:defRPr sz="4267">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1665" y="587234"/>
            <a:ext cx="3835744" cy="1180229"/>
          </a:xfrm>
          <a:prstGeom prst="rect">
            <a:avLst/>
          </a:prstGeom>
        </p:spPr>
      </p:pic>
    </p:spTree>
    <p:extLst>
      <p:ext uri="{BB962C8B-B14F-4D97-AF65-F5344CB8AC3E}">
        <p14:creationId xmlns:p14="http://schemas.microsoft.com/office/powerpoint/2010/main" val="1697798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6" name="Title 1"/>
          <p:cNvSpPr>
            <a:spLocks noGrp="1"/>
          </p:cNvSpPr>
          <p:nvPr>
            <p:ph type="title"/>
          </p:nvPr>
        </p:nvSpPr>
        <p:spPr>
          <a:xfrm>
            <a:off x="975570" y="1136445"/>
            <a:ext cx="4968031" cy="1346139"/>
          </a:xfrm>
        </p:spPr>
        <p:txBody>
          <a:bodyPr anchor="t">
            <a:noAutofit/>
          </a:bodyPr>
          <a:lstStyle>
            <a:lvl1pPr>
              <a:lnSpc>
                <a:spcPts val="4667"/>
              </a:lnSpc>
              <a:defRPr sz="3733">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124998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975570" y="1136445"/>
            <a:ext cx="4968031" cy="1346139"/>
          </a:xfrm>
        </p:spPr>
        <p:txBody>
          <a:bodyPr anchor="t">
            <a:noAutofit/>
          </a:bodyPr>
          <a:lstStyle>
            <a:lvl1pPr>
              <a:lnSpc>
                <a:spcPts val="4667"/>
              </a:lnSpc>
              <a:defRPr sz="3733">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1736973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524544" y="1332073"/>
            <a:ext cx="10982251" cy="4802028"/>
          </a:xfrm>
        </p:spPr>
        <p:txBody>
          <a:bodyPr/>
          <a:lstStyle>
            <a:lvl1pPr marL="380990" indent="-380990">
              <a:defRPr sz="3200">
                <a:latin typeface="Arial" panose="020B0604020202020204" pitchFamily="34" charset="0"/>
                <a:cs typeface="Arial" panose="020B0604020202020204" pitchFamily="34" charset="0"/>
              </a:defRPr>
            </a:lvl1pPr>
            <a:lvl2pPr marL="759865" indent="-300559">
              <a:buClr>
                <a:schemeClr val="tx2"/>
              </a:buClr>
              <a:defRPr>
                <a:latin typeface="Arial" panose="020B0604020202020204" pitchFamily="34" charset="0"/>
                <a:cs typeface="Arial" panose="020B0604020202020204" pitchFamily="34" charset="0"/>
              </a:defRPr>
            </a:lvl2pPr>
            <a:lvl3pPr marL="1068891" indent="-232828">
              <a:spcAft>
                <a:spcPts val="800"/>
              </a:spcAft>
              <a:buSzPct val="100000"/>
              <a:defRPr>
                <a:latin typeface="Arial" panose="020B0604020202020204" pitchFamily="34" charset="0"/>
                <a:cs typeface="Arial" panose="020B0604020202020204" pitchFamily="34" charset="0"/>
              </a:defRPr>
            </a:lvl3pPr>
            <a:lvl4pPr marL="1225520" indent="-230712">
              <a:spcAft>
                <a:spcPts val="800"/>
              </a:spcAft>
              <a:tabLst/>
              <a:defRPr>
                <a:latin typeface="Calibri" panose="020F0502020204030204" pitchFamily="34" charset="0"/>
              </a:defRPr>
            </a:lvl4pPr>
            <a:lvl5pPr>
              <a:spcAft>
                <a:spcPts val="800"/>
              </a:spcAft>
              <a:defRPr baseline="0">
                <a:latin typeface="Calibri" panose="020F0502020204030204" pitchFamily="34" charset="0"/>
              </a:defRPr>
            </a:lvl5pPr>
            <a:lvl6pPr marL="3047924" indent="-300559">
              <a:spcAft>
                <a:spcPts val="8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841428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995" y="1332075"/>
            <a:ext cx="5384800" cy="4525963"/>
          </a:xfrm>
        </p:spPr>
        <p:txBody>
          <a:bodyPr/>
          <a:lstStyle>
            <a:lvl1pPr>
              <a:defRPr sz="32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21995" y="1332075"/>
            <a:ext cx="5384800" cy="4525963"/>
          </a:xfrm>
        </p:spPr>
        <p:txBody>
          <a:bodyPr/>
          <a:lstStyle>
            <a:lvl1pPr>
              <a:defRPr sz="32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1101660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995" y="1549205"/>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533995" y="2188967"/>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17764" y="1549205"/>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17764" y="2188967"/>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524544" y="4227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854172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2389717" y="5367339"/>
            <a:ext cx="7315200" cy="982256"/>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018067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524000" y="3602037"/>
            <a:ext cx="9144000" cy="1655763"/>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609570"/>
            <a:fld id="{B169AE39-EA9A-40C3-8A0D-6AFEC0E76F23}" type="datetimeFigureOut">
              <a:rPr lang="en-US" sz="2400" smtClean="0">
                <a:solidFill>
                  <a:srgbClr val="000000"/>
                </a:solidFill>
              </a:rPr>
              <a:pPr defTabSz="609570"/>
              <a:t>7/27/2020</a:t>
            </a:fld>
            <a:endParaRPr lang="en-US" sz="24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609570"/>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609570"/>
            <a:fld id="{4F94D90D-592A-4925-8000-648071555B6D}" type="slidenum">
              <a:rPr lang="en-US" smtClean="0"/>
              <a:pPr defTabSz="609570"/>
              <a:t>‹#›</a:t>
            </a:fld>
            <a:endParaRPr lang="en-US"/>
          </a:p>
        </p:txBody>
      </p:sp>
    </p:spTree>
    <p:extLst>
      <p:ext uri="{BB962C8B-B14F-4D97-AF65-F5344CB8AC3E}">
        <p14:creationId xmlns:p14="http://schemas.microsoft.com/office/powerpoint/2010/main" val="58267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6" name="Title 1"/>
          <p:cNvSpPr>
            <a:spLocks noGrp="1"/>
          </p:cNvSpPr>
          <p:nvPr>
            <p:ph type="title"/>
          </p:nvPr>
        </p:nvSpPr>
        <p:spPr>
          <a:xfrm>
            <a:off x="975570" y="1136445"/>
            <a:ext cx="4968031" cy="1346139"/>
          </a:xfrm>
        </p:spPr>
        <p:txBody>
          <a:bodyPr anchor="t">
            <a:noAutofit/>
          </a:bodyPr>
          <a:lstStyle>
            <a:lvl1pPr>
              <a:lnSpc>
                <a:spcPts val="4667"/>
              </a:lnSpc>
              <a:defRPr sz="3733">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2491040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975570" y="1136445"/>
            <a:ext cx="4968031" cy="1346139"/>
          </a:xfrm>
        </p:spPr>
        <p:txBody>
          <a:bodyPr anchor="t">
            <a:noAutofit/>
          </a:bodyPr>
          <a:lstStyle>
            <a:lvl1pPr>
              <a:lnSpc>
                <a:spcPts val="4667"/>
              </a:lnSpc>
              <a:defRPr sz="3733">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34968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524544" y="1332073"/>
            <a:ext cx="10982251" cy="4802028"/>
          </a:xfrm>
        </p:spPr>
        <p:txBody>
          <a:bodyPr/>
          <a:lstStyle>
            <a:lvl1pPr marL="380990" indent="-380990">
              <a:defRPr sz="3200">
                <a:latin typeface="Arial" panose="020B0604020202020204" pitchFamily="34" charset="0"/>
                <a:cs typeface="Arial" panose="020B0604020202020204" pitchFamily="34" charset="0"/>
              </a:defRPr>
            </a:lvl1pPr>
            <a:lvl2pPr marL="759865" indent="-300559">
              <a:buClr>
                <a:schemeClr val="tx2"/>
              </a:buClr>
              <a:defRPr>
                <a:latin typeface="Arial" panose="020B0604020202020204" pitchFamily="34" charset="0"/>
                <a:cs typeface="Arial" panose="020B0604020202020204" pitchFamily="34" charset="0"/>
              </a:defRPr>
            </a:lvl2pPr>
            <a:lvl3pPr marL="1068891" indent="-232828">
              <a:spcAft>
                <a:spcPts val="800"/>
              </a:spcAft>
              <a:buSzPct val="100000"/>
              <a:defRPr>
                <a:latin typeface="Arial" panose="020B0604020202020204" pitchFamily="34" charset="0"/>
                <a:cs typeface="Arial" panose="020B0604020202020204" pitchFamily="34" charset="0"/>
              </a:defRPr>
            </a:lvl3pPr>
            <a:lvl4pPr marL="1225520" indent="-230712">
              <a:spcAft>
                <a:spcPts val="800"/>
              </a:spcAft>
              <a:tabLst/>
              <a:defRPr>
                <a:latin typeface="Calibri" panose="020F0502020204030204" pitchFamily="34" charset="0"/>
              </a:defRPr>
            </a:lvl4pPr>
            <a:lvl5pPr>
              <a:spcAft>
                <a:spcPts val="800"/>
              </a:spcAft>
              <a:defRPr baseline="0">
                <a:latin typeface="Calibri" panose="020F0502020204030204" pitchFamily="34" charset="0"/>
              </a:defRPr>
            </a:lvl5pPr>
            <a:lvl6pPr marL="3047924" indent="-300559">
              <a:spcAft>
                <a:spcPts val="8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017971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995" y="1332075"/>
            <a:ext cx="5384800" cy="4525963"/>
          </a:xfrm>
        </p:spPr>
        <p:txBody>
          <a:bodyPr/>
          <a:lstStyle>
            <a:lvl1pPr>
              <a:defRPr sz="32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21995" y="1332075"/>
            <a:ext cx="5384800" cy="4525963"/>
          </a:xfrm>
        </p:spPr>
        <p:txBody>
          <a:bodyPr/>
          <a:lstStyle>
            <a:lvl1pPr>
              <a:defRPr sz="3200"/>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08587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995" y="1549205"/>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533995" y="2188967"/>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6117764" y="1549205"/>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17764" y="2188967"/>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524544" y="422753"/>
            <a:ext cx="10972800" cy="664875"/>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042352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dirty="0"/>
          </a:p>
        </p:txBody>
      </p:sp>
      <p:sp>
        <p:nvSpPr>
          <p:cNvPr id="4" name="Text Placeholder 3"/>
          <p:cNvSpPr>
            <a:spLocks noGrp="1"/>
          </p:cNvSpPr>
          <p:nvPr>
            <p:ph type="body" sz="half" idx="2"/>
          </p:nvPr>
        </p:nvSpPr>
        <p:spPr>
          <a:xfrm>
            <a:off x="2389717" y="5367339"/>
            <a:ext cx="7315200" cy="982256"/>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7"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253296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B88CE9CF-E1BB-7740-A63D-5F8D9A25525B}" type="slidenum">
              <a:rPr lang="en-US" smtClean="0"/>
              <a:t>‹#›</a:t>
            </a:fld>
            <a:endParaRPr lang="en-US" dirty="0"/>
          </a:p>
        </p:txBody>
      </p:sp>
      <p:sp>
        <p:nvSpPr>
          <p:cNvPr id="8" name="Footer Placeholder 4"/>
          <p:cNvSpPr>
            <a:spLocks noGrp="1"/>
          </p:cNvSpPr>
          <p:nvPr>
            <p:ph type="ftr" sz="quarter" idx="3"/>
          </p:nvPr>
        </p:nvSpPr>
        <p:spPr>
          <a:xfrm>
            <a:off x="130776" y="6585623"/>
            <a:ext cx="3314263" cy="213820"/>
          </a:xfrm>
          <a:prstGeom prst="rect">
            <a:avLst/>
          </a:prstGeom>
        </p:spPr>
        <p:txBody>
          <a:bodyPr vert="horz" lIns="91440" tIns="45720" rIns="91440" bIns="45720" rtlCol="0" anchor="ctr"/>
          <a:lstStyle>
            <a:lvl1pPr algn="l">
              <a:defRPr sz="700">
                <a:solidFill>
                  <a:schemeClr val="tx1">
                    <a:tint val="75000"/>
                  </a:schemeClr>
                </a:solidFill>
                <a:latin typeface="Arial"/>
                <a:cs typeface="Arial"/>
              </a:defRPr>
            </a:lvl1pPr>
          </a:lstStyle>
          <a:p>
            <a:r>
              <a:rPr lang="en-US" dirty="0"/>
              <a:t>Copyright © 2014 CHE Trinity Health</a:t>
            </a:r>
          </a:p>
        </p:txBody>
      </p:sp>
    </p:spTree>
    <p:extLst>
      <p:ext uri="{BB962C8B-B14F-4D97-AF65-F5344CB8AC3E}">
        <p14:creationId xmlns:p14="http://schemas.microsoft.com/office/powerpoint/2010/main" val="2872090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18" y="1"/>
            <a:ext cx="12190993" cy="6867593"/>
          </a:xfrm>
          <a:prstGeom prst="rect">
            <a:avLst/>
          </a:prstGeom>
        </p:spPr>
      </p:pic>
      <p:sp>
        <p:nvSpPr>
          <p:cNvPr id="3" name="Subtitle 2"/>
          <p:cNvSpPr>
            <a:spLocks noGrp="1"/>
          </p:cNvSpPr>
          <p:nvPr>
            <p:ph type="subTitle" idx="1"/>
          </p:nvPr>
        </p:nvSpPr>
        <p:spPr>
          <a:xfrm>
            <a:off x="1094148" y="3429364"/>
            <a:ext cx="7674163" cy="634273"/>
          </a:xfrm>
          <a:prstGeom prst="rect">
            <a:avLst/>
          </a:prstGeom>
        </p:spPr>
        <p:txBody>
          <a:bodyPr>
            <a:normAutofit/>
          </a:bodyPr>
          <a:lstStyle>
            <a:lvl1pPr marL="0" indent="0" algn="l">
              <a:buNone/>
              <a:defRPr sz="3200">
                <a:solidFill>
                  <a:srgbClr val="6E2585"/>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1094150" y="4314923"/>
            <a:ext cx="4067929" cy="1235325"/>
          </a:xfrm>
        </p:spPr>
        <p:txBody>
          <a:bodyPr>
            <a:normAutofit/>
          </a:bodyPr>
          <a:lstStyle>
            <a:lvl1pPr marL="0" indent="0">
              <a:lnSpc>
                <a:spcPts val="2467"/>
              </a:lnSpc>
              <a:spcAft>
                <a:spcPts val="0"/>
              </a:spcAft>
              <a:buNone/>
              <a:defRPr sz="2133"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1090519" y="2426410"/>
            <a:ext cx="7674164" cy="1002953"/>
          </a:xfrm>
        </p:spPr>
        <p:txBody>
          <a:bodyPr anchor="ctr">
            <a:noAutofit/>
          </a:bodyPr>
          <a:lstStyle>
            <a:lvl1pPr>
              <a:lnSpc>
                <a:spcPct val="90000"/>
              </a:lnSpc>
              <a:defRPr sz="4267">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1665" y="587234"/>
            <a:ext cx="3835744" cy="1180229"/>
          </a:xfrm>
          <a:prstGeom prst="rect">
            <a:avLst/>
          </a:prstGeom>
        </p:spPr>
      </p:pic>
    </p:spTree>
    <p:extLst>
      <p:ext uri="{BB962C8B-B14F-4D97-AF65-F5344CB8AC3E}">
        <p14:creationId xmlns:p14="http://schemas.microsoft.com/office/powerpoint/2010/main" val="408035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png"/><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524544" y="1332074"/>
            <a:ext cx="10972800" cy="4840127"/>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504" y="-5"/>
            <a:ext cx="12190993" cy="109728"/>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23007117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defTabSz="609585" rtl="0" eaLnBrk="1" latinLnBrk="0" hangingPunct="1">
        <a:lnSpc>
          <a:spcPct val="90000"/>
        </a:lnSpc>
        <a:spcBef>
          <a:spcPct val="0"/>
        </a:spcBef>
        <a:buNone/>
        <a:defRPr sz="3733" b="0" i="0" kern="1200">
          <a:solidFill>
            <a:schemeClr val="tx2"/>
          </a:solidFill>
          <a:latin typeface="Arial" panose="020B0604020202020204" pitchFamily="34" charset="0"/>
          <a:ea typeface="+mj-ea"/>
          <a:cs typeface="Arial" panose="020B0604020202020204" pitchFamily="34" charset="0"/>
        </a:defRPr>
      </a:lvl1pPr>
    </p:titleStyle>
    <p:bodyStyle>
      <a:lvl1pPr marL="380990" indent="-380990" algn="l" defTabSz="609585" rtl="0" eaLnBrk="1" latinLnBrk="0" hangingPunct="1">
        <a:lnSpc>
          <a:spcPct val="100000"/>
        </a:lnSpc>
        <a:spcBef>
          <a:spcPts val="0"/>
        </a:spcBef>
        <a:spcAft>
          <a:spcPts val="800"/>
        </a:spcAft>
        <a:buClr>
          <a:srgbClr val="7030A0"/>
        </a:buClr>
        <a:buSzPct val="100000"/>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609585" rtl="0" eaLnBrk="1" latinLnBrk="0" hangingPunct="1">
        <a:lnSpc>
          <a:spcPct val="100000"/>
        </a:lnSpc>
        <a:spcBef>
          <a:spcPts val="0"/>
        </a:spcBef>
        <a:spcAft>
          <a:spcPts val="800"/>
        </a:spcAft>
        <a:buClr>
          <a:schemeClr val="tx2"/>
        </a:buClr>
        <a:buSzPct val="100000"/>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068891" indent="-232828" algn="l" defTabSz="609585" rtl="0" eaLnBrk="1" latinLnBrk="0" hangingPunct="1">
        <a:lnSpc>
          <a:spcPct val="100000"/>
        </a:lnSpc>
        <a:spcBef>
          <a:spcPts val="0"/>
        </a:spcBef>
        <a:spcAft>
          <a:spcPts val="800"/>
        </a:spcAft>
        <a:buClr>
          <a:schemeClr val="tx2"/>
        </a:buClr>
        <a:buSzPct val="100000"/>
        <a:buFont typeface="Arial" panose="020B0604020202020204" pitchFamily="34" charset="0"/>
        <a:buChar char="•"/>
        <a:tabLst/>
        <a:defRPr sz="2667" kern="1200">
          <a:solidFill>
            <a:schemeClr val="tx1"/>
          </a:solidFill>
          <a:latin typeface="Arial" panose="020B0604020202020204" pitchFamily="34" charset="0"/>
          <a:ea typeface="+mn-ea"/>
          <a:cs typeface="Arial" panose="020B0604020202020204" pitchFamily="34" charset="0"/>
        </a:defRPr>
      </a:lvl3pPr>
      <a:lvl4pPr marL="1219170" indent="-222245" algn="l" defTabSz="609585" rtl="0" eaLnBrk="1" latinLnBrk="0" hangingPunct="1">
        <a:lnSpc>
          <a:spcPct val="100000"/>
        </a:lnSpc>
        <a:spcBef>
          <a:spcPts val="0"/>
        </a:spcBef>
        <a:spcAft>
          <a:spcPts val="1067"/>
        </a:spcAft>
        <a:buClr>
          <a:schemeClr val="accent4"/>
        </a:buClr>
        <a:buSzPct val="100000"/>
        <a:buFont typeface="Arial" panose="020B0604020202020204" pitchFamily="34" charset="0"/>
        <a:buChar char="•"/>
        <a:tabLst/>
        <a:defRPr sz="2400" kern="1200">
          <a:solidFill>
            <a:schemeClr val="tx1"/>
          </a:solidFill>
          <a:latin typeface="Calibri" panose="020F0502020204030204" pitchFamily="34" charset="0"/>
          <a:ea typeface="+mn-ea"/>
          <a:cs typeface="Arial"/>
        </a:defRPr>
      </a:lvl4pPr>
      <a:lvl5pPr marL="1443531" indent="-224361" algn="l" defTabSz="609585" rtl="0" eaLnBrk="1" latinLnBrk="0" hangingPunct="1">
        <a:lnSpc>
          <a:spcPct val="100000"/>
        </a:lnSpc>
        <a:spcBef>
          <a:spcPts val="0"/>
        </a:spcBef>
        <a:spcAft>
          <a:spcPts val="1067"/>
        </a:spcAft>
        <a:buClr>
          <a:schemeClr val="bg1">
            <a:lumMod val="65000"/>
          </a:schemeClr>
        </a:buClr>
        <a:buFont typeface="Arial"/>
        <a:buChar char="•"/>
        <a:defRPr sz="2400" kern="1200">
          <a:solidFill>
            <a:schemeClr val="tx1"/>
          </a:solidFill>
          <a:latin typeface="Calibri" panose="020F0502020204030204" pitchFamily="34" charset="0"/>
          <a:ea typeface="+mn-ea"/>
          <a:cs typeface="Arial"/>
        </a:defRPr>
      </a:lvl5pPr>
      <a:lvl6pPr marL="3352716" indent="-304792" algn="l" defTabSz="609585" rtl="0" eaLnBrk="1" latinLnBrk="0" hangingPunct="1">
        <a:lnSpc>
          <a:spcPct val="100000"/>
        </a:lnSpc>
        <a:spcBef>
          <a:spcPts val="0"/>
        </a:spcBef>
        <a:spcAft>
          <a:spcPts val="1067"/>
        </a:spcAft>
        <a:buFont typeface="Arial"/>
        <a:buChar char="•"/>
        <a:defRPr sz="2400" kern="1200" baseline="0">
          <a:solidFill>
            <a:schemeClr val="tx1"/>
          </a:solidFill>
          <a:latin typeface="+mn-lt"/>
          <a:ea typeface="+mn-ea"/>
          <a:cs typeface="+mn-cs"/>
        </a:defRPr>
      </a:lvl6pPr>
      <a:lvl7pPr marL="3359067" indent="0" algn="l" defTabSz="609585" rtl="0" eaLnBrk="1" latinLnBrk="0" hangingPunct="1">
        <a:lnSpc>
          <a:spcPct val="100000"/>
        </a:lnSpc>
        <a:spcBef>
          <a:spcPts val="0"/>
        </a:spcBef>
        <a:spcAft>
          <a:spcPts val="1067"/>
        </a:spcAft>
        <a:buFont typeface="Arial"/>
        <a:buNone/>
        <a:defRPr sz="2400" kern="1200">
          <a:solidFill>
            <a:schemeClr val="tx1"/>
          </a:solidFill>
          <a:latin typeface="+mn-lt"/>
          <a:ea typeface="+mn-ea"/>
          <a:cs typeface="+mn-cs"/>
        </a:defRPr>
      </a:lvl7pPr>
      <a:lvl8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8pPr>
      <a:lvl9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4544" y="460853"/>
            <a:ext cx="10972800" cy="664875"/>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524544" y="1332074"/>
            <a:ext cx="10972800" cy="4840127"/>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6499509" y="6509828"/>
            <a:ext cx="5113849" cy="249201"/>
          </a:xfrm>
          <a:prstGeom prst="rect">
            <a:avLst/>
          </a:prstGeom>
        </p:spPr>
        <p:txBody>
          <a:bodyPr/>
          <a:lstStyle>
            <a:lvl1pPr algn="r">
              <a:defRPr sz="8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11431189" y="6443104"/>
            <a:ext cx="542256" cy="365125"/>
          </a:xfrm>
          <a:prstGeom prst="rect">
            <a:avLst/>
          </a:prstGeom>
        </p:spPr>
        <p:txBody>
          <a:bodyPr vert="horz" lIns="91440" tIns="45720" rIns="0" bIns="45720" rtlCol="0" anchor="ctr"/>
          <a:lstStyle>
            <a:lvl1pPr algn="r">
              <a:defRPr sz="933">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504" y="-5"/>
            <a:ext cx="12190993" cy="109728"/>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41483" y="6224985"/>
            <a:ext cx="1595461" cy="490912"/>
          </a:xfrm>
          <a:prstGeom prst="rect">
            <a:avLst/>
          </a:prstGeom>
        </p:spPr>
      </p:pic>
    </p:spTree>
    <p:extLst>
      <p:ext uri="{BB962C8B-B14F-4D97-AF65-F5344CB8AC3E}">
        <p14:creationId xmlns:p14="http://schemas.microsoft.com/office/powerpoint/2010/main" val="359653672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dt="0"/>
  <p:txStyles>
    <p:titleStyle>
      <a:lvl1pPr algn="l" defTabSz="609585" rtl="0" eaLnBrk="1" latinLnBrk="0" hangingPunct="1">
        <a:lnSpc>
          <a:spcPct val="90000"/>
        </a:lnSpc>
        <a:spcBef>
          <a:spcPct val="0"/>
        </a:spcBef>
        <a:buNone/>
        <a:defRPr sz="3733" b="0" i="0" kern="1200">
          <a:solidFill>
            <a:schemeClr val="tx2"/>
          </a:solidFill>
          <a:latin typeface="Arial" panose="020B0604020202020204" pitchFamily="34" charset="0"/>
          <a:ea typeface="+mj-ea"/>
          <a:cs typeface="Arial" panose="020B0604020202020204" pitchFamily="34" charset="0"/>
        </a:defRPr>
      </a:lvl1pPr>
    </p:titleStyle>
    <p:bodyStyle>
      <a:lvl1pPr marL="380990" indent="-380990" algn="l" defTabSz="609585" rtl="0" eaLnBrk="1" latinLnBrk="0" hangingPunct="1">
        <a:lnSpc>
          <a:spcPct val="100000"/>
        </a:lnSpc>
        <a:spcBef>
          <a:spcPts val="0"/>
        </a:spcBef>
        <a:spcAft>
          <a:spcPts val="800"/>
        </a:spcAft>
        <a:buClr>
          <a:srgbClr val="7030A0"/>
        </a:buClr>
        <a:buSzPct val="100000"/>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59865" indent="-300559" algn="l" defTabSz="609585" rtl="0" eaLnBrk="1" latinLnBrk="0" hangingPunct="1">
        <a:lnSpc>
          <a:spcPct val="100000"/>
        </a:lnSpc>
        <a:spcBef>
          <a:spcPts val="0"/>
        </a:spcBef>
        <a:spcAft>
          <a:spcPts val="800"/>
        </a:spcAft>
        <a:buClr>
          <a:schemeClr val="tx2"/>
        </a:buClr>
        <a:buSzPct val="100000"/>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068891" indent="-232828" algn="l" defTabSz="609585" rtl="0" eaLnBrk="1" latinLnBrk="0" hangingPunct="1">
        <a:lnSpc>
          <a:spcPct val="100000"/>
        </a:lnSpc>
        <a:spcBef>
          <a:spcPts val="0"/>
        </a:spcBef>
        <a:spcAft>
          <a:spcPts val="800"/>
        </a:spcAft>
        <a:buClr>
          <a:schemeClr val="tx2"/>
        </a:buClr>
        <a:buSzPct val="100000"/>
        <a:buFont typeface="Arial" panose="020B0604020202020204" pitchFamily="34" charset="0"/>
        <a:buChar char="•"/>
        <a:tabLst/>
        <a:defRPr sz="2667" kern="1200">
          <a:solidFill>
            <a:schemeClr val="tx1"/>
          </a:solidFill>
          <a:latin typeface="Arial" panose="020B0604020202020204" pitchFamily="34" charset="0"/>
          <a:ea typeface="+mn-ea"/>
          <a:cs typeface="Arial" panose="020B0604020202020204" pitchFamily="34" charset="0"/>
        </a:defRPr>
      </a:lvl3pPr>
      <a:lvl4pPr marL="1219170" indent="-222245" algn="l" defTabSz="609585" rtl="0" eaLnBrk="1" latinLnBrk="0" hangingPunct="1">
        <a:lnSpc>
          <a:spcPct val="100000"/>
        </a:lnSpc>
        <a:spcBef>
          <a:spcPts val="0"/>
        </a:spcBef>
        <a:spcAft>
          <a:spcPts val="1067"/>
        </a:spcAft>
        <a:buClr>
          <a:schemeClr val="accent4"/>
        </a:buClr>
        <a:buSzPct val="100000"/>
        <a:buFont typeface="Arial" panose="020B0604020202020204" pitchFamily="34" charset="0"/>
        <a:buChar char="•"/>
        <a:tabLst/>
        <a:defRPr sz="2400" kern="1200">
          <a:solidFill>
            <a:schemeClr val="tx1"/>
          </a:solidFill>
          <a:latin typeface="Calibri" panose="020F0502020204030204" pitchFamily="34" charset="0"/>
          <a:ea typeface="+mn-ea"/>
          <a:cs typeface="Arial"/>
        </a:defRPr>
      </a:lvl4pPr>
      <a:lvl5pPr marL="1443531" indent="-224361" algn="l" defTabSz="609585" rtl="0" eaLnBrk="1" latinLnBrk="0" hangingPunct="1">
        <a:lnSpc>
          <a:spcPct val="100000"/>
        </a:lnSpc>
        <a:spcBef>
          <a:spcPts val="0"/>
        </a:spcBef>
        <a:spcAft>
          <a:spcPts val="1067"/>
        </a:spcAft>
        <a:buClr>
          <a:schemeClr val="bg1">
            <a:lumMod val="65000"/>
          </a:schemeClr>
        </a:buClr>
        <a:buFont typeface="Arial"/>
        <a:buChar char="•"/>
        <a:defRPr sz="2400" kern="1200">
          <a:solidFill>
            <a:schemeClr val="tx1"/>
          </a:solidFill>
          <a:latin typeface="Calibri" panose="020F0502020204030204" pitchFamily="34" charset="0"/>
          <a:ea typeface="+mn-ea"/>
          <a:cs typeface="Arial"/>
        </a:defRPr>
      </a:lvl5pPr>
      <a:lvl6pPr marL="3352716" indent="-304792" algn="l" defTabSz="609585" rtl="0" eaLnBrk="1" latinLnBrk="0" hangingPunct="1">
        <a:lnSpc>
          <a:spcPct val="100000"/>
        </a:lnSpc>
        <a:spcBef>
          <a:spcPts val="0"/>
        </a:spcBef>
        <a:spcAft>
          <a:spcPts val="1067"/>
        </a:spcAft>
        <a:buFont typeface="Arial"/>
        <a:buChar char="•"/>
        <a:defRPr sz="2400" kern="1200" baseline="0">
          <a:solidFill>
            <a:schemeClr val="tx1"/>
          </a:solidFill>
          <a:latin typeface="+mn-lt"/>
          <a:ea typeface="+mn-ea"/>
          <a:cs typeface="+mn-cs"/>
        </a:defRPr>
      </a:lvl6pPr>
      <a:lvl7pPr marL="3359067" indent="0" algn="l" defTabSz="609585" rtl="0" eaLnBrk="1" latinLnBrk="0" hangingPunct="1">
        <a:lnSpc>
          <a:spcPct val="100000"/>
        </a:lnSpc>
        <a:spcBef>
          <a:spcPts val="0"/>
        </a:spcBef>
        <a:spcAft>
          <a:spcPts val="1067"/>
        </a:spcAft>
        <a:buFont typeface="Arial"/>
        <a:buNone/>
        <a:defRPr sz="2400" kern="1200">
          <a:solidFill>
            <a:schemeClr val="tx1"/>
          </a:solidFill>
          <a:latin typeface="+mn-lt"/>
          <a:ea typeface="+mn-ea"/>
          <a:cs typeface="+mn-cs"/>
        </a:defRPr>
      </a:lvl7pPr>
      <a:lvl8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8pPr>
      <a:lvl9pPr marL="3359067" indent="0" algn="l" defTabSz="609585" rtl="0" eaLnBrk="1" latinLnBrk="0" hangingPunct="1">
        <a:lnSpc>
          <a:spcPct val="100000"/>
        </a:lnSpc>
        <a:spcBef>
          <a:spcPts val="0"/>
        </a:spcBef>
        <a:spcAft>
          <a:spcPts val="1067"/>
        </a:spcAft>
        <a:buFontTx/>
        <a:buNone/>
        <a:defRPr sz="2400"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healthequity.com/"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hr4u.trinity-health.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healthequity.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n-US" dirty="0"/>
              <a:t>Benefits Orientation</a:t>
            </a:r>
          </a:p>
        </p:txBody>
      </p:sp>
      <p:sp>
        <p:nvSpPr>
          <p:cNvPr id="24" name="Subtitle 23"/>
          <p:cNvSpPr>
            <a:spLocks noGrp="1"/>
          </p:cNvSpPr>
          <p:nvPr>
            <p:ph type="subTitle" idx="1"/>
          </p:nvPr>
        </p:nvSpPr>
        <p:spPr>
          <a:xfrm>
            <a:off x="1094148" y="3429364"/>
            <a:ext cx="8926152" cy="634273"/>
          </a:xfrm>
        </p:spPr>
        <p:txBody>
          <a:bodyPr>
            <a:noAutofit/>
          </a:bodyPr>
          <a:lstStyle/>
          <a:p>
            <a:r>
              <a:rPr lang="en-US" sz="2667" dirty="0"/>
              <a:t>Health Savings Account</a:t>
            </a:r>
          </a:p>
        </p:txBody>
      </p:sp>
    </p:spTree>
    <p:extLst>
      <p:ext uri="{BB962C8B-B14F-4D97-AF65-F5344CB8AC3E}">
        <p14:creationId xmlns:p14="http://schemas.microsoft.com/office/powerpoint/2010/main" val="311577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A3D931EA-58AD-4941-9FDA-00B39ECA16A6}"/>
              </a:ext>
            </a:extLst>
          </p:cNvPr>
          <p:cNvGraphicFramePr>
            <a:graphicFrameLocks noGrp="1"/>
          </p:cNvGraphicFramePr>
          <p:nvPr>
            <p:ph sz="quarter" idx="12"/>
            <p:extLst>
              <p:ext uri="{D42A27DB-BD31-4B8C-83A1-F6EECF244321}">
                <p14:modId xmlns:p14="http://schemas.microsoft.com/office/powerpoint/2010/main" val="3993031153"/>
              </p:ext>
            </p:extLst>
          </p:nvPr>
        </p:nvGraphicFramePr>
        <p:xfrm>
          <a:off x="524543" y="1192452"/>
          <a:ext cx="10906644" cy="4017376"/>
        </p:xfrm>
        <a:graphic>
          <a:graphicData uri="http://schemas.openxmlformats.org/drawingml/2006/table">
            <a:tbl>
              <a:tblPr firstRow="1" firstCol="1" bandRow="1">
                <a:tableStyleId>{5C22544A-7EE6-4342-B048-85BDC9FD1C3A}</a:tableStyleId>
              </a:tblPr>
              <a:tblGrid>
                <a:gridCol w="3634770">
                  <a:extLst>
                    <a:ext uri="{9D8B030D-6E8A-4147-A177-3AD203B41FA5}">
                      <a16:colId xmlns:a16="http://schemas.microsoft.com/office/drawing/2014/main" val="357813490"/>
                    </a:ext>
                  </a:extLst>
                </a:gridCol>
                <a:gridCol w="3635937">
                  <a:extLst>
                    <a:ext uri="{9D8B030D-6E8A-4147-A177-3AD203B41FA5}">
                      <a16:colId xmlns:a16="http://schemas.microsoft.com/office/drawing/2014/main" val="1064293126"/>
                    </a:ext>
                  </a:extLst>
                </a:gridCol>
                <a:gridCol w="3635937">
                  <a:extLst>
                    <a:ext uri="{9D8B030D-6E8A-4147-A177-3AD203B41FA5}">
                      <a16:colId xmlns:a16="http://schemas.microsoft.com/office/drawing/2014/main" val="3140357848"/>
                    </a:ext>
                  </a:extLst>
                </a:gridCol>
              </a:tblGrid>
              <a:tr h="412227">
                <a:tc>
                  <a:txBody>
                    <a:bodyPr/>
                    <a:lstStyle/>
                    <a:p>
                      <a:pPr marL="0" marR="0">
                        <a:lnSpc>
                          <a:spcPct val="107000"/>
                        </a:lnSpc>
                        <a:spcBef>
                          <a:spcPts val="0"/>
                        </a:spcBef>
                        <a:spcAft>
                          <a:spcPts val="0"/>
                        </a:spcAft>
                      </a:pPr>
                      <a:r>
                        <a:rPr lang="en-US" sz="2400">
                          <a:effectLst/>
                        </a:rPr>
                        <a:t>First</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a:effectLst/>
                        </a:rPr>
                        <a:t>Second</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Third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7127618"/>
                  </a:ext>
                </a:extLst>
              </a:tr>
              <a:tr h="3450647">
                <a:tc>
                  <a:txBody>
                    <a:bodyPr/>
                    <a:lstStyle/>
                    <a:p>
                      <a:pPr marL="0" marR="0">
                        <a:lnSpc>
                          <a:spcPct val="107000"/>
                        </a:lnSpc>
                        <a:spcBef>
                          <a:spcPts val="0"/>
                        </a:spcBef>
                        <a:spcAft>
                          <a:spcPts val="0"/>
                        </a:spcAft>
                      </a:pPr>
                      <a:r>
                        <a:rPr lang="en-US" sz="2400" b="0" dirty="0">
                          <a:solidFill>
                            <a:schemeClr val="tx1"/>
                          </a:solidFill>
                          <a:effectLst/>
                        </a:rPr>
                        <a:t>You pay full cost of medical and Rx until you reach annual deductible.</a:t>
                      </a:r>
                    </a:p>
                    <a:p>
                      <a:pPr marL="0" marR="0">
                        <a:lnSpc>
                          <a:spcPct val="107000"/>
                        </a:lnSpc>
                        <a:spcBef>
                          <a:spcPts val="0"/>
                        </a:spcBef>
                        <a:spcAft>
                          <a:spcPts val="0"/>
                        </a:spcAft>
                      </a:pP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0" dirty="0">
                          <a:solidFill>
                            <a:schemeClr val="tx1"/>
                          </a:solidFill>
                          <a:effectLst/>
                          <a:latin typeface="+mn-lt"/>
                          <a:ea typeface="Calibri" panose="020F0502020204030204" pitchFamily="34" charset="0"/>
                          <a:cs typeface="Times New Roman" panose="02020603050405020304" pitchFamily="18" charset="0"/>
                        </a:rPr>
                        <a:t>Note: the plan pays 100% for certain generic prescription drugs, diabetes and asthma drugs before your deductible is met.</a:t>
                      </a:r>
                    </a:p>
                    <a:p>
                      <a:pPr marL="0" marR="0">
                        <a:lnSpc>
                          <a:spcPct val="107000"/>
                        </a:lnSpc>
                        <a:spcBef>
                          <a:spcPts val="0"/>
                        </a:spcBef>
                        <a:spcAft>
                          <a:spcPts val="0"/>
                        </a:spcAft>
                      </a:pP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nSpc>
                          <a:spcPct val="107000"/>
                        </a:lnSpc>
                        <a:spcBef>
                          <a:spcPts val="0"/>
                        </a:spcBef>
                        <a:spcAft>
                          <a:spcPts val="0"/>
                        </a:spcAft>
                      </a:pPr>
                      <a:r>
                        <a:rPr lang="en-US" sz="2400" dirty="0">
                          <a:effectLst/>
                        </a:rPr>
                        <a:t>Once you meet annual deductible, you pay coinsurance and copayments until you reach the out-of-pocket maximum. </a:t>
                      </a:r>
                    </a:p>
                    <a:p>
                      <a:pPr marL="0" marR="0">
                        <a:lnSpc>
                          <a:spcPct val="107000"/>
                        </a:lnSpc>
                        <a:spcBef>
                          <a:spcPts val="0"/>
                        </a:spcBef>
                        <a:spcAft>
                          <a:spcPts val="0"/>
                        </a:spcAft>
                      </a:pPr>
                      <a:endParaRPr lang="en-US" sz="2400" dirty="0">
                        <a:effectLst/>
                      </a:endParaRPr>
                    </a:p>
                    <a:p>
                      <a:pPr marL="0" marR="0">
                        <a:lnSpc>
                          <a:spcPct val="107000"/>
                        </a:lnSpc>
                        <a:spcBef>
                          <a:spcPts val="0"/>
                        </a:spcBef>
                        <a:spcAft>
                          <a:spcPts val="0"/>
                        </a:spcAft>
                      </a:pPr>
                      <a:r>
                        <a:rPr lang="en-US" sz="1800" dirty="0">
                          <a:effectLst/>
                        </a:rPr>
                        <a:t>Note:  Coinsurance begins once the combined deductible has been met.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nSpc>
                          <a:spcPct val="107000"/>
                        </a:lnSpc>
                        <a:spcBef>
                          <a:spcPts val="0"/>
                        </a:spcBef>
                        <a:spcAft>
                          <a:spcPts val="0"/>
                        </a:spcAft>
                      </a:pPr>
                      <a:r>
                        <a:rPr lang="en-US" sz="2400" dirty="0">
                          <a:effectLst/>
                        </a:rPr>
                        <a:t>Once you reach the out-of-pocket maximum, Trinity Health pays 100% of all remaining eligible expenses during the year.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extLst>
                  <a:ext uri="{0D108BD9-81ED-4DB2-BD59-A6C34878D82A}">
                    <a16:rowId xmlns:a16="http://schemas.microsoft.com/office/drawing/2014/main" val="2540514307"/>
                  </a:ext>
                </a:extLst>
              </a:tr>
            </a:tbl>
          </a:graphicData>
        </a:graphic>
      </p:graphicFrame>
      <p:sp>
        <p:nvSpPr>
          <p:cNvPr id="3" name="Title 2">
            <a:extLst>
              <a:ext uri="{FF2B5EF4-FFF2-40B4-BE49-F238E27FC236}">
                <a16:creationId xmlns:a16="http://schemas.microsoft.com/office/drawing/2014/main" id="{A8D8B02A-3EB2-4D69-978F-ED08DC634E4C}"/>
              </a:ext>
            </a:extLst>
          </p:cNvPr>
          <p:cNvSpPr>
            <a:spLocks noGrp="1"/>
          </p:cNvSpPr>
          <p:nvPr>
            <p:ph type="title"/>
          </p:nvPr>
        </p:nvSpPr>
        <p:spPr/>
        <p:txBody>
          <a:bodyPr/>
          <a:lstStyle/>
          <a:p>
            <a:r>
              <a:rPr lang="en-US" dirty="0"/>
              <a:t>How the HSA works with your medical plan</a:t>
            </a:r>
          </a:p>
        </p:txBody>
      </p:sp>
      <p:sp>
        <p:nvSpPr>
          <p:cNvPr id="4" name="Footer Placeholder 3">
            <a:extLst>
              <a:ext uri="{FF2B5EF4-FFF2-40B4-BE49-F238E27FC236}">
                <a16:creationId xmlns:a16="http://schemas.microsoft.com/office/drawing/2014/main" id="{AD1F9BEB-A030-42D0-92F3-6D7852D8878C}"/>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20789969-38D1-4444-8E26-F59C679E32D7}"/>
              </a:ext>
            </a:extLst>
          </p:cNvPr>
          <p:cNvSpPr>
            <a:spLocks noGrp="1"/>
          </p:cNvSpPr>
          <p:nvPr>
            <p:ph type="sldNum" sz="quarter" idx="4"/>
          </p:nvPr>
        </p:nvSpPr>
        <p:spPr/>
        <p:txBody>
          <a:bodyPr/>
          <a:lstStyle/>
          <a:p>
            <a:fld id="{489F9553-C816-6842-8939-EE75ECF7EB2B}" type="slidenum">
              <a:rPr lang="en-US" smtClean="0"/>
              <a:pPr/>
              <a:t>10</a:t>
            </a:fld>
            <a:endParaRPr lang="en-US" dirty="0"/>
          </a:p>
        </p:txBody>
      </p:sp>
      <p:sp>
        <p:nvSpPr>
          <p:cNvPr id="7" name="TextBox 6">
            <a:extLst>
              <a:ext uri="{FF2B5EF4-FFF2-40B4-BE49-F238E27FC236}">
                <a16:creationId xmlns:a16="http://schemas.microsoft.com/office/drawing/2014/main" id="{62610A63-CFB4-4151-98DF-6B5A110C1FB7}"/>
              </a:ext>
            </a:extLst>
          </p:cNvPr>
          <p:cNvSpPr txBox="1"/>
          <p:nvPr/>
        </p:nvSpPr>
        <p:spPr>
          <a:xfrm>
            <a:off x="643808" y="5591276"/>
            <a:ext cx="10668113" cy="364331"/>
          </a:xfrm>
          <a:prstGeom prst="rect">
            <a:avLst/>
          </a:prstGeom>
          <a:noFill/>
        </p:spPr>
        <p:txBody>
          <a:bodyPr wrap="none" rtlCol="0">
            <a:spAutoFit/>
          </a:bodyPr>
          <a:lstStyle/>
          <a:p>
            <a:pPr>
              <a:lnSpc>
                <a:spcPts val="2100"/>
              </a:lnSpc>
              <a:spcAft>
                <a:spcPts val="600"/>
              </a:spcAft>
            </a:pPr>
            <a:r>
              <a:rPr lang="en-US" sz="2400" b="1" i="1" dirty="0">
                <a:solidFill>
                  <a:srgbClr val="443D3E"/>
                </a:solidFill>
              </a:rPr>
              <a:t>Use your HSA to pay for your deductible, copayments and coinsurance. </a:t>
            </a:r>
          </a:p>
        </p:txBody>
      </p:sp>
    </p:spTree>
    <p:extLst>
      <p:ext uri="{BB962C8B-B14F-4D97-AF65-F5344CB8AC3E}">
        <p14:creationId xmlns:p14="http://schemas.microsoft.com/office/powerpoint/2010/main" val="405902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92A977-CABD-41F5-AF59-3FCF1DC68576}"/>
              </a:ext>
            </a:extLst>
          </p:cNvPr>
          <p:cNvSpPr>
            <a:spLocks noGrp="1"/>
          </p:cNvSpPr>
          <p:nvPr>
            <p:ph sz="quarter" idx="12"/>
          </p:nvPr>
        </p:nvSpPr>
        <p:spPr/>
        <p:txBody>
          <a:bodyPr/>
          <a:lstStyle/>
          <a:p>
            <a:r>
              <a:rPr lang="en-US" dirty="0"/>
              <a:t>HealthEquity customer service</a:t>
            </a:r>
          </a:p>
          <a:p>
            <a:pPr lvl="1"/>
            <a:r>
              <a:rPr lang="en-US" sz="2800" dirty="0"/>
              <a:t>Online: </a:t>
            </a:r>
            <a:r>
              <a:rPr lang="en-US" sz="2800" dirty="0">
                <a:hlinkClick r:id="rId3"/>
              </a:rPr>
              <a:t>www.healthequity.com</a:t>
            </a:r>
            <a:endParaRPr lang="en-US" sz="2800" dirty="0"/>
          </a:p>
          <a:p>
            <a:pPr lvl="1"/>
            <a:r>
              <a:rPr lang="en-US" sz="2800" dirty="0"/>
              <a:t> Phone: 866-212-4721</a:t>
            </a:r>
          </a:p>
          <a:p>
            <a:r>
              <a:rPr lang="en-US" dirty="0"/>
              <a:t>HR4U colleague portal</a:t>
            </a:r>
          </a:p>
          <a:p>
            <a:pPr lvl="1"/>
            <a:r>
              <a:rPr lang="en-US" sz="2800" dirty="0">
                <a:hlinkClick r:id="rId4"/>
              </a:rPr>
              <a:t>https://hr4u.trinity-health.org</a:t>
            </a:r>
            <a:endParaRPr lang="en-US" sz="2800" dirty="0"/>
          </a:p>
          <a:p>
            <a:pPr marL="459306" lvl="1" indent="0">
              <a:buNone/>
            </a:pPr>
            <a:endParaRPr lang="en-US" sz="2800" dirty="0"/>
          </a:p>
        </p:txBody>
      </p:sp>
      <p:sp>
        <p:nvSpPr>
          <p:cNvPr id="3" name="Title 2">
            <a:extLst>
              <a:ext uri="{FF2B5EF4-FFF2-40B4-BE49-F238E27FC236}">
                <a16:creationId xmlns:a16="http://schemas.microsoft.com/office/drawing/2014/main" id="{14539A0E-8292-4DCD-891A-2F7EE1B6D0B8}"/>
              </a:ext>
            </a:extLst>
          </p:cNvPr>
          <p:cNvSpPr>
            <a:spLocks noGrp="1"/>
          </p:cNvSpPr>
          <p:nvPr>
            <p:ph type="title"/>
          </p:nvPr>
        </p:nvSpPr>
        <p:spPr/>
        <p:txBody>
          <a:bodyPr/>
          <a:lstStyle/>
          <a:p>
            <a:r>
              <a:rPr lang="en-US" dirty="0"/>
              <a:t>HSA resources help you make an informed decision</a:t>
            </a:r>
          </a:p>
        </p:txBody>
      </p:sp>
      <p:sp>
        <p:nvSpPr>
          <p:cNvPr id="4" name="Footer Placeholder 3">
            <a:extLst>
              <a:ext uri="{FF2B5EF4-FFF2-40B4-BE49-F238E27FC236}">
                <a16:creationId xmlns:a16="http://schemas.microsoft.com/office/drawing/2014/main" id="{48C7893E-8508-477D-B530-EC32AC129A38}"/>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B092734E-4057-4FF0-B8AE-043F54B23EB5}"/>
              </a:ext>
            </a:extLst>
          </p:cNvPr>
          <p:cNvSpPr>
            <a:spLocks noGrp="1"/>
          </p:cNvSpPr>
          <p:nvPr>
            <p:ph type="sldNum" sz="quarter" idx="4"/>
          </p:nvPr>
        </p:nvSpPr>
        <p:spPr/>
        <p:txBody>
          <a:bodyPr/>
          <a:lstStyle/>
          <a:p>
            <a:fld id="{489F9553-C816-6842-8939-EE75ECF7EB2B}" type="slidenum">
              <a:rPr lang="en-US" smtClean="0"/>
              <a:pPr/>
              <a:t>11</a:t>
            </a:fld>
            <a:endParaRPr lang="en-US" dirty="0"/>
          </a:p>
        </p:txBody>
      </p:sp>
    </p:spTree>
    <p:extLst>
      <p:ext uri="{BB962C8B-B14F-4D97-AF65-F5344CB8AC3E}">
        <p14:creationId xmlns:p14="http://schemas.microsoft.com/office/powerpoint/2010/main" val="2141457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70000" lnSpcReduction="20000"/>
          </a:bodyPr>
          <a:lstStyle/>
          <a:p>
            <a:pPr marL="0" indent="0">
              <a:buNone/>
            </a:pPr>
            <a:r>
              <a:rPr lang="en-US" dirty="0">
                <a:solidFill>
                  <a:schemeClr val="tx2"/>
                </a:solidFill>
              </a:rPr>
              <a:t>Live Your Whole Life</a:t>
            </a:r>
          </a:p>
          <a:p>
            <a:r>
              <a:rPr lang="en-US" dirty="0"/>
              <a:t>Medical and pharmacy</a:t>
            </a:r>
          </a:p>
          <a:p>
            <a:r>
              <a:rPr lang="en-US" dirty="0"/>
              <a:t>Health Savings Account</a:t>
            </a:r>
          </a:p>
          <a:p>
            <a:r>
              <a:rPr lang="en-US" dirty="0"/>
              <a:t>Flexible spending accounts</a:t>
            </a:r>
          </a:p>
          <a:p>
            <a:r>
              <a:rPr lang="en-US" dirty="0"/>
              <a:t>Dental and vision</a:t>
            </a:r>
          </a:p>
          <a:p>
            <a:r>
              <a:rPr lang="en-US" dirty="0"/>
              <a:t>Life Insurance/AD&amp;D</a:t>
            </a:r>
          </a:p>
          <a:p>
            <a:r>
              <a:rPr lang="en-US" dirty="0"/>
              <a:t>Time Away from Work</a:t>
            </a:r>
          </a:p>
          <a:p>
            <a:r>
              <a:rPr lang="en-US" dirty="0"/>
              <a:t>Voluntary benefits</a:t>
            </a:r>
          </a:p>
          <a:p>
            <a:r>
              <a:rPr lang="en-US" dirty="0"/>
              <a:t>Retirement program</a:t>
            </a:r>
          </a:p>
          <a:p>
            <a:r>
              <a:rPr lang="en-US" dirty="0"/>
              <a:t>Well-being / Employee assistance program</a:t>
            </a:r>
          </a:p>
          <a:p>
            <a:r>
              <a:rPr lang="en-US" dirty="0"/>
              <a:t>Other benefits</a:t>
            </a:r>
          </a:p>
          <a:p>
            <a:r>
              <a:rPr lang="en-US" dirty="0"/>
              <a:t>Eligibility and enrollment</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n-US" dirty="0"/>
              <a:t>Check out all the episodes in the video series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pPr defTabSz="609585"/>
            <a:r>
              <a:rPr lang="en-US" dirty="0">
                <a:solidFill>
                  <a:srgbClr val="000000">
                    <a:lumMod val="60000"/>
                    <a:lumOff val="40000"/>
                  </a:srgbClr>
                </a:solidFill>
                <a:latin typeface="Arial"/>
              </a:rPr>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pPr defTabSz="609585"/>
            <a:fld id="{489F9553-C816-6842-8939-EE75ECF7EB2B}" type="slidenum">
              <a:rPr lang="en-US">
                <a:solidFill>
                  <a:srgbClr val="000000">
                    <a:lumMod val="60000"/>
                    <a:lumOff val="40000"/>
                  </a:srgbClr>
                </a:solidFill>
                <a:latin typeface="Arial"/>
              </a:rPr>
              <a:pPr defTabSz="609585"/>
              <a:t>12</a:t>
            </a:fld>
            <a:endParaRPr lang="en-US" dirty="0">
              <a:solidFill>
                <a:srgbClr val="000000">
                  <a:lumMod val="60000"/>
                  <a:lumOff val="40000"/>
                </a:srgbClr>
              </a:solidFill>
              <a:latin typeface="Arial"/>
            </a:endParaRPr>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8401760" y="1434732"/>
            <a:ext cx="3095584" cy="4643376"/>
          </a:xfrm>
          <a:prstGeom prst="rect">
            <a:avLst/>
          </a:prstGeom>
        </p:spPr>
      </p:pic>
    </p:spTree>
    <p:extLst>
      <p:ext uri="{BB962C8B-B14F-4D97-AF65-F5344CB8AC3E}">
        <p14:creationId xmlns:p14="http://schemas.microsoft.com/office/powerpoint/2010/main" val="3129636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40000" lnSpcReduction="20000"/>
          </a:bodyPr>
          <a:lstStyle/>
          <a:p>
            <a:pPr marL="0" indent="0">
              <a:buNone/>
            </a:pPr>
            <a:r>
              <a:rPr lang="en-US" dirty="0"/>
              <a:t>The information provided in this summary is designed to assist you with understanding your options under Trinity Health’s welfare benefit plans and programs. It is only an overview and is not intended to be a comprehensive description of the benefit plans and programs available to you. It does not constitute a contract and is not meant to interpret, extend or change any plan or program provisions in any way. The summary plan descriptions and official plan and program documents describe the plans and programs in more detail and you should refer to these documents for answers to your specific questions regarding the plans and programs, including what services are covered by a plan. If there is a discrepancy between printed materials, the official plan and program documents will prevail. Trinity Health retains the right to make changes to or terminate its benefit plans and programs at any time, including making changes to comply with and exercise its options under the Affordable Care Act and other applicable laws.</a:t>
            </a:r>
          </a:p>
          <a:p>
            <a:pPr marL="0" indent="0">
              <a:buNone/>
            </a:pPr>
            <a:r>
              <a:rPr lang="en-US" dirty="0"/>
              <a:t>To view the summary plan descriptions and certificates of coverage, visit the </a:t>
            </a:r>
            <a:r>
              <a:rPr lang="en-US" dirty="0">
                <a:highlight>
                  <a:srgbClr val="FFFF00"/>
                </a:highlight>
              </a:rPr>
              <a:t>HR4U colleague portal at </a:t>
            </a:r>
            <a:r>
              <a:rPr lang="en-US" dirty="0">
                <a:highlight>
                  <a:srgbClr val="FFFF00"/>
                </a:highlight>
                <a:hlinkClick r:id="rId3"/>
              </a:rPr>
              <a:t>https://hr4u@trinity-health.org</a:t>
            </a:r>
            <a:r>
              <a:rPr lang="en-US" dirty="0"/>
              <a:t>. For any plan or program in which you participate, you also have the right to request a full printed copy of the summary plan description or certificate of coverage and other official plan or program documents from the colleague’s employer or Trinity Health Total Rewards Benefits &amp; Well- Being, 20555 Victor Parkway, Livonia, MI 48152. There will be no charge for the printed copies.</a:t>
            </a:r>
          </a:p>
          <a:p>
            <a:pPr marL="0" indent="0">
              <a:buNone/>
            </a:pPr>
            <a:r>
              <a:rPr lang="en-US" dirty="0"/>
              <a:t>All Trinity Health group health plans provide care coordination, care management, utilization review and referral services to help manage the healthcare provided to covered members. By enrolling in a Trinity Health group health plan you understand that the plan will provide services to manage each covered member’s care. These services may be provided through independent third-party administrators, a clinically integrated network of hospitals, physicians and other health care providers and professionals and other healthcare providers. Your participation in a Trinity Health group health plan means that the persons contracted to provide these services will have access to your personal health information, including health information you disclose through wellness programs and well-being activities. Trinity Health facilities and healthcare providers and professionals affiliated with Trinity Health facilities participate in certain clinically integrated networks. You may be contacted about your health care by a clinically integrated network, including by individuals at a Trinity Health facility or provider who are performing services for the clinically integrated network or directly for the group health plan. Information about your medical treatment at any facility and from any healthcare provider or professional may be accessed and used by individuals who work at a Trinity Health facility or provider (including your employer) participating in a clinically integrated network or the group health plan not only for treatment but also to manage and coordinate your healthcare. Any access to, use or disclosure of protected health information will comply with the privacy and security regulations under the Health Insurance Portability and Accountability Act and any applicable state privacy and security laws.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n-US" dirty="0"/>
              <a:t>Important Information</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pPr defTabSz="609585"/>
            <a:r>
              <a:rPr lang="en-US">
                <a:solidFill>
                  <a:srgbClr val="000000">
                    <a:lumMod val="60000"/>
                    <a:lumOff val="40000"/>
                  </a:srgbClr>
                </a:solidFill>
                <a:latin typeface="Arial"/>
              </a:rPr>
              <a:t>©2019 Trinity Health</a:t>
            </a:r>
            <a:endParaRPr lang="en-US" dirty="0">
              <a:solidFill>
                <a:srgbClr val="000000">
                  <a:lumMod val="60000"/>
                  <a:lumOff val="40000"/>
                </a:srgbClr>
              </a:solidFill>
              <a:latin typeface="Arial"/>
            </a:endParaRP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pPr defTabSz="609585"/>
            <a:fld id="{489F9553-C816-6842-8939-EE75ECF7EB2B}" type="slidenum">
              <a:rPr lang="en-US">
                <a:solidFill>
                  <a:srgbClr val="000000">
                    <a:lumMod val="60000"/>
                    <a:lumOff val="40000"/>
                  </a:srgbClr>
                </a:solidFill>
                <a:latin typeface="Arial"/>
              </a:rPr>
              <a:pPr defTabSz="609585"/>
              <a:t>13</a:t>
            </a:fld>
            <a:endParaRPr lang="en-US" dirty="0">
              <a:solidFill>
                <a:srgbClr val="000000">
                  <a:lumMod val="60000"/>
                  <a:lumOff val="40000"/>
                </a:srgbClr>
              </a:solidFill>
              <a:latin typeface="Arial"/>
            </a:endParaRPr>
          </a:p>
        </p:txBody>
      </p:sp>
    </p:spTree>
    <p:extLst>
      <p:ext uri="{BB962C8B-B14F-4D97-AF65-F5344CB8AC3E}">
        <p14:creationId xmlns:p14="http://schemas.microsoft.com/office/powerpoint/2010/main" val="2313412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808" y="1"/>
            <a:ext cx="12188385" cy="6879663"/>
          </a:xfrm>
          <a:prstGeom prst="rect">
            <a:avLst/>
          </a:prstGeom>
        </p:spPr>
      </p:pic>
    </p:spTree>
    <p:extLst>
      <p:ext uri="{BB962C8B-B14F-4D97-AF65-F5344CB8AC3E}">
        <p14:creationId xmlns:p14="http://schemas.microsoft.com/office/powerpoint/2010/main" val="371172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DF3AA-0FCE-4591-A751-D3BCFA4BE190}"/>
              </a:ext>
            </a:extLst>
          </p:cNvPr>
          <p:cNvSpPr>
            <a:spLocks noGrp="1"/>
          </p:cNvSpPr>
          <p:nvPr>
            <p:ph type="title"/>
          </p:nvPr>
        </p:nvSpPr>
        <p:spPr>
          <a:xfrm>
            <a:off x="975570" y="1136445"/>
            <a:ext cx="6209001" cy="1346139"/>
          </a:xfrm>
        </p:spPr>
        <p:txBody>
          <a:bodyPr/>
          <a:lstStyle/>
          <a:p>
            <a:r>
              <a:rPr lang="en-US" dirty="0"/>
              <a:t>Health Savings Account</a:t>
            </a:r>
          </a:p>
        </p:txBody>
      </p:sp>
      <p:sp>
        <p:nvSpPr>
          <p:cNvPr id="3" name="Footer Placeholder 2">
            <a:extLst>
              <a:ext uri="{FF2B5EF4-FFF2-40B4-BE49-F238E27FC236}">
                <a16:creationId xmlns:a16="http://schemas.microsoft.com/office/drawing/2014/main" id="{1D5F226C-D095-42FA-97B4-5B184C9F3072}"/>
              </a:ext>
            </a:extLst>
          </p:cNvPr>
          <p:cNvSpPr>
            <a:spLocks noGrp="1"/>
          </p:cNvSpPr>
          <p:nvPr>
            <p:ph type="ftr" sz="quarter" idx="3"/>
          </p:nvPr>
        </p:nvSpPr>
        <p:spPr/>
        <p:txBody>
          <a:bodyPr/>
          <a:lstStyle/>
          <a:p>
            <a:r>
              <a:rPr lang="en-US"/>
              <a:t>©2020 Trinity Health</a:t>
            </a:r>
            <a:endParaRPr lang="en-US" dirty="0"/>
          </a:p>
        </p:txBody>
      </p:sp>
      <p:sp>
        <p:nvSpPr>
          <p:cNvPr id="4" name="Slide Number Placeholder 3">
            <a:extLst>
              <a:ext uri="{FF2B5EF4-FFF2-40B4-BE49-F238E27FC236}">
                <a16:creationId xmlns:a16="http://schemas.microsoft.com/office/drawing/2014/main" id="{522D808B-9BA0-4F88-AF59-65FB6D95CD9A}"/>
              </a:ext>
            </a:extLst>
          </p:cNvPr>
          <p:cNvSpPr>
            <a:spLocks noGrp="1"/>
          </p:cNvSpPr>
          <p:nvPr>
            <p:ph type="sldNum" sz="quarter" idx="4"/>
          </p:nvPr>
        </p:nvSpPr>
        <p:spPr/>
        <p:txBody>
          <a:bodyPr/>
          <a:lstStyle/>
          <a:p>
            <a:fld id="{489F9553-C816-6842-8939-EE75ECF7EB2B}" type="slidenum">
              <a:rPr lang="en-US" smtClean="0"/>
              <a:pPr/>
              <a:t>2</a:t>
            </a:fld>
            <a:endParaRPr lang="en-US" dirty="0"/>
          </a:p>
        </p:txBody>
      </p:sp>
    </p:spTree>
    <p:extLst>
      <p:ext uri="{BB962C8B-B14F-4D97-AF65-F5344CB8AC3E}">
        <p14:creationId xmlns:p14="http://schemas.microsoft.com/office/powerpoint/2010/main" val="780880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2"/>
          </p:nvPr>
        </p:nvSpPr>
        <p:spPr>
          <a:xfrm>
            <a:off x="515093" y="1460518"/>
            <a:ext cx="10982251" cy="4802028"/>
          </a:xfrm>
        </p:spPr>
        <p:txBody>
          <a:bodyPr>
            <a:normAutofit fontScale="92500" lnSpcReduction="10000"/>
          </a:bodyPr>
          <a:lstStyle/>
          <a:p>
            <a:r>
              <a:rPr lang="en-US" altLang="en-US" dirty="0"/>
              <a:t>Included with Health Savings medical plan, a high-deductible health plan</a:t>
            </a:r>
          </a:p>
          <a:p>
            <a:r>
              <a:rPr lang="en-US" altLang="en-US" dirty="0"/>
              <a:t>Administered by HealthEquity</a:t>
            </a:r>
          </a:p>
          <a:p>
            <a:r>
              <a:rPr lang="en-US" altLang="en-US" dirty="0"/>
              <a:t>Use it to pay for current or future health care costs, even in retirement</a:t>
            </a:r>
          </a:p>
          <a:p>
            <a:r>
              <a:rPr lang="en-US" altLang="en-US" dirty="0"/>
              <a:t>HSAs are a great way to save on taxes. No taxes on:</a:t>
            </a:r>
          </a:p>
          <a:p>
            <a:pPr lvl="1"/>
            <a:r>
              <a:rPr lang="en-US" altLang="en-US" sz="2533" dirty="0"/>
              <a:t>Amount contributed through payroll deductions</a:t>
            </a:r>
          </a:p>
          <a:p>
            <a:pPr lvl="1"/>
            <a:r>
              <a:rPr lang="en-US" altLang="en-US" sz="2533" dirty="0"/>
              <a:t>Amount withdrawn for qualified expenses</a:t>
            </a:r>
          </a:p>
          <a:p>
            <a:pPr lvl="1"/>
            <a:r>
              <a:rPr lang="en-US" altLang="en-US" sz="2533" dirty="0"/>
              <a:t>Interest you earn on the account (up to amounts set by federal, state and local tax law)</a:t>
            </a:r>
          </a:p>
          <a:p>
            <a:endParaRPr lang="en-US" altLang="en-US" dirty="0"/>
          </a:p>
        </p:txBody>
      </p:sp>
      <p:sp>
        <p:nvSpPr>
          <p:cNvPr id="5" name="Title 4"/>
          <p:cNvSpPr>
            <a:spLocks noGrp="1"/>
          </p:cNvSpPr>
          <p:nvPr>
            <p:ph type="title"/>
          </p:nvPr>
        </p:nvSpPr>
        <p:spPr/>
        <p:txBody>
          <a:bodyPr/>
          <a:lstStyle/>
          <a:p>
            <a:r>
              <a:rPr lang="en-US" dirty="0"/>
              <a:t>Health Savings Account (HSA): Key Facts</a:t>
            </a:r>
          </a:p>
        </p:txBody>
      </p:sp>
      <p:sp>
        <p:nvSpPr>
          <p:cNvPr id="4" name="Footer Placeholder 3"/>
          <p:cNvSpPr>
            <a:spLocks noGrp="1"/>
          </p:cNvSpPr>
          <p:nvPr>
            <p:ph type="ftr" sz="quarter" idx="3"/>
          </p:nvPr>
        </p:nvSpPr>
        <p:spPr/>
        <p:txBody>
          <a:bodyPr/>
          <a:lstStyle/>
          <a:p>
            <a:pPr defTabSz="609585"/>
            <a:r>
              <a:rPr lang="en-US" dirty="0">
                <a:solidFill>
                  <a:srgbClr val="000000">
                    <a:lumMod val="60000"/>
                    <a:lumOff val="40000"/>
                  </a:srgbClr>
                </a:solidFill>
                <a:latin typeface="Arial"/>
              </a:rPr>
              <a:t>©2020 Trinity Health</a:t>
            </a:r>
          </a:p>
        </p:txBody>
      </p:sp>
      <p:sp>
        <p:nvSpPr>
          <p:cNvPr id="3" name="Slide Number Placeholder 2"/>
          <p:cNvSpPr>
            <a:spLocks noGrp="1"/>
          </p:cNvSpPr>
          <p:nvPr>
            <p:ph type="sldNum" sz="quarter" idx="4"/>
          </p:nvPr>
        </p:nvSpPr>
        <p:spPr/>
        <p:txBody>
          <a:bodyPr/>
          <a:lstStyle/>
          <a:p>
            <a:pPr defTabSz="609585"/>
            <a:fld id="{489F9553-C816-6842-8939-EE75ECF7EB2B}" type="slidenum">
              <a:rPr lang="en-US">
                <a:solidFill>
                  <a:srgbClr val="000000">
                    <a:lumMod val="60000"/>
                    <a:lumOff val="40000"/>
                  </a:srgbClr>
                </a:solidFill>
                <a:latin typeface="Arial"/>
              </a:rPr>
              <a:pPr defTabSz="609585"/>
              <a:t>3</a:t>
            </a:fld>
            <a:endParaRPr lang="en-US" dirty="0">
              <a:solidFill>
                <a:srgbClr val="000000">
                  <a:lumMod val="60000"/>
                  <a:lumOff val="40000"/>
                </a:srgbClr>
              </a:solidFill>
              <a:latin typeface="Arial"/>
            </a:endParaRPr>
          </a:p>
        </p:txBody>
      </p:sp>
    </p:spTree>
    <p:extLst>
      <p:ext uri="{BB962C8B-B14F-4D97-AF65-F5344CB8AC3E}">
        <p14:creationId xmlns:p14="http://schemas.microsoft.com/office/powerpoint/2010/main" val="171099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C13BDE-650A-4D14-AD13-FE38EE386063}"/>
              </a:ext>
            </a:extLst>
          </p:cNvPr>
          <p:cNvSpPr>
            <a:spLocks noGrp="1"/>
          </p:cNvSpPr>
          <p:nvPr>
            <p:ph sz="quarter" idx="12"/>
          </p:nvPr>
        </p:nvSpPr>
        <p:spPr/>
        <p:txBody>
          <a:bodyPr>
            <a:normAutofit lnSpcReduction="10000"/>
          </a:bodyPr>
          <a:lstStyle/>
          <a:p>
            <a:r>
              <a:rPr lang="en-US" altLang="en-US" dirty="0"/>
              <a:t>Any money not used during the year is carried over, without any limits</a:t>
            </a:r>
          </a:p>
          <a:p>
            <a:r>
              <a:rPr lang="en-US" altLang="en-US" dirty="0"/>
              <a:t>HSA money is yours to keep — can be used for health care expenses even if you change jobs, change health plans or retire</a:t>
            </a:r>
          </a:p>
          <a:p>
            <a:pPr lvl="1"/>
            <a:r>
              <a:rPr lang="en-US" altLang="en-US" sz="2400" dirty="0"/>
              <a:t>Many people use an HSA as an additional savings account for retirement</a:t>
            </a:r>
          </a:p>
          <a:p>
            <a:r>
              <a:rPr lang="en-US" altLang="en-US" dirty="0"/>
              <a:t>If you enroll in an HSA, you will not have access to the Health Care Flexible Spending Account</a:t>
            </a:r>
          </a:p>
          <a:p>
            <a:pPr lvl="1"/>
            <a:r>
              <a:rPr lang="en-US" altLang="en-US" sz="2600" dirty="0"/>
              <a:t>You can still enroll in the Dependent Care FSA </a:t>
            </a:r>
          </a:p>
          <a:p>
            <a:endParaRPr lang="en-US" altLang="en-US" dirty="0"/>
          </a:p>
          <a:p>
            <a:endParaRPr lang="en-US" dirty="0"/>
          </a:p>
        </p:txBody>
      </p:sp>
      <p:sp>
        <p:nvSpPr>
          <p:cNvPr id="3" name="Title 2">
            <a:extLst>
              <a:ext uri="{FF2B5EF4-FFF2-40B4-BE49-F238E27FC236}">
                <a16:creationId xmlns:a16="http://schemas.microsoft.com/office/drawing/2014/main" id="{A5DE50A7-41F0-45B7-8AE4-5B42766446FD}"/>
              </a:ext>
            </a:extLst>
          </p:cNvPr>
          <p:cNvSpPr>
            <a:spLocks noGrp="1"/>
          </p:cNvSpPr>
          <p:nvPr>
            <p:ph type="title"/>
          </p:nvPr>
        </p:nvSpPr>
        <p:spPr/>
        <p:txBody>
          <a:bodyPr/>
          <a:lstStyle/>
          <a:p>
            <a:r>
              <a:rPr lang="en-US" dirty="0"/>
              <a:t>Health Savings Account (HSA): Key Facts </a:t>
            </a:r>
            <a:r>
              <a:rPr lang="en-US" sz="1800" dirty="0"/>
              <a:t>(continued)</a:t>
            </a:r>
          </a:p>
        </p:txBody>
      </p:sp>
      <p:sp>
        <p:nvSpPr>
          <p:cNvPr id="4" name="Footer Placeholder 3">
            <a:extLst>
              <a:ext uri="{FF2B5EF4-FFF2-40B4-BE49-F238E27FC236}">
                <a16:creationId xmlns:a16="http://schemas.microsoft.com/office/drawing/2014/main" id="{A971FCD4-87E1-49CA-BB1E-6C78AD1E4649}"/>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06F6DB2F-072E-43C4-89D3-B9A9F4D6F730}"/>
              </a:ext>
            </a:extLst>
          </p:cNvPr>
          <p:cNvSpPr>
            <a:spLocks noGrp="1"/>
          </p:cNvSpPr>
          <p:nvPr>
            <p:ph type="sldNum" sz="quarter" idx="4"/>
          </p:nvPr>
        </p:nvSpPr>
        <p:spPr/>
        <p:txBody>
          <a:bodyPr/>
          <a:lstStyle/>
          <a:p>
            <a:fld id="{489F9553-C816-6842-8939-EE75ECF7EB2B}" type="slidenum">
              <a:rPr lang="en-US" smtClean="0"/>
              <a:pPr/>
              <a:t>4</a:t>
            </a:fld>
            <a:endParaRPr lang="en-US" dirty="0"/>
          </a:p>
        </p:txBody>
      </p:sp>
    </p:spTree>
    <p:extLst>
      <p:ext uri="{BB962C8B-B14F-4D97-AF65-F5344CB8AC3E}">
        <p14:creationId xmlns:p14="http://schemas.microsoft.com/office/powerpoint/2010/main" val="1832491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C378A6-DAF0-4328-8947-F6CE30F0E635}"/>
              </a:ext>
            </a:extLst>
          </p:cNvPr>
          <p:cNvSpPr>
            <a:spLocks noGrp="1"/>
          </p:cNvSpPr>
          <p:nvPr>
            <p:ph sz="quarter" idx="12"/>
          </p:nvPr>
        </p:nvSpPr>
        <p:spPr/>
        <p:txBody>
          <a:bodyPr>
            <a:normAutofit fontScale="70000" lnSpcReduction="20000"/>
          </a:bodyPr>
          <a:lstStyle/>
          <a:p>
            <a:r>
              <a:rPr lang="en-US" sz="3400" dirty="0"/>
              <a:t>Trinity Health will make full contribution to HSA in January based on coverage level elected</a:t>
            </a:r>
          </a:p>
          <a:p>
            <a:pPr lvl="1"/>
            <a:r>
              <a:rPr lang="en-US" sz="2900" dirty="0"/>
              <a:t>Prorated for colleagues who enroll mid-year; employer portion contributed after your first paycheck after the enrollment effective date</a:t>
            </a:r>
          </a:p>
          <a:p>
            <a:r>
              <a:rPr lang="en-US" sz="3400" dirty="0"/>
              <a:t>Contributions are permitted up to annual IRS limits</a:t>
            </a:r>
          </a:p>
          <a:p>
            <a:pPr lvl="1"/>
            <a:r>
              <a:rPr lang="en-US" sz="2900" dirty="0"/>
              <a:t>Catch-up provision for age 55+: can contribute additional amount annually, up to IRS limit</a:t>
            </a:r>
          </a:p>
          <a:p>
            <a:pPr lvl="1"/>
            <a:r>
              <a:rPr lang="en-US" sz="2900" dirty="0"/>
              <a:t>Can fully fund the HSA any time of year, subject to the annual maximum amount</a:t>
            </a:r>
          </a:p>
          <a:p>
            <a:pPr lvl="1"/>
            <a:r>
              <a:rPr lang="en-US" sz="2900" dirty="0"/>
              <a:t>Can change the amount deducted from pay at anytime</a:t>
            </a:r>
          </a:p>
          <a:p>
            <a:r>
              <a:rPr lang="en-US" sz="3400" dirty="0"/>
              <a:t>Deposits to HSAs can be made pre-tax through payroll deduction, online, or sent directly to HealthEquity</a:t>
            </a:r>
          </a:p>
          <a:p>
            <a:pPr lvl="1"/>
            <a:r>
              <a:rPr lang="en-US" sz="2900" dirty="0"/>
              <a:t>Funds are available as contributions are made  </a:t>
            </a:r>
          </a:p>
          <a:p>
            <a:pPr lvl="1"/>
            <a:r>
              <a:rPr lang="en-US" sz="2900" dirty="0"/>
              <a:t>Contributions available shortly after first pay that you have benefit deductions</a:t>
            </a:r>
          </a:p>
          <a:p>
            <a:r>
              <a:rPr lang="en-US" sz="3400" dirty="0"/>
              <a:t>Cannot use funds in advance of making contribution</a:t>
            </a:r>
          </a:p>
          <a:p>
            <a:pPr marL="0" indent="0">
              <a:buNone/>
            </a:pPr>
            <a:endParaRPr lang="en-US" dirty="0"/>
          </a:p>
        </p:txBody>
      </p:sp>
      <p:sp>
        <p:nvSpPr>
          <p:cNvPr id="3" name="Title 2">
            <a:extLst>
              <a:ext uri="{FF2B5EF4-FFF2-40B4-BE49-F238E27FC236}">
                <a16:creationId xmlns:a16="http://schemas.microsoft.com/office/drawing/2014/main" id="{2228601A-7D36-4655-9E20-2D6153624796}"/>
              </a:ext>
            </a:extLst>
          </p:cNvPr>
          <p:cNvSpPr>
            <a:spLocks noGrp="1"/>
          </p:cNvSpPr>
          <p:nvPr>
            <p:ph type="title"/>
          </p:nvPr>
        </p:nvSpPr>
        <p:spPr/>
        <p:txBody>
          <a:bodyPr/>
          <a:lstStyle/>
          <a:p>
            <a:r>
              <a:rPr lang="en-US" dirty="0"/>
              <a:t>HSA: How it’s funded</a:t>
            </a:r>
          </a:p>
        </p:txBody>
      </p:sp>
      <p:sp>
        <p:nvSpPr>
          <p:cNvPr id="4" name="Footer Placeholder 3">
            <a:extLst>
              <a:ext uri="{FF2B5EF4-FFF2-40B4-BE49-F238E27FC236}">
                <a16:creationId xmlns:a16="http://schemas.microsoft.com/office/drawing/2014/main" id="{53A8DB0F-1FC0-44F7-972A-D1BC509F10FA}"/>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87B2B412-8A68-4199-94BE-342ED75C1B47}"/>
              </a:ext>
            </a:extLst>
          </p:cNvPr>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1346382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ABEBD2C-D8D4-4F1D-8B6C-DD2CCF9FF113}"/>
              </a:ext>
            </a:extLst>
          </p:cNvPr>
          <p:cNvSpPr>
            <a:spLocks noGrp="1"/>
          </p:cNvSpPr>
          <p:nvPr>
            <p:ph sz="quarter" idx="12"/>
          </p:nvPr>
        </p:nvSpPr>
        <p:spPr/>
        <p:txBody>
          <a:bodyPr>
            <a:normAutofit lnSpcReduction="10000"/>
          </a:bodyPr>
          <a:lstStyle/>
          <a:p>
            <a:r>
              <a:rPr lang="en-US" dirty="0"/>
              <a:t>Insurance deductibles</a:t>
            </a:r>
          </a:p>
          <a:p>
            <a:r>
              <a:rPr lang="en-US" dirty="0"/>
              <a:t>Copayments and coinsurance until you reach your medical plan’s out-of-pocket maximum</a:t>
            </a:r>
          </a:p>
          <a:p>
            <a:r>
              <a:rPr lang="en-US" dirty="0"/>
              <a:t>Qualified medical, pharmacy, dental and vision expenses incurred now and during retirement by you and your tax dependents</a:t>
            </a:r>
          </a:p>
          <a:p>
            <a:r>
              <a:rPr lang="en-US" dirty="0"/>
              <a:t>Other qualified expenses as defined by the IRS</a:t>
            </a:r>
          </a:p>
          <a:p>
            <a:pPr lvl="1"/>
            <a:r>
              <a:rPr lang="en-US" sz="2400" dirty="0"/>
              <a:t>View on HealthEquity website at </a:t>
            </a:r>
            <a:r>
              <a:rPr lang="en-US" sz="2400" dirty="0">
                <a:hlinkClick r:id="rId3"/>
              </a:rPr>
              <a:t>www.healthequity.com</a:t>
            </a:r>
            <a:endParaRPr lang="en-US" sz="2400" dirty="0"/>
          </a:p>
          <a:p>
            <a:pPr lvl="1"/>
            <a:r>
              <a:rPr lang="en-US" sz="2400" dirty="0"/>
              <a:t>Call customer service: 866-212-4721</a:t>
            </a:r>
          </a:p>
          <a:p>
            <a:pPr lvl="1"/>
            <a:endParaRPr lang="en-US" sz="2400" dirty="0"/>
          </a:p>
          <a:p>
            <a:pPr lvl="1"/>
            <a:endParaRPr lang="en-US" dirty="0"/>
          </a:p>
        </p:txBody>
      </p:sp>
      <p:sp>
        <p:nvSpPr>
          <p:cNvPr id="3" name="Title 2">
            <a:extLst>
              <a:ext uri="{FF2B5EF4-FFF2-40B4-BE49-F238E27FC236}">
                <a16:creationId xmlns:a16="http://schemas.microsoft.com/office/drawing/2014/main" id="{092D89A4-C5BA-4108-96BB-D55545D4094A}"/>
              </a:ext>
            </a:extLst>
          </p:cNvPr>
          <p:cNvSpPr>
            <a:spLocks noGrp="1"/>
          </p:cNvSpPr>
          <p:nvPr>
            <p:ph type="title"/>
          </p:nvPr>
        </p:nvSpPr>
        <p:spPr>
          <a:xfrm>
            <a:off x="524543" y="460853"/>
            <a:ext cx="11448901" cy="664875"/>
          </a:xfrm>
        </p:spPr>
        <p:txBody>
          <a:bodyPr/>
          <a:lstStyle/>
          <a:p>
            <a:r>
              <a:rPr lang="en-US" dirty="0"/>
              <a:t>Use your HSA, tax-free, to cover qualified expenses</a:t>
            </a:r>
          </a:p>
        </p:txBody>
      </p:sp>
      <p:sp>
        <p:nvSpPr>
          <p:cNvPr id="4" name="Footer Placeholder 3">
            <a:extLst>
              <a:ext uri="{FF2B5EF4-FFF2-40B4-BE49-F238E27FC236}">
                <a16:creationId xmlns:a16="http://schemas.microsoft.com/office/drawing/2014/main" id="{FFA3A69D-4029-44E4-B6E6-ADC13FE23BAE}"/>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B0D58304-11FA-4FF9-9626-6832153EC844}"/>
              </a:ext>
            </a:extLst>
          </p:cNvPr>
          <p:cNvSpPr>
            <a:spLocks noGrp="1"/>
          </p:cNvSpPr>
          <p:nvPr>
            <p:ph type="sldNum" sz="quarter" idx="4"/>
          </p:nvPr>
        </p:nvSpPr>
        <p:spPr/>
        <p:txBody>
          <a:bodyPr/>
          <a:lstStyle/>
          <a:p>
            <a:fld id="{489F9553-C816-6842-8939-EE75ECF7EB2B}" type="slidenum">
              <a:rPr lang="en-US" smtClean="0"/>
              <a:pPr/>
              <a:t>6</a:t>
            </a:fld>
            <a:endParaRPr lang="en-US" dirty="0"/>
          </a:p>
        </p:txBody>
      </p:sp>
    </p:spTree>
    <p:extLst>
      <p:ext uri="{BB962C8B-B14F-4D97-AF65-F5344CB8AC3E}">
        <p14:creationId xmlns:p14="http://schemas.microsoft.com/office/powerpoint/2010/main" val="2173985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2"/>
          </p:nvPr>
        </p:nvSpPr>
        <p:spPr/>
        <p:txBody>
          <a:bodyPr>
            <a:normAutofit fontScale="32500" lnSpcReduction="20000"/>
          </a:bodyPr>
          <a:lstStyle/>
          <a:p>
            <a:r>
              <a:rPr lang="en-US" sz="9600" dirty="0"/>
              <a:t>Ways to pay for qualified health care expenses</a:t>
            </a:r>
          </a:p>
          <a:p>
            <a:pPr lvl="1"/>
            <a:r>
              <a:rPr lang="en-US" sz="7466" dirty="0"/>
              <a:t>Use HealthEquity HSA debit card for payment </a:t>
            </a:r>
          </a:p>
          <a:p>
            <a:pPr lvl="1"/>
            <a:r>
              <a:rPr lang="en-US" sz="7466" dirty="0"/>
              <a:t>Make an online payment via the web or smartphone mobile app</a:t>
            </a:r>
          </a:p>
          <a:p>
            <a:pPr lvl="1"/>
            <a:r>
              <a:rPr lang="en-US" sz="7466" dirty="0"/>
              <a:t>Make an electronic fund transfer payment to your personal bank account</a:t>
            </a:r>
          </a:p>
          <a:p>
            <a:pPr lvl="1"/>
            <a:r>
              <a:rPr lang="en-US" sz="7466" dirty="0"/>
              <a:t>Have an online check sent to yourself (fee applies)</a:t>
            </a:r>
          </a:p>
          <a:p>
            <a:r>
              <a:rPr lang="en-US" sz="9600" dirty="0"/>
              <a:t>Keep receipts and records of payment</a:t>
            </a:r>
          </a:p>
          <a:p>
            <a:r>
              <a:rPr lang="en-US" sz="9600" dirty="0"/>
              <a:t>Be sure to use account for qualified expenses (see Health Equity website for list of qualified expenses)</a:t>
            </a:r>
          </a:p>
          <a:p>
            <a:pPr marL="459306" lvl="1" indent="0">
              <a:buNone/>
            </a:pPr>
            <a:r>
              <a:rPr lang="en-US" dirty="0"/>
              <a:t> </a:t>
            </a:r>
          </a:p>
          <a:p>
            <a:endParaRPr lang="en-US" dirty="0"/>
          </a:p>
        </p:txBody>
      </p:sp>
      <p:sp>
        <p:nvSpPr>
          <p:cNvPr id="2" name="Title 1"/>
          <p:cNvSpPr>
            <a:spLocks noGrp="1"/>
          </p:cNvSpPr>
          <p:nvPr>
            <p:ph type="title"/>
          </p:nvPr>
        </p:nvSpPr>
        <p:spPr/>
        <p:txBody>
          <a:bodyPr/>
          <a:lstStyle/>
          <a:p>
            <a:r>
              <a:rPr lang="en-US" dirty="0"/>
              <a:t>HSA: How to pay for qualified expenses</a:t>
            </a:r>
          </a:p>
        </p:txBody>
      </p:sp>
      <p:sp>
        <p:nvSpPr>
          <p:cNvPr id="3" name="Footer Placeholder 2"/>
          <p:cNvSpPr>
            <a:spLocks noGrp="1"/>
          </p:cNvSpPr>
          <p:nvPr>
            <p:ph type="ftr" sz="quarter" idx="3"/>
          </p:nvPr>
        </p:nvSpPr>
        <p:spPr/>
        <p:txBody>
          <a:bodyPr/>
          <a:lstStyle/>
          <a:p>
            <a:pPr defTabSz="609585"/>
            <a:r>
              <a:rPr lang="en-US">
                <a:solidFill>
                  <a:srgbClr val="000000">
                    <a:lumMod val="60000"/>
                    <a:lumOff val="40000"/>
                  </a:srgbClr>
                </a:solidFill>
                <a:latin typeface="Arial"/>
              </a:rPr>
              <a:t>©2014 Trinity Health - Livonia, MI</a:t>
            </a:r>
            <a:endParaRPr lang="en-US" dirty="0">
              <a:solidFill>
                <a:srgbClr val="000000">
                  <a:lumMod val="60000"/>
                  <a:lumOff val="40000"/>
                </a:srgbClr>
              </a:solidFill>
              <a:latin typeface="Arial"/>
            </a:endParaRPr>
          </a:p>
        </p:txBody>
      </p:sp>
      <p:sp>
        <p:nvSpPr>
          <p:cNvPr id="4" name="Slide Number Placeholder 3"/>
          <p:cNvSpPr>
            <a:spLocks noGrp="1"/>
          </p:cNvSpPr>
          <p:nvPr>
            <p:ph type="sldNum" sz="quarter" idx="4"/>
          </p:nvPr>
        </p:nvSpPr>
        <p:spPr/>
        <p:txBody>
          <a:bodyPr/>
          <a:lstStyle/>
          <a:p>
            <a:pPr defTabSz="609585"/>
            <a:fld id="{489F9553-C816-6842-8939-EE75ECF7EB2B}" type="slidenum">
              <a:rPr lang="en-US">
                <a:solidFill>
                  <a:srgbClr val="000000">
                    <a:lumMod val="60000"/>
                    <a:lumOff val="40000"/>
                  </a:srgbClr>
                </a:solidFill>
                <a:latin typeface="Arial"/>
              </a:rPr>
              <a:pPr defTabSz="609585"/>
              <a:t>7</a:t>
            </a:fld>
            <a:endParaRPr lang="en-US" dirty="0">
              <a:solidFill>
                <a:srgbClr val="000000">
                  <a:lumMod val="60000"/>
                  <a:lumOff val="40000"/>
                </a:srgbClr>
              </a:solidFill>
              <a:latin typeface="Arial"/>
            </a:endParaRPr>
          </a:p>
        </p:txBody>
      </p:sp>
    </p:spTree>
    <p:extLst>
      <p:ext uri="{BB962C8B-B14F-4D97-AF65-F5344CB8AC3E}">
        <p14:creationId xmlns:p14="http://schemas.microsoft.com/office/powerpoint/2010/main" val="14709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6A79AEC-1C08-4CC4-934E-25A2B212B6A4}"/>
              </a:ext>
            </a:extLst>
          </p:cNvPr>
          <p:cNvSpPr>
            <a:spLocks noGrp="1"/>
          </p:cNvSpPr>
          <p:nvPr>
            <p:ph sz="quarter" idx="12"/>
          </p:nvPr>
        </p:nvSpPr>
        <p:spPr/>
        <p:txBody>
          <a:bodyPr>
            <a:normAutofit/>
          </a:bodyPr>
          <a:lstStyle/>
          <a:p>
            <a:r>
              <a:rPr lang="en-US" dirty="0"/>
              <a:t>To enroll in an HSA you:</a:t>
            </a:r>
          </a:p>
          <a:p>
            <a:pPr lvl="1"/>
            <a:r>
              <a:rPr lang="en-US" sz="2800" dirty="0"/>
              <a:t>Must be enrolled in a qualified high-deductible health plan</a:t>
            </a:r>
          </a:p>
          <a:p>
            <a:pPr lvl="1"/>
            <a:r>
              <a:rPr lang="en-US" sz="2800" dirty="0"/>
              <a:t>Cannot be covered by other non HSA-qualified health insurance</a:t>
            </a:r>
          </a:p>
          <a:p>
            <a:pPr lvl="1"/>
            <a:r>
              <a:rPr lang="en-US" sz="2800" dirty="0"/>
              <a:t>Cannot be claimed as a dependent on someone else’s tax return</a:t>
            </a:r>
          </a:p>
          <a:p>
            <a:pPr lvl="1"/>
            <a:r>
              <a:rPr lang="en-US" sz="2800" dirty="0"/>
              <a:t>Cannot be enrolled in Medicare, Medicaid or TRICARE (military insurance)</a:t>
            </a:r>
          </a:p>
          <a:p>
            <a:pPr lvl="1"/>
            <a:r>
              <a:rPr lang="en-US" sz="2800" dirty="0"/>
              <a:t>These rules apply to the account holder (colleague) only; they do not apply to any dependents</a:t>
            </a:r>
          </a:p>
          <a:p>
            <a:pPr lvl="1"/>
            <a:endParaRPr lang="en-US" sz="2800" dirty="0"/>
          </a:p>
        </p:txBody>
      </p:sp>
      <p:sp>
        <p:nvSpPr>
          <p:cNvPr id="3" name="Title 2">
            <a:extLst>
              <a:ext uri="{FF2B5EF4-FFF2-40B4-BE49-F238E27FC236}">
                <a16:creationId xmlns:a16="http://schemas.microsoft.com/office/drawing/2014/main" id="{11BC32D3-D7DF-4094-A9C6-C121C9F800E3}"/>
              </a:ext>
            </a:extLst>
          </p:cNvPr>
          <p:cNvSpPr>
            <a:spLocks noGrp="1"/>
          </p:cNvSpPr>
          <p:nvPr>
            <p:ph type="title"/>
          </p:nvPr>
        </p:nvSpPr>
        <p:spPr/>
        <p:txBody>
          <a:bodyPr/>
          <a:lstStyle/>
          <a:p>
            <a:r>
              <a:rPr lang="en-US" dirty="0"/>
              <a:t>HSA: Who can enroll?</a:t>
            </a:r>
          </a:p>
        </p:txBody>
      </p:sp>
      <p:sp>
        <p:nvSpPr>
          <p:cNvPr id="4" name="Footer Placeholder 3">
            <a:extLst>
              <a:ext uri="{FF2B5EF4-FFF2-40B4-BE49-F238E27FC236}">
                <a16:creationId xmlns:a16="http://schemas.microsoft.com/office/drawing/2014/main" id="{BA3AA9A9-F715-4F0E-A6D7-82447BFD56D5}"/>
              </a:ext>
            </a:extLst>
          </p:cNvPr>
          <p:cNvSpPr>
            <a:spLocks noGrp="1"/>
          </p:cNvSpPr>
          <p:nvPr>
            <p:ph type="ftr" sz="quarter" idx="3"/>
          </p:nvPr>
        </p:nvSpPr>
        <p:spPr/>
        <p:txBody>
          <a:bodyPr/>
          <a:lstStyle/>
          <a:p>
            <a:pPr defTabSz="609585"/>
            <a:r>
              <a:rPr lang="en-US">
                <a:solidFill>
                  <a:srgbClr val="000000">
                    <a:lumMod val="60000"/>
                    <a:lumOff val="40000"/>
                  </a:srgbClr>
                </a:solidFill>
                <a:latin typeface="Arial"/>
              </a:rPr>
              <a:t>©2020 Trinity Health</a:t>
            </a:r>
            <a:endParaRPr lang="en-US" dirty="0">
              <a:solidFill>
                <a:srgbClr val="000000">
                  <a:lumMod val="60000"/>
                  <a:lumOff val="40000"/>
                </a:srgbClr>
              </a:solidFill>
              <a:latin typeface="Arial"/>
            </a:endParaRPr>
          </a:p>
        </p:txBody>
      </p:sp>
      <p:sp>
        <p:nvSpPr>
          <p:cNvPr id="5" name="Slide Number Placeholder 4">
            <a:extLst>
              <a:ext uri="{FF2B5EF4-FFF2-40B4-BE49-F238E27FC236}">
                <a16:creationId xmlns:a16="http://schemas.microsoft.com/office/drawing/2014/main" id="{9F012E74-ECE3-48A9-B270-D447F6A1DDB0}"/>
              </a:ext>
            </a:extLst>
          </p:cNvPr>
          <p:cNvSpPr>
            <a:spLocks noGrp="1"/>
          </p:cNvSpPr>
          <p:nvPr>
            <p:ph type="sldNum" sz="quarter" idx="4"/>
          </p:nvPr>
        </p:nvSpPr>
        <p:spPr/>
        <p:txBody>
          <a:bodyPr/>
          <a:lstStyle/>
          <a:p>
            <a:pPr defTabSz="609585"/>
            <a:fld id="{489F9553-C816-6842-8939-EE75ECF7EB2B}" type="slidenum">
              <a:rPr lang="en-US">
                <a:solidFill>
                  <a:srgbClr val="000000">
                    <a:lumMod val="60000"/>
                    <a:lumOff val="40000"/>
                  </a:srgbClr>
                </a:solidFill>
                <a:latin typeface="Arial"/>
              </a:rPr>
              <a:pPr defTabSz="609585"/>
              <a:t>8</a:t>
            </a:fld>
            <a:endParaRPr lang="en-US" dirty="0">
              <a:solidFill>
                <a:srgbClr val="000000">
                  <a:lumMod val="60000"/>
                  <a:lumOff val="40000"/>
                </a:srgbClr>
              </a:solidFill>
              <a:latin typeface="Arial"/>
            </a:endParaRPr>
          </a:p>
        </p:txBody>
      </p:sp>
    </p:spTree>
    <p:extLst>
      <p:ext uri="{BB962C8B-B14F-4D97-AF65-F5344CB8AC3E}">
        <p14:creationId xmlns:p14="http://schemas.microsoft.com/office/powerpoint/2010/main" val="3641891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67" dirty="0"/>
              <a:t>HSA: Who can use the account?</a:t>
            </a:r>
          </a:p>
        </p:txBody>
      </p:sp>
      <p:sp>
        <p:nvSpPr>
          <p:cNvPr id="3" name="Content Placeholder 2"/>
          <p:cNvSpPr>
            <a:spLocks noGrp="1"/>
          </p:cNvSpPr>
          <p:nvPr>
            <p:ph idx="1"/>
          </p:nvPr>
        </p:nvSpPr>
        <p:spPr>
          <a:xfrm>
            <a:off x="524544" y="1125728"/>
            <a:ext cx="11341056" cy="4954840"/>
          </a:xfrm>
        </p:spPr>
        <p:txBody>
          <a:bodyPr>
            <a:normAutofit/>
          </a:bodyPr>
          <a:lstStyle/>
          <a:p>
            <a:pPr lvl="1">
              <a:lnSpc>
                <a:spcPct val="110000"/>
              </a:lnSpc>
              <a:buFont typeface="Arial" panose="020B0604020202020204" pitchFamily="34" charset="0"/>
              <a:buChar char="•"/>
            </a:pPr>
            <a:r>
              <a:rPr lang="en-US" dirty="0"/>
              <a:t>Colleagues enrolled in the HSA</a:t>
            </a:r>
          </a:p>
          <a:p>
            <a:pPr lvl="1">
              <a:lnSpc>
                <a:spcPct val="110000"/>
              </a:lnSpc>
              <a:buFont typeface="Arial" panose="020B0604020202020204" pitchFamily="34" charset="0"/>
              <a:buChar char="•"/>
            </a:pPr>
            <a:r>
              <a:rPr lang="en-US" dirty="0"/>
              <a:t>Spouse, eligible adult and dependent children who are not claimed on someone else’s tax return</a:t>
            </a:r>
          </a:p>
          <a:p>
            <a:pPr lvl="1">
              <a:lnSpc>
                <a:spcPct val="110000"/>
              </a:lnSpc>
              <a:buFont typeface="Arial" panose="020B0604020202020204" pitchFamily="34" charset="0"/>
              <a:buChar char="•"/>
            </a:pPr>
            <a:r>
              <a:rPr lang="en-US" dirty="0"/>
              <a:t>Note: Spouse, eligible adult, and dependent children do not need to be enrolled in the Health Savings medical plan to use the funds in the HSA</a:t>
            </a:r>
          </a:p>
          <a:p>
            <a:pPr marL="0" indent="0">
              <a:lnSpc>
                <a:spcPct val="110000"/>
              </a:lnSpc>
              <a:buNone/>
            </a:pPr>
            <a:endParaRPr lang="en-US" dirty="0"/>
          </a:p>
        </p:txBody>
      </p:sp>
      <p:sp>
        <p:nvSpPr>
          <p:cNvPr id="4" name="Slide Number Placeholder 3"/>
          <p:cNvSpPr>
            <a:spLocks noGrp="1"/>
          </p:cNvSpPr>
          <p:nvPr>
            <p:ph type="sldNum" sz="quarter" idx="12"/>
          </p:nvPr>
        </p:nvSpPr>
        <p:spPr/>
        <p:txBody>
          <a:bodyPr/>
          <a:lstStyle/>
          <a:p>
            <a:pPr defTabSz="457189">
              <a:defRPr/>
            </a:pPr>
            <a:fld id="{B88CE9CF-E1BB-7740-A63D-5F8D9A25525B}" type="slidenum">
              <a:rPr lang="en-US" sz="700">
                <a:solidFill>
                  <a:srgbClr val="4D4F53">
                    <a:lumMod val="60000"/>
                    <a:lumOff val="40000"/>
                  </a:srgbClr>
                </a:solidFill>
                <a:latin typeface="Calibri"/>
              </a:rPr>
              <a:pPr defTabSz="457189">
                <a:defRPr/>
              </a:pPr>
              <a:t>9</a:t>
            </a:fld>
            <a:endParaRPr lang="en-US" sz="700">
              <a:solidFill>
                <a:srgbClr val="4D4F53">
                  <a:lumMod val="60000"/>
                  <a:lumOff val="40000"/>
                </a:srgbClr>
              </a:solidFill>
              <a:latin typeface="Calibri"/>
            </a:endParaRPr>
          </a:p>
        </p:txBody>
      </p:sp>
      <p:sp>
        <p:nvSpPr>
          <p:cNvPr id="5" name="Footer Placeholder 4"/>
          <p:cNvSpPr>
            <a:spLocks noGrp="1"/>
          </p:cNvSpPr>
          <p:nvPr>
            <p:ph type="ftr" sz="quarter" idx="3"/>
          </p:nvPr>
        </p:nvSpPr>
        <p:spPr>
          <a:xfrm>
            <a:off x="7815042" y="6478714"/>
            <a:ext cx="2485697" cy="213820"/>
          </a:xfrm>
        </p:spPr>
        <p:txBody>
          <a:bodyPr/>
          <a:lstStyle/>
          <a:p>
            <a:pPr algn="r" defTabSz="609585"/>
            <a:r>
              <a:rPr lang="en-US" dirty="0">
                <a:solidFill>
                  <a:srgbClr val="000000">
                    <a:tint val="75000"/>
                  </a:srgbClr>
                </a:solidFill>
              </a:rPr>
              <a:t>©2018 Trinity Health - Livonia, MI</a:t>
            </a:r>
          </a:p>
        </p:txBody>
      </p:sp>
    </p:spTree>
    <p:extLst>
      <p:ext uri="{BB962C8B-B14F-4D97-AF65-F5344CB8AC3E}">
        <p14:creationId xmlns:p14="http://schemas.microsoft.com/office/powerpoint/2010/main" val="2788557701"/>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TotalTime>
  <Words>2481</Words>
  <Application>Microsoft Office PowerPoint</Application>
  <PresentationFormat>Widescreen</PresentationFormat>
  <Paragraphs>245</Paragraphs>
  <Slides>14</Slides>
  <Notes>14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Main Content Slide Layout</vt:lpstr>
      <vt:lpstr>1_Main Content Slide Layout</vt:lpstr>
      <vt:lpstr>Benefits Orientation</vt:lpstr>
      <vt:lpstr>Health Savings Account</vt:lpstr>
      <vt:lpstr>Health Savings Account (HSA): Key Facts</vt:lpstr>
      <vt:lpstr>Health Savings Account (HSA): Key Facts (continued)</vt:lpstr>
      <vt:lpstr>HSA: How it’s funded</vt:lpstr>
      <vt:lpstr>Use your HSA, tax-free, to cover qualified expenses</vt:lpstr>
      <vt:lpstr>HSA: How to pay for qualified expenses</vt:lpstr>
      <vt:lpstr>HSA: Who can enroll?</vt:lpstr>
      <vt:lpstr>HSA: Who can use the account?</vt:lpstr>
      <vt:lpstr>How the HSA works with your medical plan</vt:lpstr>
      <vt:lpstr>HSA resources help you make an informed decision</vt:lpstr>
      <vt:lpstr>Check out all the episodes in the video series</vt:lpstr>
      <vt:lpstr>Important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Orientation</dc:title>
  <dc:creator>Ellen M. Downey</dc:creator>
  <cp:lastModifiedBy>Ellen M. Downey</cp:lastModifiedBy>
  <cp:revision>45</cp:revision>
  <dcterms:created xsi:type="dcterms:W3CDTF">2020-06-10T19:55:37Z</dcterms:created>
  <dcterms:modified xsi:type="dcterms:W3CDTF">2020-07-27T14:15:27Z</dcterms:modified>
</cp:coreProperties>
</file>