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9,</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021178892"/>
              </p:ext>
            </p:extLst>
          </p:nvPr>
        </p:nvGraphicFramePr>
        <p:xfrm>
          <a:off x="159834" y="810515"/>
          <a:ext cx="8824332" cy="39831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a:t>
                      </a: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kern="1200" dirty="0">
                          <a:solidFill>
                            <a:schemeClr val="tx1"/>
                          </a:solidFill>
                          <a:effectLst/>
                          <a:latin typeface="+mn-lt"/>
                          <a:ea typeface="+mn-ea"/>
                          <a:cs typeface="+mn-cs"/>
                        </a:rPr>
                        <a:t>Trinity Health COVID-19 Advocacy Campaign Hits 10 Percent Goal</a:t>
                      </a:r>
                      <a:br>
                        <a:rPr lang="en-US" sz="1000" b="1"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Trinity Health has long encouraged stakeholders to take part in the democratic process by raising their voices and telling their important stories to policymakers at all levels of government, but recent activities have really put a spotlight on the value of advocacy. Interest in urging policymakers to provide solutions to the financial challenges of COVID-19 at Trinity Health recently resulted in more than 9,000 advocates sending nearly 27,000 messages to approximately 250 members of Congress across 38 states, as of the end </a:t>
                      </a:r>
                      <a:r>
                        <a:rPr lang="en-US" sz="1000" kern="1200">
                          <a:solidFill>
                            <a:schemeClr val="tx1"/>
                          </a:solidFill>
                          <a:effectLst/>
                          <a:latin typeface="+mn-lt"/>
                          <a:ea typeface="+mn-ea"/>
                          <a:cs typeface="+mn-cs"/>
                        </a:rPr>
                        <a:t>of June. This </a:t>
                      </a:r>
                      <a:r>
                        <a:rPr lang="en-US" sz="1000" kern="1200" dirty="0">
                          <a:solidFill>
                            <a:schemeClr val="tx1"/>
                          </a:solidFill>
                          <a:effectLst/>
                          <a:latin typeface="+mn-lt"/>
                          <a:ea typeface="+mn-ea"/>
                          <a:cs typeface="+mn-cs"/>
                        </a:rPr>
                        <a:t>represents an overall engagement rate of 10 percent, hitting—for the first time—the overall Trinity Health wide goal. Congratulations and thank you to all who took part in this campaign!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kern="1200" dirty="0">
                          <a:solidFill>
                            <a:schemeClr val="tx1"/>
                          </a:solidFill>
                          <a:effectLst/>
                          <a:latin typeface="+mn-lt"/>
                          <a:ea typeface="+mn-ea"/>
                          <a:cs typeface="+mn-cs"/>
                        </a:rPr>
                        <a:t>Connect with </a:t>
                      </a:r>
                      <a:r>
                        <a:rPr lang="en-US" sz="1000" b="1" i="0" kern="1200" dirty="0" err="1">
                          <a:solidFill>
                            <a:schemeClr val="tx1"/>
                          </a:solidFill>
                          <a:effectLst/>
                          <a:latin typeface="+mn-lt"/>
                          <a:ea typeface="+mn-ea"/>
                          <a:cs typeface="+mn-cs"/>
                        </a:rPr>
                        <a:t>Carebridge</a:t>
                      </a:r>
                      <a:r>
                        <a:rPr lang="en-US" sz="1000" b="1" i="0" kern="1200" dirty="0">
                          <a:solidFill>
                            <a:schemeClr val="tx1"/>
                          </a:solidFill>
                          <a:effectLst/>
                          <a:latin typeface="+mn-lt"/>
                          <a:ea typeface="+mn-ea"/>
                          <a:cs typeface="+mn-cs"/>
                        </a:rPr>
                        <a:t> for COVID-19 Support and Resources                    </a:t>
                      </a:r>
                      <a:r>
                        <a:rPr lang="en-US" sz="1000" b="0" i="0" kern="1200" dirty="0" err="1">
                          <a:solidFill>
                            <a:schemeClr val="tx1"/>
                          </a:solidFill>
                          <a:effectLst/>
                          <a:latin typeface="+mn-lt"/>
                          <a:ea typeface="+mn-ea"/>
                          <a:cs typeface="+mn-cs"/>
                        </a:rPr>
                        <a:t>Carebridge</a:t>
                      </a:r>
                      <a:r>
                        <a:rPr lang="en-US" sz="1000" b="0" i="0" kern="1200" dirty="0">
                          <a:solidFill>
                            <a:schemeClr val="tx1"/>
                          </a:solidFill>
                          <a:effectLst/>
                          <a:latin typeface="+mn-lt"/>
                          <a:ea typeface="+mn-ea"/>
                          <a:cs typeface="+mn-cs"/>
                        </a:rPr>
                        <a:t>, our Employee Assistance Program (EAP) provider, has several resources to help colleagues manage COVID-19-related stressors. Please visit the </a:t>
                      </a:r>
                      <a:r>
                        <a:rPr lang="en-US" sz="1000" b="0" i="0" kern="1200" dirty="0" err="1">
                          <a:solidFill>
                            <a:schemeClr val="tx1"/>
                          </a:solidFill>
                          <a:effectLst/>
                          <a:latin typeface="+mn-lt"/>
                          <a:ea typeface="+mn-ea"/>
                          <a:cs typeface="+mn-cs"/>
                        </a:rPr>
                        <a:t>Carebridge</a:t>
                      </a:r>
                      <a:r>
                        <a:rPr lang="en-US" sz="1000" b="0" i="0" kern="1200" dirty="0">
                          <a:solidFill>
                            <a:schemeClr val="tx1"/>
                          </a:solidFill>
                          <a:effectLst/>
                          <a:latin typeface="+mn-lt"/>
                          <a:ea typeface="+mn-ea"/>
                          <a:cs typeface="+mn-cs"/>
                        </a:rPr>
                        <a:t> website at www.myliferesource.com or </a:t>
                      </a:r>
                      <a:r>
                        <a:rPr lang="en-US" sz="1000" b="0" i="0" kern="1200">
                          <a:solidFill>
                            <a:schemeClr val="tx1"/>
                          </a:solidFill>
                          <a:effectLst/>
                          <a:latin typeface="+mn-lt"/>
                          <a:ea typeface="+mn-ea"/>
                          <a:cs typeface="+mn-cs"/>
                        </a:rPr>
                        <a:t>call </a:t>
                      </a:r>
                      <a:br>
                        <a:rPr lang="en-US" sz="1000" b="0" i="0" kern="1200">
                          <a:solidFill>
                            <a:schemeClr val="tx1"/>
                          </a:solidFill>
                          <a:effectLst/>
                          <a:latin typeface="+mn-lt"/>
                          <a:ea typeface="+mn-ea"/>
                          <a:cs typeface="+mn-cs"/>
                        </a:rPr>
                      </a:br>
                      <a:r>
                        <a:rPr lang="en-US" sz="1000" b="0" i="0" kern="1200">
                          <a:solidFill>
                            <a:schemeClr val="tx1"/>
                          </a:solidFill>
                          <a:effectLst/>
                          <a:latin typeface="+mn-lt"/>
                          <a:ea typeface="+mn-ea"/>
                          <a:cs typeface="+mn-cs"/>
                        </a:rPr>
                        <a:t>1-800-437-0911</a:t>
                      </a:r>
                      <a:r>
                        <a:rPr lang="en-US" sz="1000" b="0" i="0" kern="1200" dirty="0">
                          <a:solidFill>
                            <a:schemeClr val="tx1"/>
                          </a:solidFill>
                          <a:effectLst/>
                          <a:latin typeface="+mn-lt"/>
                          <a:ea typeface="+mn-ea"/>
                          <a:cs typeface="+mn-cs"/>
                        </a:rPr>
                        <a:t>, 24 hours a day.</a:t>
                      </a: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5782F2-CF2F-4D43-BC5C-498BA9A686FC}"/>
</file>

<file path=customXml/itemProps2.xml><?xml version="1.0" encoding="utf-8"?>
<ds:datastoreItem xmlns:ds="http://schemas.openxmlformats.org/officeDocument/2006/customXml" ds:itemID="{A189451C-B86D-43F5-AA06-34D722258368}">
  <ds:schemaRefs>
    <ds:schemaRef ds:uri="http://www.w3.org/XML/1998/namespace"/>
    <ds:schemaRef ds:uri="e6ab4244-9723-42db-8dd8-af501f8ebc00"/>
    <ds:schemaRef ds:uri="2f9963b4-3c35-4578-b1ba-a166f880c2d2"/>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2489</TotalTime>
  <Words>150</Words>
  <Application>Microsoft Office PowerPoint</Application>
  <PresentationFormat>On-screen Show (16:9)</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254</cp:revision>
  <cp:lastPrinted>2015-03-20T16:41:08Z</cp:lastPrinted>
  <dcterms:created xsi:type="dcterms:W3CDTF">2015-06-01T18:54:58Z</dcterms:created>
  <dcterms:modified xsi:type="dcterms:W3CDTF">2020-07-09T16:48:19Z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