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4663"/>
  </p:normalViewPr>
  <p:slideViewPr>
    <p:cSldViewPr snapToGrid="0">
      <p:cViewPr varScale="1">
        <p:scale>
          <a:sx n="98" d="100"/>
          <a:sy n="98" d="100"/>
        </p:scale>
        <p:origin x="1358" y="77"/>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7/8/2020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7/8/2020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43769" y="4738009"/>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6256147" y="229506"/>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493634"/>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July 8</a:t>
            </a: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3410896360"/>
              </p:ext>
            </p:extLst>
          </p:nvPr>
        </p:nvGraphicFramePr>
        <p:xfrm>
          <a:off x="159834" y="810515"/>
          <a:ext cx="8824332" cy="3848347"/>
        </p:xfrm>
        <a:graphic>
          <a:graphicData uri="http://schemas.openxmlformats.org/drawingml/2006/table">
            <a:tbl>
              <a:tblPr firstRow="1" firstCol="1" bandRow="1"/>
              <a:tblGrid>
                <a:gridCol w="4337932">
                  <a:extLst>
                    <a:ext uri="{9D8B030D-6E8A-4147-A177-3AD203B41FA5}">
                      <a16:colId xmlns:a16="http://schemas.microsoft.com/office/drawing/2014/main" val="2472197640"/>
                    </a:ext>
                  </a:extLst>
                </a:gridCol>
                <a:gridCol w="137424">
                  <a:extLst>
                    <a:ext uri="{9D8B030D-6E8A-4147-A177-3AD203B41FA5}">
                      <a16:colId xmlns:a16="http://schemas.microsoft.com/office/drawing/2014/main" val="1379072303"/>
                    </a:ext>
                  </a:extLst>
                </a:gridCol>
                <a:gridCol w="4348976">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a:t>
                      </a: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496624">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b="1" kern="1200" dirty="0">
                          <a:solidFill>
                            <a:schemeClr val="tx1"/>
                          </a:solidFill>
                          <a:effectLst/>
                          <a:latin typeface="+mn-lt"/>
                          <a:ea typeface="+mn-ea"/>
                          <a:cs typeface="+mn-cs"/>
                        </a:rPr>
                        <a:t>Trinity Health Colleague Care Teams Update</a:t>
                      </a:r>
                      <a:br>
                        <a:rPr lang="en-US" sz="1000" b="1" kern="1200" dirty="0">
                          <a:solidFill>
                            <a:schemeClr val="tx1"/>
                          </a:solidFill>
                          <a:effectLst/>
                          <a:latin typeface="+mn-lt"/>
                          <a:ea typeface="+mn-ea"/>
                          <a:cs typeface="+mn-cs"/>
                        </a:rPr>
                      </a:br>
                      <a:r>
                        <a:rPr lang="en-US" sz="1000" kern="1200" dirty="0">
                          <a:solidFill>
                            <a:schemeClr val="tx1"/>
                          </a:solidFill>
                          <a:effectLst/>
                          <a:latin typeface="+mn-lt"/>
                          <a:ea typeface="+mn-ea"/>
                          <a:cs typeface="+mn-cs"/>
                        </a:rPr>
                        <a:t>Ten Health Ministries (HMs) and the three National Health Ministries (NHMs) began Resiliency Rounding in June with the remaining HMs and parts of System Office scheduled to begin in July. This work is supported by dozens of rounders. In June, across the system, 391 huddles were attended. In addition to supporting huddles, rounders connected with 524 colleagues telephonically.</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000" b="1" kern="1200" dirty="0">
                          <a:solidFill>
                            <a:schemeClr val="tx1"/>
                          </a:solidFill>
                          <a:effectLst/>
                          <a:latin typeface="+mn-lt"/>
                          <a:ea typeface="+mn-ea"/>
                          <a:cs typeface="+mn-cs"/>
                        </a:rPr>
                        <a:t>Guidance for Pregnant Health Care Workers</a:t>
                      </a:r>
                      <a:br>
                        <a:rPr lang="en-US" sz="1000" kern="1200" dirty="0">
                          <a:solidFill>
                            <a:schemeClr val="tx1"/>
                          </a:solidFill>
                          <a:effectLst/>
                          <a:latin typeface="+mn-lt"/>
                          <a:ea typeface="+mn-ea"/>
                          <a:cs typeface="+mn-cs"/>
                        </a:rPr>
                      </a:br>
                      <a:r>
                        <a:rPr lang="en-US" sz="1000" kern="1200" dirty="0">
                          <a:solidFill>
                            <a:schemeClr val="tx1"/>
                          </a:solidFill>
                          <a:effectLst/>
                          <a:latin typeface="+mn-lt"/>
                          <a:ea typeface="+mn-ea"/>
                          <a:cs typeface="+mn-cs"/>
                        </a:rPr>
                        <a:t>Current guidance from CDC regarding COVID-19 and pregnancy is based on limited data available. At this point the limited available data does not indicate that pregnancy alone puts people at higher risk for severe illness resulting from COVID-19 infection. However, should the mother become seriously unwell with COVID-19 infection, there is possible risk of fetal growth restriction and/or a risk of premature birth. For this reason, all pregnant health care professionals, especially those in high risk areas, are advised to take appropriate transmission precautions and to discuss their individual circumstances with their supervisor.</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CDF76DF-1DFB-4BE8-966C-890F51344907}"/>
</file>

<file path=customXml/itemProps2.xml><?xml version="1.0" encoding="utf-8"?>
<ds:datastoreItem xmlns:ds="http://schemas.openxmlformats.org/officeDocument/2006/customXml" ds:itemID="{AC88FC6E-F497-4A21-9773-B9F3D9265D33}">
  <ds:schemaRefs>
    <ds:schemaRef ds:uri="http://schemas.microsoft.com/sharepoint/v3/contenttype/forms"/>
  </ds:schemaRefs>
</ds:datastoreItem>
</file>

<file path=customXml/itemProps3.xml><?xml version="1.0" encoding="utf-8"?>
<ds:datastoreItem xmlns:ds="http://schemas.openxmlformats.org/officeDocument/2006/customXml" ds:itemID="{A189451C-B86D-43F5-AA06-34D722258368}">
  <ds:schemaRefs>
    <ds:schemaRef ds:uri="http://www.w3.org/XML/1998/namespace"/>
    <ds:schemaRef ds:uri="e6ab4244-9723-42db-8dd8-af501f8ebc00"/>
    <ds:schemaRef ds:uri="2f9963b4-3c35-4578-b1ba-a166f880c2d2"/>
    <ds:schemaRef ds:uri="http://purl.org/dc/dcmitype/"/>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2457</TotalTime>
  <Words>111</Words>
  <Application>Microsoft Office PowerPoint</Application>
  <PresentationFormat>On-screen Show (16:9)</PresentationFormat>
  <Paragraphs>27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249</cp:revision>
  <cp:lastPrinted>2015-03-20T16:41:08Z</cp:lastPrinted>
  <dcterms:created xsi:type="dcterms:W3CDTF">2015-06-01T18:54:58Z</dcterms:created>
  <dcterms:modified xsi:type="dcterms:W3CDTF">2020-07-08T14:36:24Z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