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3" d="100"/>
          <a:sy n="103" d="100"/>
        </p:scale>
        <p:origin x="1214" y="8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10/7/2020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10/7/2020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hr4u.trinity-health.org/"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October 7</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1528387619"/>
              </p:ext>
            </p:extLst>
          </p:nvPr>
        </p:nvGraphicFramePr>
        <p:xfrm>
          <a:off x="159833" y="803141"/>
          <a:ext cx="8873553" cy="3835347"/>
        </p:xfrm>
        <a:graphic>
          <a:graphicData uri="http://schemas.openxmlformats.org/drawingml/2006/table">
            <a:tbl>
              <a:tblPr firstRow="1" firstCol="1" bandRow="1"/>
              <a:tblGrid>
                <a:gridCol w="4362128">
                  <a:extLst>
                    <a:ext uri="{9D8B030D-6E8A-4147-A177-3AD203B41FA5}">
                      <a16:colId xmlns:a16="http://schemas.microsoft.com/office/drawing/2014/main" val="2472197640"/>
                    </a:ext>
                  </a:extLst>
                </a:gridCol>
                <a:gridCol w="138191">
                  <a:extLst>
                    <a:ext uri="{9D8B030D-6E8A-4147-A177-3AD203B41FA5}">
                      <a16:colId xmlns:a16="http://schemas.microsoft.com/office/drawing/2014/main" val="1379072303"/>
                    </a:ext>
                  </a:extLst>
                </a:gridCol>
                <a:gridCol w="4373234">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361385">
                <a:tc>
                  <a:txBody>
                    <a:bodyPr/>
                    <a:lstStyle/>
                    <a:p>
                      <a:r>
                        <a:rPr lang="en-US" sz="1000" b="1" kern="1200" dirty="0">
                          <a:solidFill>
                            <a:schemeClr val="tx1"/>
                          </a:solidFill>
                          <a:effectLst/>
                          <a:latin typeface="+mn-lt"/>
                          <a:ea typeface="+mn-ea"/>
                          <a:cs typeface="+mn-cs"/>
                        </a:rPr>
                        <a:t>Emergence Team 6 – Culture</a:t>
                      </a:r>
                      <a:r>
                        <a:rPr lang="en-US" sz="1000" b="1" kern="1200">
                          <a:solidFill>
                            <a:schemeClr val="tx1"/>
                          </a:solidFill>
                          <a:effectLst/>
                          <a:latin typeface="+mn-lt"/>
                          <a:ea typeface="+mn-ea"/>
                          <a:cs typeface="+mn-cs"/>
                        </a:rPr>
                        <a:t>/Trinity Health </a:t>
                      </a:r>
                      <a:r>
                        <a:rPr lang="en-US" sz="1000" b="1" kern="1200" dirty="0">
                          <a:solidFill>
                            <a:schemeClr val="tx1"/>
                          </a:solidFill>
                          <a:effectLst/>
                          <a:latin typeface="+mn-lt"/>
                          <a:ea typeface="+mn-ea"/>
                          <a:cs typeface="+mn-cs"/>
                        </a:rPr>
                        <a:t>Experience</a:t>
                      </a:r>
                    </a:p>
                    <a:p>
                      <a:r>
                        <a:rPr lang="en-US" sz="1000" b="0" kern="1200" dirty="0">
                          <a:solidFill>
                            <a:schemeClr val="tx1"/>
                          </a:solidFill>
                          <a:effectLst/>
                          <a:latin typeface="+mn-lt"/>
                          <a:ea typeface="+mn-ea"/>
                          <a:cs typeface="+mn-cs"/>
                        </a:rPr>
                        <a:t>Trinity Health's emergence teams focus on critical work to support our National Ministry in recovering from the COVID-19 pandemic. One of 7 teams, Emergence Team 6 will address refining our culture to deliver on our commitment to diversity and inclusion, as well as consistently demonstrate the Trinity Health experience and brand promise to our members, including colleagues, physicians and people in the communities we serve.</a:t>
                      </a:r>
                    </a:p>
                    <a:p>
                      <a:r>
                        <a:rPr lang="en-US" sz="1000" b="0" kern="1200" dirty="0">
                          <a:solidFill>
                            <a:schemeClr val="tx1"/>
                          </a:solidFill>
                          <a:effectLst/>
                          <a:latin typeface="+mn-lt"/>
                          <a:ea typeface="+mn-ea"/>
                          <a:cs typeface="+mn-cs"/>
                        </a:rPr>
                        <a:t>All emergence teams are co-led by a Trinity Health executive leadership team member and a Health Ministry CEO.</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kern="1200" dirty="0">
                          <a:solidFill>
                            <a:schemeClr val="tx1"/>
                          </a:solidFill>
                          <a:effectLst/>
                          <a:latin typeface="+mn-lt"/>
                          <a:ea typeface="+mn-ea"/>
                          <a:cs typeface="+mn-cs"/>
                        </a:rPr>
                        <a:t>Using Preventive Care Can Help Improve Your Well-Being</a:t>
                      </a: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Regular check-ups can improve your health and extend your life. By getting the recommended exams and tests, you increase your chances of discovering medical problems early — before an illness significantly affects your health. Plus, preventive care is beneficial not only to your physical health, it also makes sense for your financial health because generally, it’s covered at 100 percent by your Trinity Health medical plan. To learn more about what services are preventive, see your medical plan summary on the HR4U colleague portal at </a:t>
                      </a:r>
                      <a:r>
                        <a:rPr lang="en-US" sz="1000" u="sng" kern="1200" dirty="0">
                          <a:solidFill>
                            <a:schemeClr val="tx1"/>
                          </a:solidFill>
                          <a:effectLst/>
                          <a:latin typeface="+mn-lt"/>
                          <a:ea typeface="+mn-ea"/>
                          <a:cs typeface="+mn-cs"/>
                          <a:hlinkClick r:id="rId2"/>
                        </a:rPr>
                        <a:t>hr4u.trinity-health.org</a:t>
                      </a:r>
                      <a:r>
                        <a:rPr lang="en-US" sz="1000" kern="1200" dirty="0">
                          <a:solidFill>
                            <a:schemeClr val="tx1"/>
                          </a:solidFill>
                          <a:effectLst/>
                          <a:latin typeface="+mn-lt"/>
                          <a:ea typeface="+mn-ea"/>
                          <a:cs typeface="+mn-cs"/>
                        </a:rPr>
                        <a:t>. Don't forget, open enrollment for 2021 benefits takes place Oct. 22 – Nov. 12. </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5D7CE4F925BF40A6DD841EA3A42BA7" ma:contentTypeVersion="10" ma:contentTypeDescription="Create a new document." ma:contentTypeScope="" ma:versionID="e2aec267f832341875e2ebf6dea2d2fc">
  <xsd:schema xmlns:xsd="http://www.w3.org/2001/XMLSchema" xmlns:xs="http://www.w3.org/2001/XMLSchema" xmlns:p="http://schemas.microsoft.com/office/2006/metadata/properties" xmlns:ns3="2f9963b4-3c35-4578-b1ba-a166f880c2d2" xmlns:ns4="e6ab4244-9723-42db-8dd8-af501f8ebc00" targetNamespace="http://schemas.microsoft.com/office/2006/metadata/properties" ma:root="true" ma:fieldsID="82cec65a72cbc3b2196468b7f4892f1c" ns3:_="" ns4:_="">
    <xsd:import namespace="2f9963b4-3c35-4578-b1ba-a166f880c2d2"/>
    <xsd:import namespace="e6ab4244-9723-42db-8dd8-af501f8ebc0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9963b4-3c35-4578-b1ba-a166f880c2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6ab4244-9723-42db-8dd8-af501f8ebc0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89451C-B86D-43F5-AA06-34D722258368}">
  <ds:schemaRefs>
    <ds:schemaRef ds:uri="http://purl.org/dc/dcmitype/"/>
    <ds:schemaRef ds:uri="http://purl.org/dc/terms/"/>
    <ds:schemaRef ds:uri="e6ab4244-9723-42db-8dd8-af501f8ebc00"/>
    <ds:schemaRef ds:uri="http://www.w3.org/XML/1998/namespace"/>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2f9963b4-3c35-4578-b1ba-a166f880c2d2"/>
    <ds:schemaRef ds:uri="http://schemas.microsoft.com/office/2006/metadata/properties"/>
  </ds:schemaRefs>
</ds:datastoreItem>
</file>

<file path=customXml/itemProps2.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3.xml><?xml version="1.0" encoding="utf-8"?>
<ds:datastoreItem xmlns:ds="http://schemas.openxmlformats.org/officeDocument/2006/customXml" ds:itemID="{DD04A881-B752-402D-9A42-90C6D54561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9963b4-3c35-4578-b1ba-a166f880c2d2"/>
    <ds:schemaRef ds:uri="e6ab4244-9723-42db-8dd8-af501f8ebc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3236</TotalTime>
  <Words>345</Words>
  <Application>Microsoft Office PowerPoint</Application>
  <PresentationFormat>On-screen Show (16:9)</PresentationFormat>
  <Paragraphs>30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326</cp:revision>
  <cp:lastPrinted>2015-03-20T16:41:08Z</cp:lastPrinted>
  <dcterms:created xsi:type="dcterms:W3CDTF">2015-06-01T18:54:58Z</dcterms:created>
  <dcterms:modified xsi:type="dcterms:W3CDTF">2020-10-07T17:55:01Z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0x010100E65D7CE4F925BF40A6DD841EA3A42BA7</vt:lpwstr>
  </property>
  <property fmtid="{D5CDD505-2E9C-101B-9397-08002B2CF9AE}" pid="3" name="_dlc_DocIdItemGuid">
    <vt:lpwstr>13334aa1-c854-4350-9b84-cf13f57fa411</vt:lpwstr>
  </property>
</Properties>
</file>