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58"/>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7/17/2020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17</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879384600"/>
              </p:ext>
            </p:extLst>
          </p:nvPr>
        </p:nvGraphicFramePr>
        <p:xfrm>
          <a:off x="110617" y="813856"/>
          <a:ext cx="8937521" cy="4340490"/>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kern="1200" dirty="0">
                          <a:solidFill>
                            <a:schemeClr val="tx1"/>
                          </a:solidFill>
                          <a:effectLst/>
                          <a:latin typeface="+mn-lt"/>
                          <a:ea typeface="+mn-ea"/>
                          <a:cs typeface="+mn-cs"/>
                        </a:rPr>
                        <a:t>Trinity Health is continuously looking for ways to increase safety for patients and colleagues. </a:t>
                      </a:r>
                      <a:r>
                        <a:rPr lang="en-US" sz="1000" kern="1200" dirty="0" err="1">
                          <a:solidFill>
                            <a:schemeClr val="tx1"/>
                          </a:solidFill>
                          <a:effectLst/>
                          <a:latin typeface="+mn-lt"/>
                          <a:ea typeface="+mn-ea"/>
                          <a:cs typeface="+mn-cs"/>
                        </a:rPr>
                        <a:t>AvaSure</a:t>
                      </a:r>
                      <a:r>
                        <a:rPr lang="en-US" sz="1000" kern="1200" dirty="0">
                          <a:solidFill>
                            <a:schemeClr val="tx1"/>
                          </a:solidFill>
                          <a:effectLst/>
                          <a:latin typeface="+mn-lt"/>
                          <a:ea typeface="+mn-ea"/>
                          <a:cs typeface="+mn-cs"/>
                        </a:rPr>
                        <a:t> virtual patient monitoring program is a system-wide effort to help reduce patient falls, improve patient and colleague safety while reducing costs for one-on-one bedside patient safety attendants. </a:t>
                      </a:r>
                      <a:r>
                        <a:rPr lang="en-US" sz="1000" kern="1200" dirty="0" err="1">
                          <a:solidFill>
                            <a:schemeClr val="tx1"/>
                          </a:solidFill>
                          <a:effectLst/>
                          <a:latin typeface="+mn-lt"/>
                          <a:ea typeface="+mn-ea"/>
                          <a:cs typeface="+mn-cs"/>
                        </a:rPr>
                        <a:t>AvaSure</a:t>
                      </a:r>
                      <a:r>
                        <a:rPr lang="en-US" sz="1000" kern="1200" dirty="0">
                          <a:solidFill>
                            <a:schemeClr val="tx1"/>
                          </a:solidFill>
                          <a:effectLst/>
                          <a:latin typeface="+mn-lt"/>
                          <a:ea typeface="+mn-ea"/>
                          <a:cs typeface="+mn-cs"/>
                        </a:rPr>
                        <a:t> </a:t>
                      </a:r>
                      <a:r>
                        <a:rPr lang="en-US" sz="1000" kern="1200" dirty="0" err="1">
                          <a:solidFill>
                            <a:schemeClr val="tx1"/>
                          </a:solidFill>
                          <a:effectLst/>
                          <a:latin typeface="+mn-lt"/>
                          <a:ea typeface="+mn-ea"/>
                          <a:cs typeface="+mn-cs"/>
                        </a:rPr>
                        <a:t>TeleSitter</a:t>
                      </a:r>
                      <a:r>
                        <a:rPr lang="en-US" sz="1000" kern="1200" dirty="0">
                          <a:solidFill>
                            <a:schemeClr val="tx1"/>
                          </a:solidFill>
                          <a:effectLst/>
                          <a:latin typeface="+mn-lt"/>
                          <a:ea typeface="+mn-ea"/>
                          <a:cs typeface="+mn-cs"/>
                        </a:rPr>
                        <a:t>, uses hardware and software to transmit a continuous video feed to a central monitoring location. There, a virtual monitoring attendant can conduct interventions through a two-way audio conversation or notify the patient’s care team if in-person care is needed. Trinity Health will have two central monitoring hubs located at Loyola University Health System in Maywood, Illinois and at Trinity Health Of New England in Hartford, Connecticut.</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Strategies to </a:t>
                      </a:r>
                      <a:r>
                        <a:rPr lang="en-US" sz="1000" b="1" kern="1200">
                          <a:solidFill>
                            <a:schemeClr val="tx1"/>
                          </a:solidFill>
                          <a:effectLst/>
                          <a:latin typeface="+mn-lt"/>
                          <a:ea typeface="+mn-ea"/>
                          <a:cs typeface="+mn-cs"/>
                        </a:rPr>
                        <a:t>Move Forward</a:t>
                      </a:r>
                      <a:endParaRPr lang="en-US" sz="1000" b="1"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Coping with the aftermath of a crisis can take time. As much as we all want to move forward with optimism, the realities of the pandemic and our awareness of societal inequalities have altered our perceptions of the world and perhaps of ourselves. These strategies, provided by our Employee Assistance Program partner,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may assist you in your journey to move forward.</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Have the right mindset</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Do not give into negativity</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Write your story</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Recognize when you need a break</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
        <p:nvSpPr>
          <p:cNvPr id="2" name="TextBox 1">
            <a:extLst>
              <a:ext uri="{FF2B5EF4-FFF2-40B4-BE49-F238E27FC236}">
                <a16:creationId xmlns:a16="http://schemas.microsoft.com/office/drawing/2014/main" id="{0A379170-7405-45A2-9AA1-B10019A774B5}"/>
              </a:ext>
            </a:extLst>
          </p:cNvPr>
          <p:cNvSpPr txBox="1"/>
          <p:nvPr/>
        </p:nvSpPr>
        <p:spPr>
          <a:xfrm>
            <a:off x="6740014" y="4309139"/>
            <a:ext cx="2293376" cy="587020"/>
          </a:xfrm>
          <a:prstGeom prst="rect">
            <a:avLst/>
          </a:prstGeom>
          <a:noFill/>
        </p:spPr>
        <p:txBody>
          <a:bodyPr wrap="square" rtlCol="0">
            <a:spAutoFit/>
          </a:bodyPr>
          <a:lstStyle/>
          <a:p>
            <a:pPr marL="227013" marR="0" lvl="0" indent="-109538">
              <a:lnSpc>
                <a:spcPct val="110000"/>
              </a:lnSpc>
              <a:spcBef>
                <a:spcPts val="0"/>
              </a:spcBef>
              <a:spcAft>
                <a:spcPts val="0"/>
              </a:spcAft>
              <a:buFont typeface="Symbol" panose="05050102010706020507" pitchFamily="18" charset="2"/>
              <a:buChar char=""/>
            </a:pPr>
            <a:r>
              <a:rPr lang="en-US" sz="1000" dirty="0"/>
              <a:t>Stay connected to the people who support your well-being</a:t>
            </a:r>
          </a:p>
          <a:p>
            <a:pPr marL="227013" marR="0" lvl="0" indent="-109538">
              <a:lnSpc>
                <a:spcPct val="110000"/>
              </a:lnSpc>
              <a:spcBef>
                <a:spcPts val="0"/>
              </a:spcBef>
              <a:spcAft>
                <a:spcPts val="0"/>
              </a:spcAft>
              <a:buFont typeface="Symbol" panose="05050102010706020507" pitchFamily="18" charset="2"/>
              <a:buChar char=""/>
            </a:pPr>
            <a:r>
              <a:rPr lang="en-US" sz="1000" dirty="0"/>
              <a:t>Reach out for assistance to thrive</a:t>
            </a:r>
          </a:p>
        </p:txBody>
      </p:sp>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F5DA4073-7505-4B21-90A4-875AD90AC730}"/>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3124</TotalTime>
  <Words>325</Words>
  <Application>Microsoft Office PowerPoint</Application>
  <PresentationFormat>On-screen Show (16:9)</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287</cp:revision>
  <cp:lastPrinted>2015-03-20T16:41:08Z</cp:lastPrinted>
  <dcterms:created xsi:type="dcterms:W3CDTF">2015-06-01T18:54:58Z</dcterms:created>
  <dcterms:modified xsi:type="dcterms:W3CDTF">2020-07-17T17:57:26Z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