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customXml/itemProps4.xml" ContentType="application/vnd.openxmlformats-officedocument.customXml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5"/>
  </p:sldMasterIdLst>
  <p:notesMasterIdLst>
    <p:notesMasterId r:id="rId22"/>
  </p:notesMasterIdLst>
  <p:sldIdLst>
    <p:sldId id="2145726870" r:id="rId6"/>
    <p:sldId id="2145726644" r:id="rId7"/>
    <p:sldId id="2145726643" r:id="rId8"/>
    <p:sldId id="2145726984" r:id="rId9"/>
    <p:sldId id="2145727001" r:id="rId10"/>
    <p:sldId id="2145727002" r:id="rId11"/>
    <p:sldId id="2145727077" r:id="rId12"/>
    <p:sldId id="2145726932" r:id="rId13"/>
    <p:sldId id="2145726550" r:id="rId14"/>
    <p:sldId id="2145727006" r:id="rId15"/>
    <p:sldId id="2145727003" r:id="rId16"/>
    <p:sldId id="2145727009" r:id="rId17"/>
    <p:sldId id="2145727007" r:id="rId18"/>
    <p:sldId id="2145727008" r:id="rId19"/>
    <p:sldId id="2145727000" r:id="rId20"/>
    <p:sldId id="2145726997" r:id="rId2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56" userDrawn="1">
          <p15:clr>
            <a:srgbClr val="A4A3A4"/>
          </p15:clr>
        </p15:guide>
        <p15:guide id="2" pos="168" userDrawn="1">
          <p15:clr>
            <a:srgbClr val="A4A3A4"/>
          </p15:clr>
        </p15:guide>
        <p15:guide id="3" pos="7488" userDrawn="1">
          <p15:clr>
            <a:srgbClr val="A4A3A4"/>
          </p15:clr>
        </p15:guide>
        <p15:guide id="4" orient="horz" pos="605" userDrawn="1">
          <p15:clr>
            <a:srgbClr val="A4A3A4"/>
          </p15:clr>
        </p15:guide>
        <p15:guide id="5" orient="horz" pos="7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el A. Slubowski" initials="MAS" lastIdx="2" clrIdx="0">
    <p:extLst>
      <p:ext uri="{19B8F6BF-5375-455C-9EA6-DF929625EA0E}">
        <p15:presenceInfo xmlns:p15="http://schemas.microsoft.com/office/powerpoint/2012/main" userId="S::Mike.Slubowski@trinity-health.org::5fd062d4-779e-41aa-bb54-2c1109c46cf2" providerId="AD"/>
      </p:ext>
    </p:extLst>
  </p:cmAuthor>
  <p:cmAuthor id="2" name="Maria L. Seyrig" initials="MLS" lastIdx="1" clrIdx="1">
    <p:extLst>
      <p:ext uri="{19B8F6BF-5375-455C-9EA6-DF929625EA0E}">
        <p15:presenceInfo xmlns:p15="http://schemas.microsoft.com/office/powerpoint/2012/main" userId="S::Maria.Seyrig@trinity-health.org::3b0b81da-6ae4-4764-8342-c6f403b6098c" providerId="AD"/>
      </p:ext>
    </p:extLst>
  </p:cmAuthor>
  <p:cmAuthor id="3" name="Joe M. Niester" initials="JMN" lastIdx="22" clrIdx="2">
    <p:extLst>
      <p:ext uri="{19B8F6BF-5375-455C-9EA6-DF929625EA0E}">
        <p15:presenceInfo xmlns:p15="http://schemas.microsoft.com/office/powerpoint/2012/main" userId="S::niestejm@trinity-health.org::a6a10a90-7687-4b12-97c9-d0c076172ea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2585"/>
    <a:srgbClr val="1D1214"/>
    <a:srgbClr val="2A1B0A"/>
    <a:srgbClr val="0C243B"/>
    <a:srgbClr val="9A34BA"/>
    <a:srgbClr val="FF9999"/>
    <a:srgbClr val="4C9D2F"/>
    <a:srgbClr val="00B0F0"/>
    <a:srgbClr val="A6A6A6"/>
    <a:srgbClr val="00A9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4772" autoAdjust="0"/>
  </p:normalViewPr>
  <p:slideViewPr>
    <p:cSldViewPr snapToGrid="0">
      <p:cViewPr varScale="1">
        <p:scale>
          <a:sx n="76" d="100"/>
          <a:sy n="76" d="100"/>
        </p:scale>
        <p:origin x="1008" y="67"/>
      </p:cViewPr>
      <p:guideLst>
        <p:guide orient="horz" pos="4056"/>
        <p:guide pos="168"/>
        <p:guide pos="7488"/>
        <p:guide orient="horz" pos="605"/>
        <p:guide orient="horz" pos="7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27" Type="http://schemas.openxmlformats.org/officeDocument/2006/relationships/tableStyles" Target="tableStyles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254A5C-5513-44BC-990D-9AF98C53F17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46E288-4A80-4A45-A02E-EF8C998C7B94}">
      <dgm:prSet phldrT="[Text]" custT="1"/>
      <dgm:spPr>
        <a:solidFill>
          <a:schemeClr val="accent1">
            <a:hueOff val="0"/>
            <a:satOff val="0"/>
            <a:lumOff val="0"/>
            <a:alpha val="59000"/>
          </a:schemeClr>
        </a:solidFill>
      </dgm:spPr>
      <dgm:t>
        <a:bodyPr/>
        <a:lstStyle/>
        <a:p>
          <a:r>
            <a:rPr lang="en-US" sz="1800" b="1" dirty="0"/>
            <a:t>Team</a:t>
          </a:r>
          <a:r>
            <a:rPr lang="en-US" sz="1800" b="1" baseline="0" dirty="0"/>
            <a:t> 7</a:t>
          </a:r>
        </a:p>
        <a:p>
          <a:r>
            <a:rPr lang="en-US" sz="1800" b="1" baseline="0" dirty="0"/>
            <a:t>Safety / Zero Harm</a:t>
          </a:r>
          <a:endParaRPr lang="en-US" sz="1800" b="1" dirty="0"/>
        </a:p>
      </dgm:t>
    </dgm:pt>
    <dgm:pt modelId="{C79D0806-1893-4B17-BC8B-3C7A369CA62C}" type="parTrans" cxnId="{3893E5C2-8509-4393-B6F6-31AB005409B4}">
      <dgm:prSet/>
      <dgm:spPr/>
      <dgm:t>
        <a:bodyPr/>
        <a:lstStyle/>
        <a:p>
          <a:endParaRPr lang="en-US"/>
        </a:p>
      </dgm:t>
    </dgm:pt>
    <dgm:pt modelId="{8072F769-97FD-4329-A1F4-2544644A48AC}" type="sibTrans" cxnId="{3893E5C2-8509-4393-B6F6-31AB005409B4}">
      <dgm:prSet/>
      <dgm:spPr/>
      <dgm:t>
        <a:bodyPr/>
        <a:lstStyle/>
        <a:p>
          <a:endParaRPr lang="en-US" dirty="0"/>
        </a:p>
      </dgm:t>
    </dgm:pt>
    <dgm:pt modelId="{312025EA-AE85-4996-9DF7-FA392CAEF267}" type="asst">
      <dgm:prSet phldrT="[Text]" custT="1"/>
      <dgm:spPr>
        <a:solidFill>
          <a:schemeClr val="accent1">
            <a:hueOff val="0"/>
            <a:satOff val="0"/>
            <a:lumOff val="0"/>
            <a:alpha val="59000"/>
          </a:schemeClr>
        </a:solidFill>
      </dgm:spPr>
      <dgm:t>
        <a:bodyPr/>
        <a:lstStyle/>
        <a:p>
          <a:r>
            <a:rPr lang="en-US" sz="1800" b="1" dirty="0"/>
            <a:t>Zero Harm Steering Team</a:t>
          </a:r>
        </a:p>
      </dgm:t>
    </dgm:pt>
    <dgm:pt modelId="{9C386448-16E4-4035-9268-7DA1103E4538}" type="sibTrans" cxnId="{673516FB-C6FD-4A42-BEF1-77A0AEF34A92}">
      <dgm:prSet/>
      <dgm:spPr/>
      <dgm:t>
        <a:bodyPr/>
        <a:lstStyle/>
        <a:p>
          <a:endParaRPr lang="en-US"/>
        </a:p>
      </dgm:t>
    </dgm:pt>
    <dgm:pt modelId="{E5EF5A3B-A1CD-4F56-89B3-0FC960A36D04}" type="parTrans" cxnId="{673516FB-C6FD-4A42-BEF1-77A0AEF34A92}">
      <dgm:prSet/>
      <dgm:spPr/>
      <dgm:t>
        <a:bodyPr/>
        <a:lstStyle/>
        <a:p>
          <a:endParaRPr lang="en-US"/>
        </a:p>
      </dgm:t>
    </dgm:pt>
    <dgm:pt modelId="{2EC8EE03-23FA-4A83-856B-5BC9777668D0}">
      <dgm:prSet phldrT="[Text]" custT="1"/>
      <dgm:spPr>
        <a:solidFill>
          <a:srgbClr val="C00000">
            <a:tint val="66000"/>
            <a:satMod val="16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11430" tIns="11430" rIns="11430" bIns="11430" numCol="1" spcCol="1270" anchor="ctr" anchorCtr="0"/>
        <a:lstStyle/>
        <a:p>
          <a:r>
            <a:rPr lang="en-US" sz="1800" b="1" dirty="0"/>
            <a:t>SSE Transition/ Data Team</a:t>
          </a:r>
        </a:p>
      </dgm:t>
    </dgm:pt>
    <dgm:pt modelId="{A3837C04-1B03-4ABE-B9B2-4484C06565B5}" type="sibTrans" cxnId="{22BDD282-126A-4066-9D2D-BEBA6DE50399}">
      <dgm:prSet/>
      <dgm:spPr/>
      <dgm:t>
        <a:bodyPr/>
        <a:lstStyle/>
        <a:p>
          <a:endParaRPr lang="en-US"/>
        </a:p>
      </dgm:t>
    </dgm:pt>
    <dgm:pt modelId="{A8F0FC90-A98F-4443-8DB8-75C954D0B2E0}" type="parTrans" cxnId="{22BDD282-126A-4066-9D2D-BEBA6DE50399}">
      <dgm:prSet/>
      <dgm:spPr/>
      <dgm:t>
        <a:bodyPr/>
        <a:lstStyle/>
        <a:p>
          <a:endParaRPr lang="en-US"/>
        </a:p>
      </dgm:t>
    </dgm:pt>
    <dgm:pt modelId="{665FB09D-3C3E-4CB4-8F67-8BEDBC6E0595}">
      <dgm:prSet phldrT="[Text]" custT="1"/>
      <dgm:spPr>
        <a:solidFill>
          <a:srgbClr val="C00000">
            <a:tint val="66000"/>
            <a:satMod val="160000"/>
          </a:srgbClr>
        </a:solidFill>
      </dgm:spPr>
      <dgm:t>
        <a:bodyPr/>
        <a:lstStyle/>
        <a:p>
          <a:r>
            <a:rPr lang="en-US" sz="1800" b="1" dirty="0"/>
            <a:t>Safety  Teams</a:t>
          </a:r>
        </a:p>
      </dgm:t>
    </dgm:pt>
    <dgm:pt modelId="{DE4A6DFB-2286-4FFA-AA44-CE030B800173}" type="sibTrans" cxnId="{7AB046AB-DD56-45FF-8A3F-4A317504802E}">
      <dgm:prSet/>
      <dgm:spPr/>
      <dgm:t>
        <a:bodyPr/>
        <a:lstStyle/>
        <a:p>
          <a:endParaRPr lang="en-US"/>
        </a:p>
      </dgm:t>
    </dgm:pt>
    <dgm:pt modelId="{E11629CC-EF88-4308-B4D9-3A88D40DE86B}" type="parTrans" cxnId="{7AB046AB-DD56-45FF-8A3F-4A317504802E}">
      <dgm:prSet/>
      <dgm:spPr/>
      <dgm:t>
        <a:bodyPr/>
        <a:lstStyle/>
        <a:p>
          <a:endParaRPr lang="en-US"/>
        </a:p>
      </dgm:t>
    </dgm:pt>
    <dgm:pt modelId="{07F86473-E730-4A70-AE19-EC2C094EB826}">
      <dgm:prSet phldrT="[Text]" custT="1"/>
      <dgm:spPr>
        <a:solidFill>
          <a:srgbClr val="C00000">
            <a:tint val="66000"/>
            <a:satMod val="160000"/>
          </a:srgbClr>
        </a:solidFill>
      </dgm:spPr>
      <dgm:t>
        <a:bodyPr/>
        <a:lstStyle/>
        <a:p>
          <a:r>
            <a:rPr lang="en-US" sz="1800" b="1" dirty="0"/>
            <a:t>THLS/Zero Harm</a:t>
          </a:r>
        </a:p>
      </dgm:t>
    </dgm:pt>
    <dgm:pt modelId="{14BA89AC-DF87-4B95-B07B-058DD5B25BB5}" type="sibTrans" cxnId="{2CE08DF4-BC5A-4210-9250-7B3DA8288D3C}">
      <dgm:prSet/>
      <dgm:spPr/>
      <dgm:t>
        <a:bodyPr/>
        <a:lstStyle/>
        <a:p>
          <a:endParaRPr lang="en-US"/>
        </a:p>
      </dgm:t>
    </dgm:pt>
    <dgm:pt modelId="{80476A8D-B2A9-4371-9DCA-4013AA9892AA}" type="parTrans" cxnId="{2CE08DF4-BC5A-4210-9250-7B3DA8288D3C}">
      <dgm:prSet/>
      <dgm:spPr/>
      <dgm:t>
        <a:bodyPr/>
        <a:lstStyle/>
        <a:p>
          <a:endParaRPr lang="en-US"/>
        </a:p>
      </dgm:t>
    </dgm:pt>
    <dgm:pt modelId="{8044E079-E6F3-4725-9334-E4DB28DEB0EF}">
      <dgm:prSet phldrT="[Text]" custT="1"/>
      <dgm:spPr>
        <a:solidFill>
          <a:srgbClr val="C00000">
            <a:tint val="66000"/>
            <a:satMod val="160000"/>
          </a:srgbClr>
        </a:solidFill>
      </dgm:spPr>
      <dgm:t>
        <a:bodyPr/>
        <a:lstStyle/>
        <a:p>
          <a:r>
            <a:rPr lang="en-US" sz="1800" b="1" dirty="0"/>
            <a:t>Colleague Care Team</a:t>
          </a:r>
        </a:p>
      </dgm:t>
    </dgm:pt>
    <dgm:pt modelId="{4AFF4073-28CC-4078-8F2F-690CEE58F3CB}" type="sibTrans" cxnId="{3DF5AB7D-9752-43F0-A37A-462798A6ADA7}">
      <dgm:prSet/>
      <dgm:spPr/>
      <dgm:t>
        <a:bodyPr/>
        <a:lstStyle/>
        <a:p>
          <a:endParaRPr lang="en-US"/>
        </a:p>
      </dgm:t>
    </dgm:pt>
    <dgm:pt modelId="{C262A553-A666-4E78-AE9B-0454ADBFFF90}" type="parTrans" cxnId="{3DF5AB7D-9752-43F0-A37A-462798A6ADA7}">
      <dgm:prSet/>
      <dgm:spPr/>
      <dgm:t>
        <a:bodyPr/>
        <a:lstStyle/>
        <a:p>
          <a:endParaRPr lang="en-US"/>
        </a:p>
      </dgm:t>
    </dgm:pt>
    <dgm:pt modelId="{ACBF9453-6EC5-4A24-8E03-8AAABB97DFD9}">
      <dgm:prSet phldrT="[Text]" custT="1"/>
      <dgm:spPr>
        <a:solidFill>
          <a:srgbClr val="C00000">
            <a:tint val="66000"/>
            <a:satMod val="160000"/>
          </a:srgbClr>
        </a:solidFill>
      </dgm:spPr>
      <dgm:t>
        <a:bodyPr/>
        <a:lstStyle/>
        <a:p>
          <a:r>
            <a:rPr lang="en-US" sz="1800" b="1" dirty="0"/>
            <a:t>Leader and Colleague Education </a:t>
          </a:r>
        </a:p>
      </dgm:t>
    </dgm:pt>
    <dgm:pt modelId="{3706F84D-39E6-4E76-B381-D6E66C2EFA10}" type="sibTrans" cxnId="{559CC0CF-063E-4F9C-9533-B2F532AF4870}">
      <dgm:prSet/>
      <dgm:spPr/>
      <dgm:t>
        <a:bodyPr/>
        <a:lstStyle/>
        <a:p>
          <a:endParaRPr lang="en-US"/>
        </a:p>
      </dgm:t>
    </dgm:pt>
    <dgm:pt modelId="{C7605FE7-2AEF-4823-B1ED-7484B59FEAF8}" type="parTrans" cxnId="{559CC0CF-063E-4F9C-9533-B2F532AF4870}">
      <dgm:prSet/>
      <dgm:spPr/>
      <dgm:t>
        <a:bodyPr/>
        <a:lstStyle/>
        <a:p>
          <a:endParaRPr lang="en-US"/>
        </a:p>
      </dgm:t>
    </dgm:pt>
    <dgm:pt modelId="{F111C3EC-4999-431D-BAFC-6FABAFF6CFC2}" type="asst">
      <dgm:prSet phldrT="[Text]"/>
      <dgm:spPr>
        <a:solidFill>
          <a:schemeClr val="accent1">
            <a:hueOff val="0"/>
            <a:satOff val="0"/>
            <a:lumOff val="0"/>
            <a:alpha val="59000"/>
          </a:schemeClr>
        </a:solidFill>
      </dgm:spPr>
      <dgm:t>
        <a:bodyPr/>
        <a:lstStyle/>
        <a:p>
          <a:r>
            <a:rPr lang="en-US" b="1" dirty="0"/>
            <a:t>Regional Safety Executive Team </a:t>
          </a:r>
        </a:p>
      </dgm:t>
    </dgm:pt>
    <dgm:pt modelId="{F35BAB62-052D-4E62-B18F-1C6E3271400E}" type="parTrans" cxnId="{2A6F2AD5-9413-44BB-9EEB-DC5E94BB4AA2}">
      <dgm:prSet/>
      <dgm:spPr/>
      <dgm:t>
        <a:bodyPr/>
        <a:lstStyle/>
        <a:p>
          <a:endParaRPr lang="en-US"/>
        </a:p>
      </dgm:t>
    </dgm:pt>
    <dgm:pt modelId="{7C4C7E5A-C652-4D76-9D82-B7533969C323}" type="sibTrans" cxnId="{2A6F2AD5-9413-44BB-9EEB-DC5E94BB4AA2}">
      <dgm:prSet/>
      <dgm:spPr/>
      <dgm:t>
        <a:bodyPr/>
        <a:lstStyle/>
        <a:p>
          <a:endParaRPr lang="en-US"/>
        </a:p>
      </dgm:t>
    </dgm:pt>
    <dgm:pt modelId="{18026A3D-4D57-4A60-9E8C-700F78402D13}" type="pres">
      <dgm:prSet presAssocID="{81254A5C-5513-44BC-990D-9AF98C53F17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5CA0921-A53C-4E79-875B-E0A55EA1DE23}" type="pres">
      <dgm:prSet presAssocID="{7746E288-4A80-4A45-A02E-EF8C998C7B94}" presName="hierRoot1" presStyleCnt="0">
        <dgm:presLayoutVars>
          <dgm:hierBranch val="init"/>
        </dgm:presLayoutVars>
      </dgm:prSet>
      <dgm:spPr/>
    </dgm:pt>
    <dgm:pt modelId="{459125A9-5511-425A-9E5F-7751492C2B48}" type="pres">
      <dgm:prSet presAssocID="{7746E288-4A80-4A45-A02E-EF8C998C7B94}" presName="rootComposite1" presStyleCnt="0"/>
      <dgm:spPr/>
    </dgm:pt>
    <dgm:pt modelId="{0919A722-E39B-4EEA-A612-3172300BA7D1}" type="pres">
      <dgm:prSet presAssocID="{7746E288-4A80-4A45-A02E-EF8C998C7B94}" presName="rootText1" presStyleLbl="node0" presStyleIdx="0" presStyleCnt="1" custScaleX="116756" custScaleY="121057">
        <dgm:presLayoutVars>
          <dgm:chPref val="3"/>
        </dgm:presLayoutVars>
      </dgm:prSet>
      <dgm:spPr/>
    </dgm:pt>
    <dgm:pt modelId="{9292680D-78B9-4CE1-A684-86DCFF3BB43C}" type="pres">
      <dgm:prSet presAssocID="{7746E288-4A80-4A45-A02E-EF8C998C7B94}" presName="rootConnector1" presStyleLbl="node1" presStyleIdx="0" presStyleCnt="0"/>
      <dgm:spPr/>
    </dgm:pt>
    <dgm:pt modelId="{5288CCD4-D0F7-4866-9196-CA33B874265B}" type="pres">
      <dgm:prSet presAssocID="{7746E288-4A80-4A45-A02E-EF8C998C7B94}" presName="hierChild2" presStyleCnt="0"/>
      <dgm:spPr/>
    </dgm:pt>
    <dgm:pt modelId="{D5C29D55-F76B-4AD5-9EDA-28609B50EE49}" type="pres">
      <dgm:prSet presAssocID="{A8F0FC90-A98F-4443-8DB8-75C954D0B2E0}" presName="Name37" presStyleLbl="parChTrans1D2" presStyleIdx="0" presStyleCnt="7"/>
      <dgm:spPr/>
    </dgm:pt>
    <dgm:pt modelId="{E1D72B9A-15A4-426E-89EB-9087AD535B15}" type="pres">
      <dgm:prSet presAssocID="{2EC8EE03-23FA-4A83-856B-5BC9777668D0}" presName="hierRoot2" presStyleCnt="0">
        <dgm:presLayoutVars>
          <dgm:hierBranch val="init"/>
        </dgm:presLayoutVars>
      </dgm:prSet>
      <dgm:spPr/>
    </dgm:pt>
    <dgm:pt modelId="{3E5B338C-2ABC-44A0-8016-FEFBEC41DB68}" type="pres">
      <dgm:prSet presAssocID="{2EC8EE03-23FA-4A83-856B-5BC9777668D0}" presName="rootComposite" presStyleCnt="0"/>
      <dgm:spPr/>
    </dgm:pt>
    <dgm:pt modelId="{9F6A18E0-FF8A-4682-8450-A195CC9F0879}" type="pres">
      <dgm:prSet presAssocID="{2EC8EE03-23FA-4A83-856B-5BC9777668D0}" presName="rootText" presStyleLbl="node2" presStyleIdx="0" presStyleCnt="5" custLinFactNeighborX="-960" custLinFactNeighborY="34066">
        <dgm:presLayoutVars>
          <dgm:chPref val="3"/>
        </dgm:presLayoutVars>
      </dgm:prSet>
      <dgm:spPr>
        <a:xfrm>
          <a:off x="777" y="2429307"/>
          <a:ext cx="1557607" cy="778803"/>
        </a:xfrm>
        <a:prstGeom prst="rect">
          <a:avLst/>
        </a:prstGeom>
      </dgm:spPr>
    </dgm:pt>
    <dgm:pt modelId="{5A61759E-A3A2-4149-B320-3FF0BB38360C}" type="pres">
      <dgm:prSet presAssocID="{2EC8EE03-23FA-4A83-856B-5BC9777668D0}" presName="rootConnector" presStyleLbl="node2" presStyleIdx="0" presStyleCnt="5"/>
      <dgm:spPr/>
    </dgm:pt>
    <dgm:pt modelId="{442CCFBB-BC9F-4D1A-A483-7310706B6F01}" type="pres">
      <dgm:prSet presAssocID="{2EC8EE03-23FA-4A83-856B-5BC9777668D0}" presName="hierChild4" presStyleCnt="0"/>
      <dgm:spPr/>
    </dgm:pt>
    <dgm:pt modelId="{A00B3E2E-CC1D-4F57-9B7C-2B5905903F5B}" type="pres">
      <dgm:prSet presAssocID="{2EC8EE03-23FA-4A83-856B-5BC9777668D0}" presName="hierChild5" presStyleCnt="0"/>
      <dgm:spPr/>
    </dgm:pt>
    <dgm:pt modelId="{454E47FD-52DD-4EBE-8016-6F3E89095974}" type="pres">
      <dgm:prSet presAssocID="{E11629CC-EF88-4308-B4D9-3A88D40DE86B}" presName="Name37" presStyleLbl="parChTrans1D2" presStyleIdx="1" presStyleCnt="7"/>
      <dgm:spPr/>
    </dgm:pt>
    <dgm:pt modelId="{C874C567-76A1-4B3E-A2A9-651A4A3BE1B0}" type="pres">
      <dgm:prSet presAssocID="{665FB09D-3C3E-4CB4-8F67-8BEDBC6E0595}" presName="hierRoot2" presStyleCnt="0">
        <dgm:presLayoutVars>
          <dgm:hierBranch val="init"/>
        </dgm:presLayoutVars>
      </dgm:prSet>
      <dgm:spPr/>
    </dgm:pt>
    <dgm:pt modelId="{31C4B133-EB4E-4D90-A911-6F44B560D698}" type="pres">
      <dgm:prSet presAssocID="{665FB09D-3C3E-4CB4-8F67-8BEDBC6E0595}" presName="rootComposite" presStyleCnt="0"/>
      <dgm:spPr/>
    </dgm:pt>
    <dgm:pt modelId="{FF43C824-FF36-4662-95DF-38AC8E5C69E4}" type="pres">
      <dgm:prSet presAssocID="{665FB09D-3C3E-4CB4-8F67-8BEDBC6E0595}" presName="rootText" presStyleLbl="node2" presStyleIdx="1" presStyleCnt="5" custLinFactNeighborX="-960" custLinFactNeighborY="34066">
        <dgm:presLayoutVars>
          <dgm:chPref val="3"/>
        </dgm:presLayoutVars>
      </dgm:prSet>
      <dgm:spPr/>
    </dgm:pt>
    <dgm:pt modelId="{64DEE1F0-90FE-4E79-ADEC-4447164AB148}" type="pres">
      <dgm:prSet presAssocID="{665FB09D-3C3E-4CB4-8F67-8BEDBC6E0595}" presName="rootConnector" presStyleLbl="node2" presStyleIdx="1" presStyleCnt="5"/>
      <dgm:spPr/>
    </dgm:pt>
    <dgm:pt modelId="{09F9FF78-52C1-4445-BBFB-BB86B49950C0}" type="pres">
      <dgm:prSet presAssocID="{665FB09D-3C3E-4CB4-8F67-8BEDBC6E0595}" presName="hierChild4" presStyleCnt="0"/>
      <dgm:spPr/>
    </dgm:pt>
    <dgm:pt modelId="{A18DF55F-0D9C-4EE4-9B0F-005CB957A495}" type="pres">
      <dgm:prSet presAssocID="{665FB09D-3C3E-4CB4-8F67-8BEDBC6E0595}" presName="hierChild5" presStyleCnt="0"/>
      <dgm:spPr/>
    </dgm:pt>
    <dgm:pt modelId="{154DA08C-D3A7-414F-8141-9D8A1D98A88F}" type="pres">
      <dgm:prSet presAssocID="{80476A8D-B2A9-4371-9DCA-4013AA9892AA}" presName="Name37" presStyleLbl="parChTrans1D2" presStyleIdx="2" presStyleCnt="7"/>
      <dgm:spPr/>
    </dgm:pt>
    <dgm:pt modelId="{79E2681F-E0D9-4FD8-87C4-3F3C17971FE5}" type="pres">
      <dgm:prSet presAssocID="{07F86473-E730-4A70-AE19-EC2C094EB826}" presName="hierRoot2" presStyleCnt="0">
        <dgm:presLayoutVars>
          <dgm:hierBranch val="init"/>
        </dgm:presLayoutVars>
      </dgm:prSet>
      <dgm:spPr/>
    </dgm:pt>
    <dgm:pt modelId="{CD930F39-20A7-40ED-BF64-9867BD5D338F}" type="pres">
      <dgm:prSet presAssocID="{07F86473-E730-4A70-AE19-EC2C094EB826}" presName="rootComposite" presStyleCnt="0"/>
      <dgm:spPr/>
    </dgm:pt>
    <dgm:pt modelId="{85EB3ED1-C5D0-45A1-BAF2-36B291644AAE}" type="pres">
      <dgm:prSet presAssocID="{07F86473-E730-4A70-AE19-EC2C094EB826}" presName="rootText" presStyleLbl="node2" presStyleIdx="2" presStyleCnt="5" custLinFactNeighborX="-960" custLinFactNeighborY="34066">
        <dgm:presLayoutVars>
          <dgm:chPref val="3"/>
        </dgm:presLayoutVars>
      </dgm:prSet>
      <dgm:spPr/>
    </dgm:pt>
    <dgm:pt modelId="{405A3751-5752-44F4-9CD3-2128AF91A8E6}" type="pres">
      <dgm:prSet presAssocID="{07F86473-E730-4A70-AE19-EC2C094EB826}" presName="rootConnector" presStyleLbl="node2" presStyleIdx="2" presStyleCnt="5"/>
      <dgm:spPr/>
    </dgm:pt>
    <dgm:pt modelId="{4570B82F-1102-4608-9542-63E157B486A5}" type="pres">
      <dgm:prSet presAssocID="{07F86473-E730-4A70-AE19-EC2C094EB826}" presName="hierChild4" presStyleCnt="0"/>
      <dgm:spPr/>
    </dgm:pt>
    <dgm:pt modelId="{9ED435CE-3EBC-43B6-8C07-52A3A4F1E41B}" type="pres">
      <dgm:prSet presAssocID="{07F86473-E730-4A70-AE19-EC2C094EB826}" presName="hierChild5" presStyleCnt="0"/>
      <dgm:spPr/>
    </dgm:pt>
    <dgm:pt modelId="{8230D903-B387-4F95-97C9-5A4E67A1FE16}" type="pres">
      <dgm:prSet presAssocID="{C262A553-A666-4E78-AE9B-0454ADBFFF90}" presName="Name37" presStyleLbl="parChTrans1D2" presStyleIdx="3" presStyleCnt="7"/>
      <dgm:spPr/>
    </dgm:pt>
    <dgm:pt modelId="{7C8BC26D-9760-439C-AEF8-06B6747127E8}" type="pres">
      <dgm:prSet presAssocID="{8044E079-E6F3-4725-9334-E4DB28DEB0EF}" presName="hierRoot2" presStyleCnt="0">
        <dgm:presLayoutVars>
          <dgm:hierBranch val="init"/>
        </dgm:presLayoutVars>
      </dgm:prSet>
      <dgm:spPr/>
    </dgm:pt>
    <dgm:pt modelId="{618F2551-DA5B-45A8-B724-51868ADAED5B}" type="pres">
      <dgm:prSet presAssocID="{8044E079-E6F3-4725-9334-E4DB28DEB0EF}" presName="rootComposite" presStyleCnt="0"/>
      <dgm:spPr/>
    </dgm:pt>
    <dgm:pt modelId="{93AB4607-7651-481F-B165-E8827CD684A5}" type="pres">
      <dgm:prSet presAssocID="{8044E079-E6F3-4725-9334-E4DB28DEB0EF}" presName="rootText" presStyleLbl="node2" presStyleIdx="3" presStyleCnt="5" custLinFactNeighborX="-960" custLinFactNeighborY="34066">
        <dgm:presLayoutVars>
          <dgm:chPref val="3"/>
        </dgm:presLayoutVars>
      </dgm:prSet>
      <dgm:spPr/>
    </dgm:pt>
    <dgm:pt modelId="{95126166-62C2-47A2-9CCB-3AAD4682FCD8}" type="pres">
      <dgm:prSet presAssocID="{8044E079-E6F3-4725-9334-E4DB28DEB0EF}" presName="rootConnector" presStyleLbl="node2" presStyleIdx="3" presStyleCnt="5"/>
      <dgm:spPr/>
    </dgm:pt>
    <dgm:pt modelId="{5274CDB2-EA68-4609-BC99-DDB6A06BB9A0}" type="pres">
      <dgm:prSet presAssocID="{8044E079-E6F3-4725-9334-E4DB28DEB0EF}" presName="hierChild4" presStyleCnt="0"/>
      <dgm:spPr/>
    </dgm:pt>
    <dgm:pt modelId="{DAC3A848-352B-4B3D-B40D-C1ED7D2D4CFC}" type="pres">
      <dgm:prSet presAssocID="{8044E079-E6F3-4725-9334-E4DB28DEB0EF}" presName="hierChild5" presStyleCnt="0"/>
      <dgm:spPr/>
    </dgm:pt>
    <dgm:pt modelId="{35991F12-2472-41C8-A07F-98681D14206E}" type="pres">
      <dgm:prSet presAssocID="{C7605FE7-2AEF-4823-B1ED-7484B59FEAF8}" presName="Name37" presStyleLbl="parChTrans1D2" presStyleIdx="4" presStyleCnt="7"/>
      <dgm:spPr/>
    </dgm:pt>
    <dgm:pt modelId="{30D17DB3-A3A8-40DC-B681-D4A12B1473E6}" type="pres">
      <dgm:prSet presAssocID="{ACBF9453-6EC5-4A24-8E03-8AAABB97DFD9}" presName="hierRoot2" presStyleCnt="0">
        <dgm:presLayoutVars>
          <dgm:hierBranch val="init"/>
        </dgm:presLayoutVars>
      </dgm:prSet>
      <dgm:spPr/>
    </dgm:pt>
    <dgm:pt modelId="{51903417-B033-4176-8941-0E0FDF490F82}" type="pres">
      <dgm:prSet presAssocID="{ACBF9453-6EC5-4A24-8E03-8AAABB97DFD9}" presName="rootComposite" presStyleCnt="0"/>
      <dgm:spPr/>
    </dgm:pt>
    <dgm:pt modelId="{0B0556BC-6C1F-42A3-B917-ADEC81D0E80A}" type="pres">
      <dgm:prSet presAssocID="{ACBF9453-6EC5-4A24-8E03-8AAABB97DFD9}" presName="rootText" presStyleLbl="node2" presStyleIdx="4" presStyleCnt="5" custLinFactNeighborX="-960" custLinFactNeighborY="34066">
        <dgm:presLayoutVars>
          <dgm:chPref val="3"/>
        </dgm:presLayoutVars>
      </dgm:prSet>
      <dgm:spPr/>
    </dgm:pt>
    <dgm:pt modelId="{E438E84A-09BC-497C-AF2F-A97DF2F066AD}" type="pres">
      <dgm:prSet presAssocID="{ACBF9453-6EC5-4A24-8E03-8AAABB97DFD9}" presName="rootConnector" presStyleLbl="node2" presStyleIdx="4" presStyleCnt="5"/>
      <dgm:spPr/>
    </dgm:pt>
    <dgm:pt modelId="{26DCE2CE-A107-4E22-B5FD-0DA168862F55}" type="pres">
      <dgm:prSet presAssocID="{ACBF9453-6EC5-4A24-8E03-8AAABB97DFD9}" presName="hierChild4" presStyleCnt="0"/>
      <dgm:spPr/>
    </dgm:pt>
    <dgm:pt modelId="{F3632F46-87F5-48CC-A6CB-C44F13BE7BF1}" type="pres">
      <dgm:prSet presAssocID="{ACBF9453-6EC5-4A24-8E03-8AAABB97DFD9}" presName="hierChild5" presStyleCnt="0"/>
      <dgm:spPr/>
    </dgm:pt>
    <dgm:pt modelId="{18DB3588-3D35-4188-92B2-5D8D80268C17}" type="pres">
      <dgm:prSet presAssocID="{7746E288-4A80-4A45-A02E-EF8C998C7B94}" presName="hierChild3" presStyleCnt="0"/>
      <dgm:spPr/>
    </dgm:pt>
    <dgm:pt modelId="{2E9E8043-5E5C-4C80-ADB1-15E89DD3B93C}" type="pres">
      <dgm:prSet presAssocID="{E5EF5A3B-A1CD-4F56-89B3-0FC960A36D04}" presName="Name111" presStyleLbl="parChTrans1D2" presStyleIdx="5" presStyleCnt="7"/>
      <dgm:spPr/>
    </dgm:pt>
    <dgm:pt modelId="{246A2C12-4125-41A7-8F04-08D7D2275670}" type="pres">
      <dgm:prSet presAssocID="{312025EA-AE85-4996-9DF7-FA392CAEF267}" presName="hierRoot3" presStyleCnt="0">
        <dgm:presLayoutVars>
          <dgm:hierBranch val="init"/>
        </dgm:presLayoutVars>
      </dgm:prSet>
      <dgm:spPr/>
    </dgm:pt>
    <dgm:pt modelId="{E79CB8FC-E9B9-447C-816C-43EBFDA86F3D}" type="pres">
      <dgm:prSet presAssocID="{312025EA-AE85-4996-9DF7-FA392CAEF267}" presName="rootComposite3" presStyleCnt="0"/>
      <dgm:spPr/>
    </dgm:pt>
    <dgm:pt modelId="{61675EF7-7F9C-4F68-A650-55A723AAF27C}" type="pres">
      <dgm:prSet presAssocID="{312025EA-AE85-4996-9DF7-FA392CAEF267}" presName="rootText3" presStyleLbl="asst1" presStyleIdx="0" presStyleCnt="2" custScaleX="114135" custScaleY="120807" custLinFactX="47716" custLinFactNeighborX="100000" custLinFactNeighborY="-364">
        <dgm:presLayoutVars>
          <dgm:chPref val="3"/>
        </dgm:presLayoutVars>
      </dgm:prSet>
      <dgm:spPr/>
    </dgm:pt>
    <dgm:pt modelId="{F062563A-EAC1-4E90-BA12-16A643EBD12F}" type="pres">
      <dgm:prSet presAssocID="{312025EA-AE85-4996-9DF7-FA392CAEF267}" presName="rootConnector3" presStyleLbl="asst1" presStyleIdx="0" presStyleCnt="2"/>
      <dgm:spPr/>
    </dgm:pt>
    <dgm:pt modelId="{AF62B4E4-E1D0-493D-91C4-E220AB5077AC}" type="pres">
      <dgm:prSet presAssocID="{312025EA-AE85-4996-9DF7-FA392CAEF267}" presName="hierChild6" presStyleCnt="0"/>
      <dgm:spPr/>
    </dgm:pt>
    <dgm:pt modelId="{2CAAB93E-0AA3-48C0-97E9-B150C131522D}" type="pres">
      <dgm:prSet presAssocID="{312025EA-AE85-4996-9DF7-FA392CAEF267}" presName="hierChild7" presStyleCnt="0"/>
      <dgm:spPr/>
    </dgm:pt>
    <dgm:pt modelId="{E1CD6A62-76CF-4249-9C49-CE10BACA87F6}" type="pres">
      <dgm:prSet presAssocID="{F35BAB62-052D-4E62-B18F-1C6E3271400E}" presName="Name111" presStyleLbl="parChTrans1D2" presStyleIdx="6" presStyleCnt="7"/>
      <dgm:spPr/>
    </dgm:pt>
    <dgm:pt modelId="{168AEB1C-616D-47C8-8A1E-3229AAD2BFE7}" type="pres">
      <dgm:prSet presAssocID="{F111C3EC-4999-431D-BAFC-6FABAFF6CFC2}" presName="hierRoot3" presStyleCnt="0">
        <dgm:presLayoutVars>
          <dgm:hierBranch val="init"/>
        </dgm:presLayoutVars>
      </dgm:prSet>
      <dgm:spPr/>
    </dgm:pt>
    <dgm:pt modelId="{C273513A-05B4-4C66-B136-F8BE6090517A}" type="pres">
      <dgm:prSet presAssocID="{F111C3EC-4999-431D-BAFC-6FABAFF6CFC2}" presName="rootComposite3" presStyleCnt="0"/>
      <dgm:spPr/>
    </dgm:pt>
    <dgm:pt modelId="{41AE3440-26F3-4739-8E70-D2C7688C1957}" type="pres">
      <dgm:prSet presAssocID="{F111C3EC-4999-431D-BAFC-6FABAFF6CFC2}" presName="rootText3" presStyleLbl="asst1" presStyleIdx="1" presStyleCnt="2" custScaleX="114135" custScaleY="120807" custLinFactX="-100000" custLinFactNeighborX="-198457" custLinFactNeighborY="-23118">
        <dgm:presLayoutVars>
          <dgm:chPref val="3"/>
        </dgm:presLayoutVars>
      </dgm:prSet>
      <dgm:spPr/>
    </dgm:pt>
    <dgm:pt modelId="{3F4E5D00-652A-40AD-AE74-51DE8A941684}" type="pres">
      <dgm:prSet presAssocID="{F111C3EC-4999-431D-BAFC-6FABAFF6CFC2}" presName="rootConnector3" presStyleLbl="asst1" presStyleIdx="1" presStyleCnt="2"/>
      <dgm:spPr/>
    </dgm:pt>
    <dgm:pt modelId="{7EF773AD-69E5-49FF-BAE4-A24DF5E42285}" type="pres">
      <dgm:prSet presAssocID="{F111C3EC-4999-431D-BAFC-6FABAFF6CFC2}" presName="hierChild6" presStyleCnt="0"/>
      <dgm:spPr/>
    </dgm:pt>
    <dgm:pt modelId="{8DB3C9E7-67F4-457E-BB34-69A69FBEC024}" type="pres">
      <dgm:prSet presAssocID="{F111C3EC-4999-431D-BAFC-6FABAFF6CFC2}" presName="hierChild7" presStyleCnt="0"/>
      <dgm:spPr/>
    </dgm:pt>
  </dgm:ptLst>
  <dgm:cxnLst>
    <dgm:cxn modelId="{9906A712-BAC6-4E99-A6DF-D7A5BA29254C}" type="presOf" srcId="{F111C3EC-4999-431D-BAFC-6FABAFF6CFC2}" destId="{41AE3440-26F3-4739-8E70-D2C7688C1957}" srcOrd="0" destOrd="0" presId="urn:microsoft.com/office/officeart/2005/8/layout/orgChart1"/>
    <dgm:cxn modelId="{E1520014-AFEB-4E3D-B434-6F394A92BFF0}" type="presOf" srcId="{07F86473-E730-4A70-AE19-EC2C094EB826}" destId="{85EB3ED1-C5D0-45A1-BAF2-36B291644AAE}" srcOrd="0" destOrd="0" presId="urn:microsoft.com/office/officeart/2005/8/layout/orgChart1"/>
    <dgm:cxn modelId="{AEDC0516-75E7-4E8B-B2B7-DF768A1F750B}" type="presOf" srcId="{07F86473-E730-4A70-AE19-EC2C094EB826}" destId="{405A3751-5752-44F4-9CD3-2128AF91A8E6}" srcOrd="1" destOrd="0" presId="urn:microsoft.com/office/officeart/2005/8/layout/orgChart1"/>
    <dgm:cxn modelId="{4E5F1F17-20B9-4CA1-A997-8CB1BB3ED10F}" type="presOf" srcId="{7746E288-4A80-4A45-A02E-EF8C998C7B94}" destId="{9292680D-78B9-4CE1-A684-86DCFF3BB43C}" srcOrd="1" destOrd="0" presId="urn:microsoft.com/office/officeart/2005/8/layout/orgChart1"/>
    <dgm:cxn modelId="{08204418-75B7-48AF-8C33-CD745F12F8DD}" type="presOf" srcId="{7746E288-4A80-4A45-A02E-EF8C998C7B94}" destId="{0919A722-E39B-4EEA-A612-3172300BA7D1}" srcOrd="0" destOrd="0" presId="urn:microsoft.com/office/officeart/2005/8/layout/orgChart1"/>
    <dgm:cxn modelId="{1070D920-E519-4BAC-B12F-3CA61A1E0543}" type="presOf" srcId="{8044E079-E6F3-4725-9334-E4DB28DEB0EF}" destId="{95126166-62C2-47A2-9CCB-3AAD4682FCD8}" srcOrd="1" destOrd="0" presId="urn:microsoft.com/office/officeart/2005/8/layout/orgChart1"/>
    <dgm:cxn modelId="{6DD6B622-648E-4D7E-ACD0-AD6106D33DA8}" type="presOf" srcId="{665FB09D-3C3E-4CB4-8F67-8BEDBC6E0595}" destId="{64DEE1F0-90FE-4E79-ADEC-4447164AB148}" srcOrd="1" destOrd="0" presId="urn:microsoft.com/office/officeart/2005/8/layout/orgChart1"/>
    <dgm:cxn modelId="{5BA80A2B-D570-447F-AA09-494D55DEE846}" type="presOf" srcId="{F111C3EC-4999-431D-BAFC-6FABAFF6CFC2}" destId="{3F4E5D00-652A-40AD-AE74-51DE8A941684}" srcOrd="1" destOrd="0" presId="urn:microsoft.com/office/officeart/2005/8/layout/orgChart1"/>
    <dgm:cxn modelId="{1DA02031-9C25-4E2B-8813-00AF18438C9A}" type="presOf" srcId="{ACBF9453-6EC5-4A24-8E03-8AAABB97DFD9}" destId="{E438E84A-09BC-497C-AF2F-A97DF2F066AD}" srcOrd="1" destOrd="0" presId="urn:microsoft.com/office/officeart/2005/8/layout/orgChart1"/>
    <dgm:cxn modelId="{A2EF7632-5A3A-4EAD-8CE0-B27585A2DAE8}" type="presOf" srcId="{ACBF9453-6EC5-4A24-8E03-8AAABB97DFD9}" destId="{0B0556BC-6C1F-42A3-B917-ADEC81D0E80A}" srcOrd="0" destOrd="0" presId="urn:microsoft.com/office/officeart/2005/8/layout/orgChart1"/>
    <dgm:cxn modelId="{08988732-9F67-4D70-A593-EDF919CF1A58}" type="presOf" srcId="{81254A5C-5513-44BC-990D-9AF98C53F173}" destId="{18026A3D-4D57-4A60-9E8C-700F78402D13}" srcOrd="0" destOrd="0" presId="urn:microsoft.com/office/officeart/2005/8/layout/orgChart1"/>
    <dgm:cxn modelId="{CF6DF932-BA2A-4193-9466-16231C444BC7}" type="presOf" srcId="{80476A8D-B2A9-4371-9DCA-4013AA9892AA}" destId="{154DA08C-D3A7-414F-8141-9D8A1D98A88F}" srcOrd="0" destOrd="0" presId="urn:microsoft.com/office/officeart/2005/8/layout/orgChart1"/>
    <dgm:cxn modelId="{C61E923E-F660-4E03-8AD7-DED84D5C4FBA}" type="presOf" srcId="{A8F0FC90-A98F-4443-8DB8-75C954D0B2E0}" destId="{D5C29D55-F76B-4AD5-9EDA-28609B50EE49}" srcOrd="0" destOrd="0" presId="urn:microsoft.com/office/officeart/2005/8/layout/orgChart1"/>
    <dgm:cxn modelId="{C1D64E45-09AA-478F-9AAF-17E103A8E901}" type="presOf" srcId="{2EC8EE03-23FA-4A83-856B-5BC9777668D0}" destId="{5A61759E-A3A2-4149-B320-3FF0BB38360C}" srcOrd="1" destOrd="0" presId="urn:microsoft.com/office/officeart/2005/8/layout/orgChart1"/>
    <dgm:cxn modelId="{0421106C-0FD3-491B-834F-E8E427053502}" type="presOf" srcId="{312025EA-AE85-4996-9DF7-FA392CAEF267}" destId="{F062563A-EAC1-4E90-BA12-16A643EBD12F}" srcOrd="1" destOrd="0" presId="urn:microsoft.com/office/officeart/2005/8/layout/orgChart1"/>
    <dgm:cxn modelId="{CD2F306F-4A0D-4984-8C4C-C809B9CED570}" type="presOf" srcId="{312025EA-AE85-4996-9DF7-FA392CAEF267}" destId="{61675EF7-7F9C-4F68-A650-55A723AAF27C}" srcOrd="0" destOrd="0" presId="urn:microsoft.com/office/officeart/2005/8/layout/orgChart1"/>
    <dgm:cxn modelId="{EFABA34F-F6D5-4C5E-A27E-ACA00CA24612}" type="presOf" srcId="{665FB09D-3C3E-4CB4-8F67-8BEDBC6E0595}" destId="{FF43C824-FF36-4662-95DF-38AC8E5C69E4}" srcOrd="0" destOrd="0" presId="urn:microsoft.com/office/officeart/2005/8/layout/orgChart1"/>
    <dgm:cxn modelId="{DD252A7D-5D8F-4795-9EE0-088A85F6CDF7}" type="presOf" srcId="{8044E079-E6F3-4725-9334-E4DB28DEB0EF}" destId="{93AB4607-7651-481F-B165-E8827CD684A5}" srcOrd="0" destOrd="0" presId="urn:microsoft.com/office/officeart/2005/8/layout/orgChart1"/>
    <dgm:cxn modelId="{3DF5AB7D-9752-43F0-A37A-462798A6ADA7}" srcId="{7746E288-4A80-4A45-A02E-EF8C998C7B94}" destId="{8044E079-E6F3-4725-9334-E4DB28DEB0EF}" srcOrd="5" destOrd="0" parTransId="{C262A553-A666-4E78-AE9B-0454ADBFFF90}" sibTransId="{4AFF4073-28CC-4078-8F2F-690CEE58F3CB}"/>
    <dgm:cxn modelId="{22BDD282-126A-4066-9D2D-BEBA6DE50399}" srcId="{7746E288-4A80-4A45-A02E-EF8C998C7B94}" destId="{2EC8EE03-23FA-4A83-856B-5BC9777668D0}" srcOrd="2" destOrd="0" parTransId="{A8F0FC90-A98F-4443-8DB8-75C954D0B2E0}" sibTransId="{A3837C04-1B03-4ABE-B9B2-4484C06565B5}"/>
    <dgm:cxn modelId="{A616BF8F-D0B4-44E7-8FBA-CCDF82992237}" type="presOf" srcId="{F35BAB62-052D-4E62-B18F-1C6E3271400E}" destId="{E1CD6A62-76CF-4249-9C49-CE10BACA87F6}" srcOrd="0" destOrd="0" presId="urn:microsoft.com/office/officeart/2005/8/layout/orgChart1"/>
    <dgm:cxn modelId="{0486E79D-C361-4E44-999D-1BF4A0B9A248}" type="presOf" srcId="{E5EF5A3B-A1CD-4F56-89B3-0FC960A36D04}" destId="{2E9E8043-5E5C-4C80-ADB1-15E89DD3B93C}" srcOrd="0" destOrd="0" presId="urn:microsoft.com/office/officeart/2005/8/layout/orgChart1"/>
    <dgm:cxn modelId="{B7E836A3-62D4-45BD-A122-E0078823198B}" type="presOf" srcId="{C7605FE7-2AEF-4823-B1ED-7484B59FEAF8}" destId="{35991F12-2472-41C8-A07F-98681D14206E}" srcOrd="0" destOrd="0" presId="urn:microsoft.com/office/officeart/2005/8/layout/orgChart1"/>
    <dgm:cxn modelId="{7AB046AB-DD56-45FF-8A3F-4A317504802E}" srcId="{7746E288-4A80-4A45-A02E-EF8C998C7B94}" destId="{665FB09D-3C3E-4CB4-8F67-8BEDBC6E0595}" srcOrd="3" destOrd="0" parTransId="{E11629CC-EF88-4308-B4D9-3A88D40DE86B}" sibTransId="{DE4A6DFB-2286-4FFA-AA44-CE030B800173}"/>
    <dgm:cxn modelId="{3893E5C2-8509-4393-B6F6-31AB005409B4}" srcId="{81254A5C-5513-44BC-990D-9AF98C53F173}" destId="{7746E288-4A80-4A45-A02E-EF8C998C7B94}" srcOrd="0" destOrd="0" parTransId="{C79D0806-1893-4B17-BC8B-3C7A369CA62C}" sibTransId="{8072F769-97FD-4329-A1F4-2544644A48AC}"/>
    <dgm:cxn modelId="{28A880CE-3D89-462A-8994-0C550BAB4438}" type="presOf" srcId="{C262A553-A666-4E78-AE9B-0454ADBFFF90}" destId="{8230D903-B387-4F95-97C9-5A4E67A1FE16}" srcOrd="0" destOrd="0" presId="urn:microsoft.com/office/officeart/2005/8/layout/orgChart1"/>
    <dgm:cxn modelId="{559CC0CF-063E-4F9C-9533-B2F532AF4870}" srcId="{7746E288-4A80-4A45-A02E-EF8C998C7B94}" destId="{ACBF9453-6EC5-4A24-8E03-8AAABB97DFD9}" srcOrd="6" destOrd="0" parTransId="{C7605FE7-2AEF-4823-B1ED-7484B59FEAF8}" sibTransId="{3706F84D-39E6-4E76-B381-D6E66C2EFA10}"/>
    <dgm:cxn modelId="{2A6F2AD5-9413-44BB-9EEB-DC5E94BB4AA2}" srcId="{7746E288-4A80-4A45-A02E-EF8C998C7B94}" destId="{F111C3EC-4999-431D-BAFC-6FABAFF6CFC2}" srcOrd="1" destOrd="0" parTransId="{F35BAB62-052D-4E62-B18F-1C6E3271400E}" sibTransId="{7C4C7E5A-C652-4D76-9D82-B7533969C323}"/>
    <dgm:cxn modelId="{4B94B6D7-8C3E-4CA3-A938-46E61555004D}" type="presOf" srcId="{2EC8EE03-23FA-4A83-856B-5BC9777668D0}" destId="{9F6A18E0-FF8A-4682-8450-A195CC9F0879}" srcOrd="0" destOrd="0" presId="urn:microsoft.com/office/officeart/2005/8/layout/orgChart1"/>
    <dgm:cxn modelId="{2CE08DF4-BC5A-4210-9250-7B3DA8288D3C}" srcId="{7746E288-4A80-4A45-A02E-EF8C998C7B94}" destId="{07F86473-E730-4A70-AE19-EC2C094EB826}" srcOrd="4" destOrd="0" parTransId="{80476A8D-B2A9-4371-9DCA-4013AA9892AA}" sibTransId="{14BA89AC-DF87-4B95-B07B-058DD5B25BB5}"/>
    <dgm:cxn modelId="{673516FB-C6FD-4A42-BEF1-77A0AEF34A92}" srcId="{7746E288-4A80-4A45-A02E-EF8C998C7B94}" destId="{312025EA-AE85-4996-9DF7-FA392CAEF267}" srcOrd="0" destOrd="0" parTransId="{E5EF5A3B-A1CD-4F56-89B3-0FC960A36D04}" sibTransId="{9C386448-16E4-4035-9268-7DA1103E4538}"/>
    <dgm:cxn modelId="{4EC4E6FB-7D0E-47F1-947D-0BFCD0A79351}" type="presOf" srcId="{E11629CC-EF88-4308-B4D9-3A88D40DE86B}" destId="{454E47FD-52DD-4EBE-8016-6F3E89095974}" srcOrd="0" destOrd="0" presId="urn:microsoft.com/office/officeart/2005/8/layout/orgChart1"/>
    <dgm:cxn modelId="{F57242CE-2CCA-4291-93E3-71BEFFABDD91}" type="presParOf" srcId="{18026A3D-4D57-4A60-9E8C-700F78402D13}" destId="{85CA0921-A53C-4E79-875B-E0A55EA1DE23}" srcOrd="0" destOrd="0" presId="urn:microsoft.com/office/officeart/2005/8/layout/orgChart1"/>
    <dgm:cxn modelId="{0892C784-DDB6-4CEF-A60B-A4A92DC0FDF9}" type="presParOf" srcId="{85CA0921-A53C-4E79-875B-E0A55EA1DE23}" destId="{459125A9-5511-425A-9E5F-7751492C2B48}" srcOrd="0" destOrd="0" presId="urn:microsoft.com/office/officeart/2005/8/layout/orgChart1"/>
    <dgm:cxn modelId="{72D2255F-67AC-4927-8931-828179AD5061}" type="presParOf" srcId="{459125A9-5511-425A-9E5F-7751492C2B48}" destId="{0919A722-E39B-4EEA-A612-3172300BA7D1}" srcOrd="0" destOrd="0" presId="urn:microsoft.com/office/officeart/2005/8/layout/orgChart1"/>
    <dgm:cxn modelId="{D1BC1031-65F7-4904-9B83-44328C1D6B3D}" type="presParOf" srcId="{459125A9-5511-425A-9E5F-7751492C2B48}" destId="{9292680D-78B9-4CE1-A684-86DCFF3BB43C}" srcOrd="1" destOrd="0" presId="urn:microsoft.com/office/officeart/2005/8/layout/orgChart1"/>
    <dgm:cxn modelId="{7F30273A-90C8-48CD-B07F-5A53694FE44A}" type="presParOf" srcId="{85CA0921-A53C-4E79-875B-E0A55EA1DE23}" destId="{5288CCD4-D0F7-4866-9196-CA33B874265B}" srcOrd="1" destOrd="0" presId="urn:microsoft.com/office/officeart/2005/8/layout/orgChart1"/>
    <dgm:cxn modelId="{748D607E-13D8-4868-9BEA-07F96DEBC281}" type="presParOf" srcId="{5288CCD4-D0F7-4866-9196-CA33B874265B}" destId="{D5C29D55-F76B-4AD5-9EDA-28609B50EE49}" srcOrd="0" destOrd="0" presId="urn:microsoft.com/office/officeart/2005/8/layout/orgChart1"/>
    <dgm:cxn modelId="{10FA53D3-3B5F-4271-9202-EFFBDFD864A4}" type="presParOf" srcId="{5288CCD4-D0F7-4866-9196-CA33B874265B}" destId="{E1D72B9A-15A4-426E-89EB-9087AD535B15}" srcOrd="1" destOrd="0" presId="urn:microsoft.com/office/officeart/2005/8/layout/orgChart1"/>
    <dgm:cxn modelId="{29022276-CD17-4BB5-B291-989132A27133}" type="presParOf" srcId="{E1D72B9A-15A4-426E-89EB-9087AD535B15}" destId="{3E5B338C-2ABC-44A0-8016-FEFBEC41DB68}" srcOrd="0" destOrd="0" presId="urn:microsoft.com/office/officeart/2005/8/layout/orgChart1"/>
    <dgm:cxn modelId="{D4B6E8FE-8DFB-4BA4-B8E7-465D2F9732D5}" type="presParOf" srcId="{3E5B338C-2ABC-44A0-8016-FEFBEC41DB68}" destId="{9F6A18E0-FF8A-4682-8450-A195CC9F0879}" srcOrd="0" destOrd="0" presId="urn:microsoft.com/office/officeart/2005/8/layout/orgChart1"/>
    <dgm:cxn modelId="{EF654F28-6F30-465E-97CB-B2CE52626291}" type="presParOf" srcId="{3E5B338C-2ABC-44A0-8016-FEFBEC41DB68}" destId="{5A61759E-A3A2-4149-B320-3FF0BB38360C}" srcOrd="1" destOrd="0" presId="urn:microsoft.com/office/officeart/2005/8/layout/orgChart1"/>
    <dgm:cxn modelId="{5D0B53FF-56A3-4A61-AE34-845A2552AC0F}" type="presParOf" srcId="{E1D72B9A-15A4-426E-89EB-9087AD535B15}" destId="{442CCFBB-BC9F-4D1A-A483-7310706B6F01}" srcOrd="1" destOrd="0" presId="urn:microsoft.com/office/officeart/2005/8/layout/orgChart1"/>
    <dgm:cxn modelId="{29CC79DD-C995-4EC0-A900-A03239A64D9C}" type="presParOf" srcId="{E1D72B9A-15A4-426E-89EB-9087AD535B15}" destId="{A00B3E2E-CC1D-4F57-9B7C-2B5905903F5B}" srcOrd="2" destOrd="0" presId="urn:microsoft.com/office/officeart/2005/8/layout/orgChart1"/>
    <dgm:cxn modelId="{8104E47C-D44C-4409-A252-721879557B7D}" type="presParOf" srcId="{5288CCD4-D0F7-4866-9196-CA33B874265B}" destId="{454E47FD-52DD-4EBE-8016-6F3E89095974}" srcOrd="2" destOrd="0" presId="urn:microsoft.com/office/officeart/2005/8/layout/orgChart1"/>
    <dgm:cxn modelId="{4B35D589-597E-49D9-B2BA-A9B75DE32B36}" type="presParOf" srcId="{5288CCD4-D0F7-4866-9196-CA33B874265B}" destId="{C874C567-76A1-4B3E-A2A9-651A4A3BE1B0}" srcOrd="3" destOrd="0" presId="urn:microsoft.com/office/officeart/2005/8/layout/orgChart1"/>
    <dgm:cxn modelId="{8A850076-4390-48FC-AC7B-457D05937B75}" type="presParOf" srcId="{C874C567-76A1-4B3E-A2A9-651A4A3BE1B0}" destId="{31C4B133-EB4E-4D90-A911-6F44B560D698}" srcOrd="0" destOrd="0" presId="urn:microsoft.com/office/officeart/2005/8/layout/orgChart1"/>
    <dgm:cxn modelId="{AEE2C222-5427-4AB1-9269-5DC8305A386D}" type="presParOf" srcId="{31C4B133-EB4E-4D90-A911-6F44B560D698}" destId="{FF43C824-FF36-4662-95DF-38AC8E5C69E4}" srcOrd="0" destOrd="0" presId="urn:microsoft.com/office/officeart/2005/8/layout/orgChart1"/>
    <dgm:cxn modelId="{CC7DC0A8-E7F9-42D1-9EAC-2EF524B53575}" type="presParOf" srcId="{31C4B133-EB4E-4D90-A911-6F44B560D698}" destId="{64DEE1F0-90FE-4E79-ADEC-4447164AB148}" srcOrd="1" destOrd="0" presId="urn:microsoft.com/office/officeart/2005/8/layout/orgChart1"/>
    <dgm:cxn modelId="{2566AD7D-AC47-4AFA-BEA2-FFEB1715BFC1}" type="presParOf" srcId="{C874C567-76A1-4B3E-A2A9-651A4A3BE1B0}" destId="{09F9FF78-52C1-4445-BBFB-BB86B49950C0}" srcOrd="1" destOrd="0" presId="urn:microsoft.com/office/officeart/2005/8/layout/orgChart1"/>
    <dgm:cxn modelId="{4542DD8A-6237-48A7-ACFB-024998E3C397}" type="presParOf" srcId="{C874C567-76A1-4B3E-A2A9-651A4A3BE1B0}" destId="{A18DF55F-0D9C-4EE4-9B0F-005CB957A495}" srcOrd="2" destOrd="0" presId="urn:microsoft.com/office/officeart/2005/8/layout/orgChart1"/>
    <dgm:cxn modelId="{AD0F713C-6CC4-42F5-9F8F-95689F91B7C2}" type="presParOf" srcId="{5288CCD4-D0F7-4866-9196-CA33B874265B}" destId="{154DA08C-D3A7-414F-8141-9D8A1D98A88F}" srcOrd="4" destOrd="0" presId="urn:microsoft.com/office/officeart/2005/8/layout/orgChart1"/>
    <dgm:cxn modelId="{8FBCBA2D-08B6-4241-A787-037F8B3959E8}" type="presParOf" srcId="{5288CCD4-D0F7-4866-9196-CA33B874265B}" destId="{79E2681F-E0D9-4FD8-87C4-3F3C17971FE5}" srcOrd="5" destOrd="0" presId="urn:microsoft.com/office/officeart/2005/8/layout/orgChart1"/>
    <dgm:cxn modelId="{B1FF9C3E-E666-41CC-B34F-B66BC7CFEAD2}" type="presParOf" srcId="{79E2681F-E0D9-4FD8-87C4-3F3C17971FE5}" destId="{CD930F39-20A7-40ED-BF64-9867BD5D338F}" srcOrd="0" destOrd="0" presId="urn:microsoft.com/office/officeart/2005/8/layout/orgChart1"/>
    <dgm:cxn modelId="{F7E5FF17-ABC2-4D37-87B3-0639FFD2B668}" type="presParOf" srcId="{CD930F39-20A7-40ED-BF64-9867BD5D338F}" destId="{85EB3ED1-C5D0-45A1-BAF2-36B291644AAE}" srcOrd="0" destOrd="0" presId="urn:microsoft.com/office/officeart/2005/8/layout/orgChart1"/>
    <dgm:cxn modelId="{9A38DB70-16FB-4626-A171-CCAAE40DF9D6}" type="presParOf" srcId="{CD930F39-20A7-40ED-BF64-9867BD5D338F}" destId="{405A3751-5752-44F4-9CD3-2128AF91A8E6}" srcOrd="1" destOrd="0" presId="urn:microsoft.com/office/officeart/2005/8/layout/orgChart1"/>
    <dgm:cxn modelId="{D281149E-F2CF-4108-9067-F1AAF23AFF8D}" type="presParOf" srcId="{79E2681F-E0D9-4FD8-87C4-3F3C17971FE5}" destId="{4570B82F-1102-4608-9542-63E157B486A5}" srcOrd="1" destOrd="0" presId="urn:microsoft.com/office/officeart/2005/8/layout/orgChart1"/>
    <dgm:cxn modelId="{DE0BC245-513F-4D40-84EC-7BF6FF33C315}" type="presParOf" srcId="{79E2681F-E0D9-4FD8-87C4-3F3C17971FE5}" destId="{9ED435CE-3EBC-43B6-8C07-52A3A4F1E41B}" srcOrd="2" destOrd="0" presId="urn:microsoft.com/office/officeart/2005/8/layout/orgChart1"/>
    <dgm:cxn modelId="{84865AC7-6255-4362-A848-30676676F5CD}" type="presParOf" srcId="{5288CCD4-D0F7-4866-9196-CA33B874265B}" destId="{8230D903-B387-4F95-97C9-5A4E67A1FE16}" srcOrd="6" destOrd="0" presId="urn:microsoft.com/office/officeart/2005/8/layout/orgChart1"/>
    <dgm:cxn modelId="{5081CCA7-61E7-4E75-8F35-C6A47FF212A1}" type="presParOf" srcId="{5288CCD4-D0F7-4866-9196-CA33B874265B}" destId="{7C8BC26D-9760-439C-AEF8-06B6747127E8}" srcOrd="7" destOrd="0" presId="urn:microsoft.com/office/officeart/2005/8/layout/orgChart1"/>
    <dgm:cxn modelId="{71185D17-E2DF-4EE5-B622-AF324FE1A60B}" type="presParOf" srcId="{7C8BC26D-9760-439C-AEF8-06B6747127E8}" destId="{618F2551-DA5B-45A8-B724-51868ADAED5B}" srcOrd="0" destOrd="0" presId="urn:microsoft.com/office/officeart/2005/8/layout/orgChart1"/>
    <dgm:cxn modelId="{83042E9A-EB29-40B4-BB87-48991E4D8D8D}" type="presParOf" srcId="{618F2551-DA5B-45A8-B724-51868ADAED5B}" destId="{93AB4607-7651-481F-B165-E8827CD684A5}" srcOrd="0" destOrd="0" presId="urn:microsoft.com/office/officeart/2005/8/layout/orgChart1"/>
    <dgm:cxn modelId="{876BE4F6-8536-4426-BEEA-A87152E82133}" type="presParOf" srcId="{618F2551-DA5B-45A8-B724-51868ADAED5B}" destId="{95126166-62C2-47A2-9CCB-3AAD4682FCD8}" srcOrd="1" destOrd="0" presId="urn:microsoft.com/office/officeart/2005/8/layout/orgChart1"/>
    <dgm:cxn modelId="{0930A16C-D46E-4159-B9CB-7B06DBCBD425}" type="presParOf" srcId="{7C8BC26D-9760-439C-AEF8-06B6747127E8}" destId="{5274CDB2-EA68-4609-BC99-DDB6A06BB9A0}" srcOrd="1" destOrd="0" presId="urn:microsoft.com/office/officeart/2005/8/layout/orgChart1"/>
    <dgm:cxn modelId="{FF0C0339-E43B-48E5-BC32-51CAF966D898}" type="presParOf" srcId="{7C8BC26D-9760-439C-AEF8-06B6747127E8}" destId="{DAC3A848-352B-4B3D-B40D-C1ED7D2D4CFC}" srcOrd="2" destOrd="0" presId="urn:microsoft.com/office/officeart/2005/8/layout/orgChart1"/>
    <dgm:cxn modelId="{353AF37D-A0AC-4AEF-B896-5C19EA523F21}" type="presParOf" srcId="{5288CCD4-D0F7-4866-9196-CA33B874265B}" destId="{35991F12-2472-41C8-A07F-98681D14206E}" srcOrd="8" destOrd="0" presId="urn:microsoft.com/office/officeart/2005/8/layout/orgChart1"/>
    <dgm:cxn modelId="{C01B067B-3B90-4525-B22B-F0D739BC72D7}" type="presParOf" srcId="{5288CCD4-D0F7-4866-9196-CA33B874265B}" destId="{30D17DB3-A3A8-40DC-B681-D4A12B1473E6}" srcOrd="9" destOrd="0" presId="urn:microsoft.com/office/officeart/2005/8/layout/orgChart1"/>
    <dgm:cxn modelId="{F2537927-C781-48C3-B5ED-A6C97F370FAF}" type="presParOf" srcId="{30D17DB3-A3A8-40DC-B681-D4A12B1473E6}" destId="{51903417-B033-4176-8941-0E0FDF490F82}" srcOrd="0" destOrd="0" presId="urn:microsoft.com/office/officeart/2005/8/layout/orgChart1"/>
    <dgm:cxn modelId="{8B1C4CE2-4D4F-4832-A40E-B76EAED8B409}" type="presParOf" srcId="{51903417-B033-4176-8941-0E0FDF490F82}" destId="{0B0556BC-6C1F-42A3-B917-ADEC81D0E80A}" srcOrd="0" destOrd="0" presId="urn:microsoft.com/office/officeart/2005/8/layout/orgChart1"/>
    <dgm:cxn modelId="{16D11C17-8BF3-4B47-9519-82BC9F5D8690}" type="presParOf" srcId="{51903417-B033-4176-8941-0E0FDF490F82}" destId="{E438E84A-09BC-497C-AF2F-A97DF2F066AD}" srcOrd="1" destOrd="0" presId="urn:microsoft.com/office/officeart/2005/8/layout/orgChart1"/>
    <dgm:cxn modelId="{81DD6582-0029-40B4-A872-D97564A3DF70}" type="presParOf" srcId="{30D17DB3-A3A8-40DC-B681-D4A12B1473E6}" destId="{26DCE2CE-A107-4E22-B5FD-0DA168862F55}" srcOrd="1" destOrd="0" presId="urn:microsoft.com/office/officeart/2005/8/layout/orgChart1"/>
    <dgm:cxn modelId="{D1C1997C-EEE4-46B5-8D58-4DAD5D009097}" type="presParOf" srcId="{30D17DB3-A3A8-40DC-B681-D4A12B1473E6}" destId="{F3632F46-87F5-48CC-A6CB-C44F13BE7BF1}" srcOrd="2" destOrd="0" presId="urn:microsoft.com/office/officeart/2005/8/layout/orgChart1"/>
    <dgm:cxn modelId="{16F4E799-7771-4781-ACEA-770CE188D1E4}" type="presParOf" srcId="{85CA0921-A53C-4E79-875B-E0A55EA1DE23}" destId="{18DB3588-3D35-4188-92B2-5D8D80268C17}" srcOrd="2" destOrd="0" presId="urn:microsoft.com/office/officeart/2005/8/layout/orgChart1"/>
    <dgm:cxn modelId="{7EF48165-9366-42F7-84B4-3A6CBA6174D7}" type="presParOf" srcId="{18DB3588-3D35-4188-92B2-5D8D80268C17}" destId="{2E9E8043-5E5C-4C80-ADB1-15E89DD3B93C}" srcOrd="0" destOrd="0" presId="urn:microsoft.com/office/officeart/2005/8/layout/orgChart1"/>
    <dgm:cxn modelId="{8D2E2B44-3829-4A9E-828B-BCE1ADC07F8E}" type="presParOf" srcId="{18DB3588-3D35-4188-92B2-5D8D80268C17}" destId="{246A2C12-4125-41A7-8F04-08D7D2275670}" srcOrd="1" destOrd="0" presId="urn:microsoft.com/office/officeart/2005/8/layout/orgChart1"/>
    <dgm:cxn modelId="{C70C6E92-49F3-4497-9DC7-777979840D6D}" type="presParOf" srcId="{246A2C12-4125-41A7-8F04-08D7D2275670}" destId="{E79CB8FC-E9B9-447C-816C-43EBFDA86F3D}" srcOrd="0" destOrd="0" presId="urn:microsoft.com/office/officeart/2005/8/layout/orgChart1"/>
    <dgm:cxn modelId="{3A5B0779-9EAA-48DF-B692-A8F015B0307F}" type="presParOf" srcId="{E79CB8FC-E9B9-447C-816C-43EBFDA86F3D}" destId="{61675EF7-7F9C-4F68-A650-55A723AAF27C}" srcOrd="0" destOrd="0" presId="urn:microsoft.com/office/officeart/2005/8/layout/orgChart1"/>
    <dgm:cxn modelId="{98959E9D-4661-4B6A-85EC-52D7C87D1C33}" type="presParOf" srcId="{E79CB8FC-E9B9-447C-816C-43EBFDA86F3D}" destId="{F062563A-EAC1-4E90-BA12-16A643EBD12F}" srcOrd="1" destOrd="0" presId="urn:microsoft.com/office/officeart/2005/8/layout/orgChart1"/>
    <dgm:cxn modelId="{55E14174-051E-4092-9036-1269C6F98ACE}" type="presParOf" srcId="{246A2C12-4125-41A7-8F04-08D7D2275670}" destId="{AF62B4E4-E1D0-493D-91C4-E220AB5077AC}" srcOrd="1" destOrd="0" presId="urn:microsoft.com/office/officeart/2005/8/layout/orgChart1"/>
    <dgm:cxn modelId="{3FCB3F89-925F-40E2-BB94-C958972E4592}" type="presParOf" srcId="{246A2C12-4125-41A7-8F04-08D7D2275670}" destId="{2CAAB93E-0AA3-48C0-97E9-B150C131522D}" srcOrd="2" destOrd="0" presId="urn:microsoft.com/office/officeart/2005/8/layout/orgChart1"/>
    <dgm:cxn modelId="{AAD43434-37B9-45A9-B1EF-925F09A1822A}" type="presParOf" srcId="{18DB3588-3D35-4188-92B2-5D8D80268C17}" destId="{E1CD6A62-76CF-4249-9C49-CE10BACA87F6}" srcOrd="2" destOrd="0" presId="urn:microsoft.com/office/officeart/2005/8/layout/orgChart1"/>
    <dgm:cxn modelId="{C4B831A8-A7FF-47D5-A8F4-522B4C5FCCCE}" type="presParOf" srcId="{18DB3588-3D35-4188-92B2-5D8D80268C17}" destId="{168AEB1C-616D-47C8-8A1E-3229AAD2BFE7}" srcOrd="3" destOrd="0" presId="urn:microsoft.com/office/officeart/2005/8/layout/orgChart1"/>
    <dgm:cxn modelId="{41CB1B70-6F1D-4649-AB54-983D77B26188}" type="presParOf" srcId="{168AEB1C-616D-47C8-8A1E-3229AAD2BFE7}" destId="{C273513A-05B4-4C66-B136-F8BE6090517A}" srcOrd="0" destOrd="0" presId="urn:microsoft.com/office/officeart/2005/8/layout/orgChart1"/>
    <dgm:cxn modelId="{7C69E1B9-F104-4ED6-B0BA-0FDED3344FE6}" type="presParOf" srcId="{C273513A-05B4-4C66-B136-F8BE6090517A}" destId="{41AE3440-26F3-4739-8E70-D2C7688C1957}" srcOrd="0" destOrd="0" presId="urn:microsoft.com/office/officeart/2005/8/layout/orgChart1"/>
    <dgm:cxn modelId="{C6A71AA4-B31F-4FDD-86CE-E4A0BE7AC0E2}" type="presParOf" srcId="{C273513A-05B4-4C66-B136-F8BE6090517A}" destId="{3F4E5D00-652A-40AD-AE74-51DE8A941684}" srcOrd="1" destOrd="0" presId="urn:microsoft.com/office/officeart/2005/8/layout/orgChart1"/>
    <dgm:cxn modelId="{2E3FBCE4-C792-435D-BD55-4C7EED88A492}" type="presParOf" srcId="{168AEB1C-616D-47C8-8A1E-3229AAD2BFE7}" destId="{7EF773AD-69E5-49FF-BAE4-A24DF5E42285}" srcOrd="1" destOrd="0" presId="urn:microsoft.com/office/officeart/2005/8/layout/orgChart1"/>
    <dgm:cxn modelId="{2393DBE0-25FB-4A18-BB55-04EF93F066AB}" type="presParOf" srcId="{168AEB1C-616D-47C8-8A1E-3229AAD2BFE7}" destId="{8DB3C9E7-67F4-457E-BB34-69A69FBEC02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CD6A62-76CF-4249-9C49-CE10BACA87F6}">
      <dsp:nvSpPr>
        <dsp:cNvPr id="0" name=""/>
        <dsp:cNvSpPr/>
      </dsp:nvSpPr>
      <dsp:spPr>
        <a:xfrm>
          <a:off x="2338149" y="1326922"/>
          <a:ext cx="3437613" cy="784000"/>
        </a:xfrm>
        <a:custGeom>
          <a:avLst/>
          <a:gdLst/>
          <a:ahLst/>
          <a:cxnLst/>
          <a:rect l="0" t="0" r="0" b="0"/>
          <a:pathLst>
            <a:path>
              <a:moveTo>
                <a:pt x="3437613" y="0"/>
              </a:moveTo>
              <a:lnTo>
                <a:pt x="3437613" y="784000"/>
              </a:lnTo>
              <a:lnTo>
                <a:pt x="0" y="7840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9E8043-5E5C-4C80-ADB1-15E89DD3B93C}">
      <dsp:nvSpPr>
        <dsp:cNvPr id="0" name=""/>
        <dsp:cNvSpPr/>
      </dsp:nvSpPr>
      <dsp:spPr>
        <a:xfrm>
          <a:off x="5775763" y="1326922"/>
          <a:ext cx="456464" cy="1008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8998"/>
              </a:lnTo>
              <a:lnTo>
                <a:pt x="456464" y="10089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991F12-2472-41C8-A07F-98681D14206E}">
      <dsp:nvSpPr>
        <dsp:cNvPr id="0" name=""/>
        <dsp:cNvSpPr/>
      </dsp:nvSpPr>
      <dsp:spPr>
        <a:xfrm>
          <a:off x="5775763" y="1326922"/>
          <a:ext cx="4766959" cy="21550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7414"/>
              </a:lnTo>
              <a:lnTo>
                <a:pt x="4766959" y="1947414"/>
              </a:lnTo>
              <a:lnTo>
                <a:pt x="4766959" y="21550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30D903-B387-4F95-97C9-5A4E67A1FE16}">
      <dsp:nvSpPr>
        <dsp:cNvPr id="0" name=""/>
        <dsp:cNvSpPr/>
      </dsp:nvSpPr>
      <dsp:spPr>
        <a:xfrm>
          <a:off x="5775763" y="1326922"/>
          <a:ext cx="2373986" cy="21550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7414"/>
              </a:lnTo>
              <a:lnTo>
                <a:pt x="2373986" y="1947414"/>
              </a:lnTo>
              <a:lnTo>
                <a:pt x="2373986" y="21550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4DA08C-D3A7-414F-8141-9D8A1D98A88F}">
      <dsp:nvSpPr>
        <dsp:cNvPr id="0" name=""/>
        <dsp:cNvSpPr/>
      </dsp:nvSpPr>
      <dsp:spPr>
        <a:xfrm>
          <a:off x="5711057" y="1326922"/>
          <a:ext cx="91440" cy="2155068"/>
        </a:xfrm>
        <a:custGeom>
          <a:avLst/>
          <a:gdLst/>
          <a:ahLst/>
          <a:cxnLst/>
          <a:rect l="0" t="0" r="0" b="0"/>
          <a:pathLst>
            <a:path>
              <a:moveTo>
                <a:pt x="64705" y="0"/>
              </a:moveTo>
              <a:lnTo>
                <a:pt x="64705" y="1947414"/>
              </a:lnTo>
              <a:lnTo>
                <a:pt x="45720" y="1947414"/>
              </a:lnTo>
              <a:lnTo>
                <a:pt x="45720" y="21550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4E47FD-52DD-4EBE-8016-6F3E89095974}">
      <dsp:nvSpPr>
        <dsp:cNvPr id="0" name=""/>
        <dsp:cNvSpPr/>
      </dsp:nvSpPr>
      <dsp:spPr>
        <a:xfrm>
          <a:off x="3363805" y="1326922"/>
          <a:ext cx="2411957" cy="2155068"/>
        </a:xfrm>
        <a:custGeom>
          <a:avLst/>
          <a:gdLst/>
          <a:ahLst/>
          <a:cxnLst/>
          <a:rect l="0" t="0" r="0" b="0"/>
          <a:pathLst>
            <a:path>
              <a:moveTo>
                <a:pt x="2411957" y="0"/>
              </a:moveTo>
              <a:lnTo>
                <a:pt x="2411957" y="1947414"/>
              </a:lnTo>
              <a:lnTo>
                <a:pt x="0" y="1947414"/>
              </a:lnTo>
              <a:lnTo>
                <a:pt x="0" y="21550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C29D55-F76B-4AD5-9EDA-28609B50EE49}">
      <dsp:nvSpPr>
        <dsp:cNvPr id="0" name=""/>
        <dsp:cNvSpPr/>
      </dsp:nvSpPr>
      <dsp:spPr>
        <a:xfrm>
          <a:off x="988831" y="1326922"/>
          <a:ext cx="4786931" cy="2155068"/>
        </a:xfrm>
        <a:custGeom>
          <a:avLst/>
          <a:gdLst/>
          <a:ahLst/>
          <a:cxnLst/>
          <a:rect l="0" t="0" r="0" b="0"/>
          <a:pathLst>
            <a:path>
              <a:moveTo>
                <a:pt x="4786931" y="0"/>
              </a:moveTo>
              <a:lnTo>
                <a:pt x="4786931" y="1947414"/>
              </a:lnTo>
              <a:lnTo>
                <a:pt x="0" y="1947414"/>
              </a:lnTo>
              <a:lnTo>
                <a:pt x="0" y="21550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19A722-E39B-4EEA-A612-3172300BA7D1}">
      <dsp:nvSpPr>
        <dsp:cNvPr id="0" name=""/>
        <dsp:cNvSpPr/>
      </dsp:nvSpPr>
      <dsp:spPr>
        <a:xfrm>
          <a:off x="4621243" y="129872"/>
          <a:ext cx="2309040" cy="1197049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59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Team</a:t>
          </a:r>
          <a:r>
            <a:rPr lang="en-US" sz="1800" b="1" kern="1200" baseline="0" dirty="0"/>
            <a:t> 7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baseline="0" dirty="0"/>
            <a:t>Safety / Zero Harm</a:t>
          </a:r>
          <a:endParaRPr lang="en-US" sz="1800" b="1" kern="1200" dirty="0"/>
        </a:p>
      </dsp:txBody>
      <dsp:txXfrm>
        <a:off x="4621243" y="129872"/>
        <a:ext cx="2309040" cy="1197049"/>
      </dsp:txXfrm>
    </dsp:sp>
    <dsp:sp modelId="{9F6A18E0-FF8A-4682-8450-A195CC9F0879}">
      <dsp:nvSpPr>
        <dsp:cNvPr id="0" name=""/>
        <dsp:cNvSpPr/>
      </dsp:nvSpPr>
      <dsp:spPr>
        <a:xfrm>
          <a:off x="0" y="3481991"/>
          <a:ext cx="1977663" cy="988831"/>
        </a:xfrm>
        <a:prstGeom prst="rect">
          <a:avLst/>
        </a:prstGeom>
        <a:solidFill>
          <a:srgbClr val="C00000">
            <a:tint val="66000"/>
            <a:satMod val="16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SSE Transition/ Data Team</a:t>
          </a:r>
        </a:p>
      </dsp:txBody>
      <dsp:txXfrm>
        <a:off x="0" y="3481991"/>
        <a:ext cx="1977663" cy="988831"/>
      </dsp:txXfrm>
    </dsp:sp>
    <dsp:sp modelId="{FF43C824-FF36-4662-95DF-38AC8E5C69E4}">
      <dsp:nvSpPr>
        <dsp:cNvPr id="0" name=""/>
        <dsp:cNvSpPr/>
      </dsp:nvSpPr>
      <dsp:spPr>
        <a:xfrm>
          <a:off x="2374973" y="3481991"/>
          <a:ext cx="1977663" cy="988831"/>
        </a:xfrm>
        <a:prstGeom prst="rect">
          <a:avLst/>
        </a:prstGeom>
        <a:solidFill>
          <a:srgbClr val="C00000">
            <a:tint val="66000"/>
            <a:satMod val="16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Safety  Teams</a:t>
          </a:r>
        </a:p>
      </dsp:txBody>
      <dsp:txXfrm>
        <a:off x="2374973" y="3481991"/>
        <a:ext cx="1977663" cy="988831"/>
      </dsp:txXfrm>
    </dsp:sp>
    <dsp:sp modelId="{85EB3ED1-C5D0-45A1-BAF2-36B291644AAE}">
      <dsp:nvSpPr>
        <dsp:cNvPr id="0" name=""/>
        <dsp:cNvSpPr/>
      </dsp:nvSpPr>
      <dsp:spPr>
        <a:xfrm>
          <a:off x="4767946" y="3481991"/>
          <a:ext cx="1977663" cy="988831"/>
        </a:xfrm>
        <a:prstGeom prst="rect">
          <a:avLst/>
        </a:prstGeom>
        <a:solidFill>
          <a:srgbClr val="C00000">
            <a:tint val="66000"/>
            <a:satMod val="16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THLS/Zero Harm</a:t>
          </a:r>
        </a:p>
      </dsp:txBody>
      <dsp:txXfrm>
        <a:off x="4767946" y="3481991"/>
        <a:ext cx="1977663" cy="988831"/>
      </dsp:txXfrm>
    </dsp:sp>
    <dsp:sp modelId="{93AB4607-7651-481F-B165-E8827CD684A5}">
      <dsp:nvSpPr>
        <dsp:cNvPr id="0" name=""/>
        <dsp:cNvSpPr/>
      </dsp:nvSpPr>
      <dsp:spPr>
        <a:xfrm>
          <a:off x="7160918" y="3481991"/>
          <a:ext cx="1977663" cy="988831"/>
        </a:xfrm>
        <a:prstGeom prst="rect">
          <a:avLst/>
        </a:prstGeom>
        <a:solidFill>
          <a:srgbClr val="C00000">
            <a:tint val="66000"/>
            <a:satMod val="16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Colleague Care Team</a:t>
          </a:r>
        </a:p>
      </dsp:txBody>
      <dsp:txXfrm>
        <a:off x="7160918" y="3481991"/>
        <a:ext cx="1977663" cy="988831"/>
      </dsp:txXfrm>
    </dsp:sp>
    <dsp:sp modelId="{0B0556BC-6C1F-42A3-B917-ADEC81D0E80A}">
      <dsp:nvSpPr>
        <dsp:cNvPr id="0" name=""/>
        <dsp:cNvSpPr/>
      </dsp:nvSpPr>
      <dsp:spPr>
        <a:xfrm>
          <a:off x="9553891" y="3481991"/>
          <a:ext cx="1977663" cy="988831"/>
        </a:xfrm>
        <a:prstGeom prst="rect">
          <a:avLst/>
        </a:prstGeom>
        <a:solidFill>
          <a:srgbClr val="C00000">
            <a:tint val="66000"/>
            <a:satMod val="16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Leader and Colleague Education </a:t>
          </a:r>
        </a:p>
      </dsp:txBody>
      <dsp:txXfrm>
        <a:off x="9553891" y="3481991"/>
        <a:ext cx="1977663" cy="988831"/>
      </dsp:txXfrm>
    </dsp:sp>
    <dsp:sp modelId="{61675EF7-7F9C-4F68-A650-55A723AAF27C}">
      <dsp:nvSpPr>
        <dsp:cNvPr id="0" name=""/>
        <dsp:cNvSpPr/>
      </dsp:nvSpPr>
      <dsp:spPr>
        <a:xfrm>
          <a:off x="6232227" y="1738632"/>
          <a:ext cx="2257205" cy="1194577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59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Zero Harm Steering Team</a:t>
          </a:r>
        </a:p>
      </dsp:txBody>
      <dsp:txXfrm>
        <a:off x="6232227" y="1738632"/>
        <a:ext cx="2257205" cy="1194577"/>
      </dsp:txXfrm>
    </dsp:sp>
    <dsp:sp modelId="{41AE3440-26F3-4739-8E70-D2C7688C1957}">
      <dsp:nvSpPr>
        <dsp:cNvPr id="0" name=""/>
        <dsp:cNvSpPr/>
      </dsp:nvSpPr>
      <dsp:spPr>
        <a:xfrm>
          <a:off x="80943" y="1513633"/>
          <a:ext cx="2257205" cy="1194577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59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Regional Safety Executive Team </a:t>
          </a:r>
        </a:p>
      </dsp:txBody>
      <dsp:txXfrm>
        <a:off x="80943" y="1513633"/>
        <a:ext cx="2257205" cy="11945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4FC5D04-3DE2-4754-A419-CC370696BCC4}" type="datetimeFigureOut">
              <a:rPr lang="en-US" smtClean="0"/>
              <a:t>11/17/2020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75C8076-E098-44ED-8CD3-F9AA092BE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360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a result of our positive experience with Incident Command during the COVID-19 crisis, we launched what we have named “Emergence Teams” to rapidly address many of our system strategies. These teams are co-led by a Health Ministry CEO and a System Services leader. Team 1 led the development of our guidebook for safe resumption of outpatient and elective services. Team 2 is developing our strategy and services to leverage use of virtual care. Team 3 has developing and is implementing a new configuration of our outpatient and continuing care locations. Team 4 led the work for our right-sizing and also developed the recommendations for changes to our operating model. Team 5 led the identification of new services to launch, and also is matching that system-wide plan with the specific strategic plan updates of each Health Ministry. We are now launching two more teams – one focused on our culture to deliver on our TogetherHealth experience for our customers, and another that  is focused on creating a safe, zero-harm environment for colleagues and patients.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C70AFC-177C-4694-83A3-66453FBBF42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882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additional sub teams</a:t>
            </a:r>
          </a:p>
          <a:p>
            <a:pPr marL="171450" indent="-171450">
              <a:buFontTx/>
              <a:buChar char="-"/>
            </a:pPr>
            <a:r>
              <a:rPr lang="en-US" dirty="0"/>
              <a:t>Colleague care team</a:t>
            </a:r>
          </a:p>
          <a:p>
            <a:pPr marL="171450" indent="-171450">
              <a:buFontTx/>
              <a:buChar char="-"/>
            </a:pPr>
            <a:r>
              <a:rPr lang="en-US" dirty="0"/>
              <a:t>Marcomm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C70AFC-177C-4694-83A3-66453FBBF4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077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Appreciation to team for their positivity, focus, engagement during the pandemic and throughout our OE and WPHRA transformation.  Reference $600 Appreciation Award coming in November.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C8076-E098-44ED-8CD3-F9AA092BE44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812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rinity PPT Cover New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757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754" y="1250465"/>
            <a:ext cx="3669191" cy="1128983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197540" y="5463340"/>
            <a:ext cx="5832784" cy="263608"/>
          </a:xfrm>
        </p:spPr>
        <p:txBody>
          <a:bodyPr tIns="0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Presenter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981914" y="3609493"/>
            <a:ext cx="3519028" cy="6342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667">
                <a:solidFill>
                  <a:schemeClr val="bg1">
                    <a:lumMod val="8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subtitle style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209313" y="3203861"/>
            <a:ext cx="6556271" cy="1002953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733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1197391" y="5035838"/>
            <a:ext cx="5832933" cy="417997"/>
          </a:xfrm>
        </p:spPr>
        <p:txBody>
          <a:bodyPr anchor="ctr">
            <a:noAutofit/>
          </a:bodyPr>
          <a:lstStyle>
            <a:lvl1pPr marL="0" indent="0" algn="l">
              <a:buNone/>
              <a:defRPr sz="1867" b="1">
                <a:solidFill>
                  <a:schemeClr val="bg2"/>
                </a:solidFill>
              </a:defRPr>
            </a:lvl1pPr>
            <a:lvl2pPr algn="r">
              <a:defRPr sz="2133" b="1"/>
            </a:lvl2pPr>
            <a:lvl3pPr algn="r">
              <a:defRPr sz="2133" b="1"/>
            </a:lvl3pPr>
            <a:lvl4pPr algn="r">
              <a:defRPr sz="2133" b="1"/>
            </a:lvl4pPr>
            <a:lvl5pPr algn="r">
              <a:defRPr sz="2133" b="1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1197540" y="5738023"/>
            <a:ext cx="4393517" cy="268224"/>
          </a:xfrm>
        </p:spPr>
        <p:txBody>
          <a:bodyPr tIns="0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993221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>
          <a:xfrm>
            <a:off x="524545" y="1332074"/>
            <a:ext cx="10982251" cy="4802028"/>
          </a:xfrm>
        </p:spPr>
        <p:txBody>
          <a:bodyPr/>
          <a:lstStyle>
            <a:lvl1pPr marL="380981" indent="-380981"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9846" indent="-300551">
              <a:buClr>
                <a:schemeClr val="tx2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8864" indent="-232822">
              <a:spcAft>
                <a:spcPts val="800"/>
              </a:spcAft>
              <a:buSzPct val="10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25489" indent="-230706">
              <a:spcAft>
                <a:spcPts val="800"/>
              </a:spcAft>
              <a:tabLst/>
              <a:defRPr>
                <a:latin typeface="Calibri" panose="020F0502020204030204" pitchFamily="34" charset="0"/>
              </a:defRPr>
            </a:lvl4pPr>
            <a:lvl5pPr>
              <a:spcAft>
                <a:spcPts val="800"/>
              </a:spcAft>
              <a:defRPr baseline="0">
                <a:latin typeface="Calibri" panose="020F0502020204030204" pitchFamily="34" charset="0"/>
              </a:defRPr>
            </a:lvl5pPr>
            <a:lvl6pPr marL="3047848" indent="-300551">
              <a:spcAft>
                <a:spcPts val="800"/>
              </a:spcAft>
              <a:buFontTx/>
              <a:buNone/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24544" y="460853"/>
            <a:ext cx="10972800" cy="66487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7D0A8308-1832-40C9-B4D5-C67F28AB62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67825" y="6473606"/>
            <a:ext cx="2345533" cy="249201"/>
          </a:xfrm>
          <a:prstGeom prst="rect">
            <a:avLst/>
          </a:prstGeom>
        </p:spPr>
        <p:txBody>
          <a:bodyPr anchor="ctr"/>
          <a:lstStyle>
            <a:lvl1pPr algn="r"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©2020 Trinity Health, All Rights Reserved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1365314F-CFBA-472A-B9AA-E290045A18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0431" y="6415644"/>
            <a:ext cx="360088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89F9553-C816-6842-8939-EE75ECF7E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256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een Break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reak Page Blu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7575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3766" y="2841201"/>
            <a:ext cx="7876509" cy="1346139"/>
          </a:xfrm>
        </p:spPr>
        <p:txBody>
          <a:bodyPr anchor="t">
            <a:noAutofit/>
          </a:bodyPr>
          <a:lstStyle>
            <a:lvl1pPr>
              <a:lnSpc>
                <a:spcPts val="4667"/>
              </a:lnSpc>
              <a:defRPr sz="3733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565" y="6222600"/>
            <a:ext cx="1462208" cy="449909"/>
          </a:xfrm>
          <a:prstGeom prst="rect">
            <a:avLst/>
          </a:prstGeom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CD2EB460-1DCA-4BD5-B3A8-1EA4418A21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67825" y="6473606"/>
            <a:ext cx="2345533" cy="249201"/>
          </a:xfrm>
          <a:prstGeom prst="rect">
            <a:avLst/>
          </a:prstGeom>
        </p:spPr>
        <p:txBody>
          <a:bodyPr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©2020 Trinity Health, All Rights Reserved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B55A7FBA-5918-4C48-A967-7C34BF26EA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0431" y="6415644"/>
            <a:ext cx="360088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89F9553-C816-6842-8939-EE75ECF7E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95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reen Break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eak Page Green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757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565" y="6222600"/>
            <a:ext cx="1462208" cy="44990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03766" y="2841201"/>
            <a:ext cx="7876509" cy="1346139"/>
          </a:xfrm>
        </p:spPr>
        <p:txBody>
          <a:bodyPr anchor="t">
            <a:noAutofit/>
          </a:bodyPr>
          <a:lstStyle>
            <a:lvl1pPr>
              <a:lnSpc>
                <a:spcPts val="4667"/>
              </a:lnSpc>
              <a:defRPr sz="3733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4649F1D1-0825-4B50-8BEF-95AF45F2C8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67825" y="6473606"/>
            <a:ext cx="2345533" cy="249201"/>
          </a:xfrm>
          <a:prstGeom prst="rect">
            <a:avLst/>
          </a:prstGeom>
        </p:spPr>
        <p:txBody>
          <a:bodyPr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©2020 Trinity Health, All Rights Reserved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7179AF69-5C46-4D9B-8CC7-E77757A2CA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0431" y="6415644"/>
            <a:ext cx="360088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89F9553-C816-6842-8939-EE75ECF7E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521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een Break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reak Page Purpl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846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565" y="6222600"/>
            <a:ext cx="1462208" cy="449909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803766" y="2841201"/>
            <a:ext cx="7876509" cy="1346139"/>
          </a:xfrm>
        </p:spPr>
        <p:txBody>
          <a:bodyPr anchor="t">
            <a:noAutofit/>
          </a:bodyPr>
          <a:lstStyle>
            <a:lvl1pPr>
              <a:lnSpc>
                <a:spcPts val="4667"/>
              </a:lnSpc>
              <a:defRPr sz="3733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788AB69C-732E-49AE-BECB-8D378F23FB4F}"/>
              </a:ext>
            </a:extLst>
          </p:cNvPr>
          <p:cNvSpPr txBox="1">
            <a:spLocks/>
          </p:cNvSpPr>
          <p:nvPr userDrawn="1"/>
        </p:nvSpPr>
        <p:spPr>
          <a:xfrm>
            <a:off x="9267825" y="6473606"/>
            <a:ext cx="2345533" cy="24920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©Trinity Health 2020, All Rights Reserved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56A3372C-AC36-43E8-8BC7-39A5D9545FCB}"/>
              </a:ext>
            </a:extLst>
          </p:cNvPr>
          <p:cNvSpPr txBox="1">
            <a:spLocks/>
          </p:cNvSpPr>
          <p:nvPr userDrawn="1"/>
        </p:nvSpPr>
        <p:spPr>
          <a:xfrm>
            <a:off x="11570431" y="6415644"/>
            <a:ext cx="360088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9F9553-C816-6842-8939-EE75ECF7E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261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 Pag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757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0897" y="4167105"/>
            <a:ext cx="1441736" cy="443612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FA019F75-2784-4ED4-AB73-BC8C9081E7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67825" y="6473606"/>
            <a:ext cx="2345533" cy="249201"/>
          </a:xfrm>
          <a:prstGeom prst="rect">
            <a:avLst/>
          </a:prstGeom>
        </p:spPr>
        <p:txBody>
          <a:bodyPr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©2020 Trinity Health, All Rights Reserved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E35032-33D2-4DE1-8067-D8B536D804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0431" y="6415644"/>
            <a:ext cx="360088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89F9553-C816-6842-8939-EE75ECF7E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443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>
          <a:xfrm>
            <a:off x="524544" y="1332073"/>
            <a:ext cx="10982251" cy="4802028"/>
          </a:xfrm>
        </p:spPr>
        <p:txBody>
          <a:bodyPr/>
          <a:lstStyle>
            <a:lvl1pPr marL="380990" indent="-380990"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9865" indent="-300559">
              <a:buClr>
                <a:schemeClr val="tx2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8891" indent="-232828">
              <a:spcAft>
                <a:spcPts val="800"/>
              </a:spcAft>
              <a:buSzPct val="10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25520" indent="-230712">
              <a:spcAft>
                <a:spcPts val="800"/>
              </a:spcAft>
              <a:tabLst/>
              <a:defRPr>
                <a:latin typeface="Calibri" panose="020F0502020204030204" pitchFamily="34" charset="0"/>
              </a:defRPr>
            </a:lvl4pPr>
            <a:lvl5pPr>
              <a:spcAft>
                <a:spcPts val="800"/>
              </a:spcAft>
              <a:defRPr baseline="0">
                <a:latin typeface="Calibri" panose="020F0502020204030204" pitchFamily="34" charset="0"/>
              </a:defRPr>
            </a:lvl5pPr>
            <a:lvl6pPr marL="3047924" indent="-300559">
              <a:spcAft>
                <a:spcPts val="800"/>
              </a:spcAft>
              <a:buFontTx/>
              <a:buNone/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24544" y="460853"/>
            <a:ext cx="10972800" cy="66487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2BB93D72-3698-4A30-9E1B-0CB54CDA0F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67825" y="6473606"/>
            <a:ext cx="2345533" cy="249201"/>
          </a:xfrm>
          <a:prstGeom prst="rect">
            <a:avLst/>
          </a:prstGeom>
        </p:spPr>
        <p:txBody>
          <a:bodyPr anchor="ctr"/>
          <a:lstStyle>
            <a:lvl1pPr algn="r"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©2020 Trinity Health, All Rights Reserved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7649E196-A228-4709-9F4F-A042ED8439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0431" y="6415644"/>
            <a:ext cx="360088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89F9553-C816-6842-8939-EE75ECF7E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708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995" y="1332075"/>
            <a:ext cx="5384800" cy="4525963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1995" y="1332075"/>
            <a:ext cx="5384800" cy="4525963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524544" y="460853"/>
            <a:ext cx="10972800" cy="66487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84BDDC7F-865E-46EF-A23B-8D3BBF7DB0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67825" y="6473606"/>
            <a:ext cx="2345533" cy="249201"/>
          </a:xfrm>
          <a:prstGeom prst="rect">
            <a:avLst/>
          </a:prstGeom>
        </p:spPr>
        <p:txBody>
          <a:bodyPr anchor="ctr"/>
          <a:lstStyle>
            <a:lvl1pPr algn="r"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©2020 Trinity Health, All Rights Reserved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3AF8A0B-A75A-4D68-980D-8D2FDA864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0431" y="6415644"/>
            <a:ext cx="360088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89F9553-C816-6842-8939-EE75ECF7E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642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995" y="1549205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995" y="218896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17764" y="1549205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17764" y="218896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524544" y="422753"/>
            <a:ext cx="10972800" cy="66487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81353B21-52B0-4953-B276-A3669209A8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267825" y="6473606"/>
            <a:ext cx="2345533" cy="249201"/>
          </a:xfrm>
          <a:prstGeom prst="rect">
            <a:avLst/>
          </a:prstGeom>
        </p:spPr>
        <p:txBody>
          <a:bodyPr anchor="ctr"/>
          <a:lstStyle>
            <a:lvl1pPr algn="r"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©2020 Trinity Health, All Rights Reserved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D29E40A1-E341-41AC-B2EE-5B0709804A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70431" y="6415644"/>
            <a:ext cx="360088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89F9553-C816-6842-8939-EE75ECF7E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577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982256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7E9CD15A-4B6B-4409-BE7B-1BCE414449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67825" y="6473606"/>
            <a:ext cx="2345533" cy="249201"/>
          </a:xfrm>
          <a:prstGeom prst="rect">
            <a:avLst/>
          </a:prstGeom>
        </p:spPr>
        <p:txBody>
          <a:bodyPr anchor="ctr"/>
          <a:lstStyle>
            <a:lvl1pPr algn="r"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©2020 Trinity Health, All Rights Reserved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7B916BB7-1B61-4A5F-BB48-E5040D046D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0431" y="6415644"/>
            <a:ext cx="360088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89F9553-C816-6842-8939-EE75ECF7E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915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4544" y="460853"/>
            <a:ext cx="10972800" cy="66487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524544" y="1332074"/>
            <a:ext cx="10972800" cy="4840127"/>
          </a:xfrm>
          <a:prstGeom prst="rect">
            <a:avLst/>
          </a:prstGeom>
        </p:spPr>
        <p:txBody>
          <a:bodyPr vert="horz" lIns="0" tIns="9144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544" y="6248758"/>
            <a:ext cx="1441736" cy="443612"/>
          </a:xfrm>
          <a:prstGeom prst="rect">
            <a:avLst/>
          </a:prstGeom>
        </p:spPr>
      </p:pic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267825" y="6473606"/>
            <a:ext cx="2345533" cy="249201"/>
          </a:xfrm>
          <a:prstGeom prst="rect">
            <a:avLst/>
          </a:prstGeom>
        </p:spPr>
        <p:txBody>
          <a:bodyPr anchor="ctr"/>
          <a:lstStyle>
            <a:lvl1pPr algn="r"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©2020 Trinity Health, All Rights Reserved</a:t>
            </a: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570431" y="6415644"/>
            <a:ext cx="360088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89F9553-C816-6842-8939-EE75ECF7E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Base Page Opt 2.jp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20817"/>
            <a:ext cx="12192000" cy="16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871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732" r:id="rId10"/>
  </p:sldLayoutIdLst>
  <p:hf hdr="0" ftr="0" dt="0"/>
  <p:txStyles>
    <p:titleStyle>
      <a:lvl1pPr algn="l" defTabSz="609585" rtl="0" eaLnBrk="1" latinLnBrk="0" hangingPunct="1">
        <a:lnSpc>
          <a:spcPct val="90000"/>
        </a:lnSpc>
        <a:spcBef>
          <a:spcPct val="0"/>
        </a:spcBef>
        <a:buNone/>
        <a:defRPr sz="3733" b="1" i="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80990" indent="-380990" algn="l" defTabSz="609585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7030A0"/>
        </a:buClr>
        <a:buSzPct val="100000"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59865" indent="-300559" algn="l" defTabSz="609585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SzPct val="100000"/>
        <a:buFont typeface="Arial" pitchFamily="34" charset="0"/>
        <a:buChar char="­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68891" indent="-232828" algn="l" defTabSz="609585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SzPct val="100000"/>
        <a:buFont typeface="Arial" panose="020B0604020202020204" pitchFamily="34" charset="0"/>
        <a:buChar char="•"/>
        <a:tabLst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19170" indent="-222245" algn="l" defTabSz="609585" rtl="0" eaLnBrk="1" latinLnBrk="0" hangingPunct="1">
        <a:lnSpc>
          <a:spcPct val="100000"/>
        </a:lnSpc>
        <a:spcBef>
          <a:spcPts val="0"/>
        </a:spcBef>
        <a:spcAft>
          <a:spcPts val="1067"/>
        </a:spcAft>
        <a:buClr>
          <a:schemeClr val="accent4"/>
        </a:buClr>
        <a:buSzPct val="100000"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Arial"/>
        </a:defRPr>
      </a:lvl4pPr>
      <a:lvl5pPr marL="1443531" indent="-224361" algn="l" defTabSz="609585" rtl="0" eaLnBrk="1" latinLnBrk="0" hangingPunct="1">
        <a:lnSpc>
          <a:spcPct val="100000"/>
        </a:lnSpc>
        <a:spcBef>
          <a:spcPts val="0"/>
        </a:spcBef>
        <a:spcAft>
          <a:spcPts val="1067"/>
        </a:spcAft>
        <a:buClr>
          <a:schemeClr val="bg1">
            <a:lumMod val="65000"/>
          </a:schemeClr>
        </a:buClr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Arial"/>
        </a:defRPr>
      </a:lvl5pPr>
      <a:lvl6pPr marL="3352716" indent="-304792" algn="l" defTabSz="609585" rtl="0" eaLnBrk="1" latinLnBrk="0" hangingPunct="1">
        <a:lnSpc>
          <a:spcPct val="100000"/>
        </a:lnSpc>
        <a:spcBef>
          <a:spcPts val="0"/>
        </a:spcBef>
        <a:spcAft>
          <a:spcPts val="1067"/>
        </a:spcAft>
        <a:buFont typeface="Arial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359067" indent="0" algn="l" defTabSz="609585" rtl="0" eaLnBrk="1" latinLnBrk="0" hangingPunct="1">
        <a:lnSpc>
          <a:spcPct val="100000"/>
        </a:lnSpc>
        <a:spcBef>
          <a:spcPts val="0"/>
        </a:spcBef>
        <a:spcAft>
          <a:spcPts val="1067"/>
        </a:spcAft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3359067" indent="0" algn="l" defTabSz="609585" rtl="0" eaLnBrk="1" latinLnBrk="0" hangingPunct="1">
        <a:lnSpc>
          <a:spcPct val="100000"/>
        </a:lnSpc>
        <a:spcBef>
          <a:spcPts val="0"/>
        </a:spcBef>
        <a:spcAft>
          <a:spcPts val="1067"/>
        </a:spcAft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3359067" indent="0" algn="l" defTabSz="609585" rtl="0" eaLnBrk="1" latinLnBrk="0" hangingPunct="1">
        <a:lnSpc>
          <a:spcPct val="100000"/>
        </a:lnSpc>
        <a:spcBef>
          <a:spcPts val="0"/>
        </a:spcBef>
        <a:spcAft>
          <a:spcPts val="1067"/>
        </a:spcAft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r20.rs6.net/tn.jsp?f=001kOX0ZVm57MMUMkuHplp4lQ5SOZOHPBFb9pSYExCnKKtCBqSSjiAxdn13skcue4CLtqpbArhrf_j2hTKj1Qp8CNXIBYkpWnGDhFl61rpyXH2iaQO_R918xemq4cDViAagQUD3SY78FZQ7NDlzzLZ8QfdCV0OE4AyrcF3g2OlRpWsrSvNZROPTtZwmSgoq79Y3luVAI3wcgstg7hVJY80-euuuzKJBbUrmy4qtuXOUQc4=&amp;c=45sxHgG9n0oIdmllrD5pjIPXzYKw9WALB-UqF5ktfX7BFmKWPls9WA==&amp;ch=jfEVEZyJHt4Os0kQqU_g8U_jHoh5D1XtGQ89_TChXiy--WgXP02IjA==" TargetMode="External"/><Relationship Id="rId2" Type="http://schemas.openxmlformats.org/officeDocument/2006/relationships/hyperlink" Target="http://r20.rs6.net/tn.jsp?f=001kOX0ZVm57MMUMkuHplp4lQ5SOZOHPBFb9pSYExCnKKtCBqSSjiAxdn13skcue4CLah49pkA682nhzWjBSHqAQY3tz8pxDQSpqHk_wiRyoMlzm3SYjQ656tsc1US320hQ89i2JYk50CvKh8BngzDLdZzELb-2kYI-gqfW961yupM3P6hkpGZubi-T-rQCADL6_mvTnpAKJum_EWpBjrYBNHjy6TinTnL98dICdXX9uYI=&amp;c=45sxHgG9n0oIdmllrD5pjIPXzYKw9WALB-UqF5ktfX7BFmKWPls9WA==&amp;ch=jfEVEZyJHt4Os0kQqU_g8U_jHoh5D1XtGQ89_TChXiy--WgXP02IjA==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emf"/><Relationship Id="rId4" Type="http://schemas.openxmlformats.org/officeDocument/2006/relationships/hyperlink" Target="http://r20.rs6.net/tn.jsp?f=001kOX0ZVm57MMUMkuHplp4lQ5SOZOHPBFb9pSYExCnKKtCBqSSjiAxdn13skcue4CLJN7tPrnvPZgS_Y6lnbCjwO1mT6896XC9ioLUqZXooL84k3M1qikLnQUEkE0WuvxjEnRoUFAQhxM0KuOmeM6N1zwhQM1hDat9eMRIIdgSPwHv13CKlL1z8MUWO-D649bJlIzChiWiX6wjM5TKxUD8Tk6l3hQnFjiFA6q2MiPpBdY=&amp;c=45sxHgG9n0oIdmllrD5pjIPXzYKw9WALB-UqF5ktfX7BFmKWPls9WA==&amp;ch=jfEVEZyJHt4Os0kQqU_g8U_jHoh5D1XtGQ89_TChXiy--WgXP02IjA==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inity-health.org/covid-19-resources/find-a-resource/colleague-care-leader-resources/" TargetMode="External"/><Relationship Id="rId2" Type="http://schemas.openxmlformats.org/officeDocument/2006/relationships/hyperlink" Target="https://www.trinity-health.org/colleague-care/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james.purvis@trinity-health.org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458B9A-945F-4743-97A6-93E2D8ACFD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0277" y="3383280"/>
            <a:ext cx="11117397" cy="1002953"/>
          </a:xfrm>
        </p:spPr>
        <p:txBody>
          <a:bodyPr/>
          <a:lstStyle/>
          <a:p>
            <a:pPr>
              <a:lnSpc>
                <a:spcPts val="3200"/>
              </a:lnSpc>
            </a:pPr>
            <a:r>
              <a:rPr lang="en-US" sz="3200" b="0" dirty="0">
                <a:solidFill>
                  <a:srgbClr val="92D050"/>
                </a:solidFill>
              </a:rPr>
              <a:t>Colleague Care</a:t>
            </a:r>
            <a:br>
              <a:rPr lang="en-US" sz="3200" b="0" dirty="0">
                <a:solidFill>
                  <a:srgbClr val="92D050"/>
                </a:solidFill>
              </a:rPr>
            </a:br>
            <a:r>
              <a:rPr lang="en-US" sz="2000" b="0" dirty="0"/>
              <a:t>National Check-in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A07328-1686-459F-A59F-5CEE656C7D2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60277" y="4984889"/>
            <a:ext cx="4393517" cy="268224"/>
          </a:xfrm>
        </p:spPr>
        <p:txBody>
          <a:bodyPr/>
          <a:lstStyle/>
          <a:p>
            <a:r>
              <a:rPr lang="en-US" dirty="0"/>
              <a:t>November 17,  2020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880217-BD2D-CA4D-AC8C-1E9D2CC1B9FC}"/>
              </a:ext>
            </a:extLst>
          </p:cNvPr>
          <p:cNvSpPr/>
          <p:nvPr/>
        </p:nvSpPr>
        <p:spPr>
          <a:xfrm rot="5400000">
            <a:off x="7406251" y="2103628"/>
            <a:ext cx="2458396" cy="7113106"/>
          </a:xfrm>
          <a:prstGeom prst="rect">
            <a:avLst/>
          </a:prstGeom>
          <a:gradFill>
            <a:gsLst>
              <a:gs pos="43000">
                <a:srgbClr val="FFFFFF">
                  <a:alpha val="33000"/>
                </a:srgbClr>
              </a:gs>
              <a:gs pos="0">
                <a:schemeClr val="bg1">
                  <a:alpha val="44000"/>
                </a:schemeClr>
              </a:gs>
              <a:gs pos="86000">
                <a:schemeClr val="bg1">
                  <a:alpha val="0"/>
                </a:schemeClr>
              </a:gs>
            </a:gsLst>
            <a:lin ang="5400000" scaled="1"/>
          </a:gra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38967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75EE3B7-57A4-4F3D-B0E7-BF4494ABE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766" y="3003126"/>
            <a:ext cx="7876509" cy="13461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Featured Presentation</a:t>
            </a:r>
            <a:br>
              <a:rPr lang="en-US" dirty="0"/>
            </a:br>
            <a:r>
              <a:rPr lang="en-US" sz="2000" b="0" dirty="0"/>
              <a:t>Saint Alphonsus Health System Colleague Care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9EC7E4-578F-4B6D-B492-A6FC115B70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9F9553-C816-6842-8939-EE75ECF7EB2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019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AE1962-F2CA-4FEF-8727-C26F581F0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Force Updates:</a:t>
            </a:r>
            <a:br>
              <a:rPr lang="en-US" dirty="0"/>
            </a:br>
            <a:endParaRPr lang="en-US" sz="2000" b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39CDA4-C642-4E64-B865-BCCFB4D45AC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31638" y="6415088"/>
            <a:ext cx="360362" cy="365125"/>
          </a:xfrm>
        </p:spPr>
        <p:txBody>
          <a:bodyPr/>
          <a:lstStyle/>
          <a:p>
            <a:fld id="{489F9553-C816-6842-8939-EE75ECF7E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01C1C1-C29F-478E-B58C-0898A6095914}"/>
              </a:ext>
            </a:extLst>
          </p:cNvPr>
          <p:cNvSpPr txBox="1"/>
          <p:nvPr/>
        </p:nvSpPr>
        <p:spPr>
          <a:xfrm>
            <a:off x="10350500" y="304800"/>
            <a:ext cx="914400" cy="340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1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</a:rPr>
              <a:t>VA</a:t>
            </a:r>
          </a:p>
        </p:txBody>
      </p:sp>
    </p:spTree>
    <p:extLst>
      <p:ext uri="{BB962C8B-B14F-4D97-AF65-F5344CB8AC3E}">
        <p14:creationId xmlns:p14="http://schemas.microsoft.com/office/powerpoint/2010/main" val="3006854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8AE7D8-4074-4FFC-81F6-02B4139CB0F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33158" y="1125728"/>
            <a:ext cx="7152163" cy="4802028"/>
          </a:xfrm>
        </p:spPr>
        <p:txBody>
          <a:bodyPr/>
          <a:lstStyle/>
          <a:p>
            <a:pPr lvl="0"/>
            <a:r>
              <a:rPr lang="en-US" sz="2400" u="sng" dirty="0">
                <a:hlinkClick r:id="rId2"/>
              </a:rPr>
              <a:t>Making the Most of the 2020 Holiday Season</a:t>
            </a:r>
            <a:endParaRPr lang="en-US" sz="2400" dirty="0"/>
          </a:p>
          <a:p>
            <a:pPr lvl="0"/>
            <a:r>
              <a:rPr lang="en-US" sz="2400" u="sng" dirty="0">
                <a:hlinkClick r:id="rId3"/>
              </a:rPr>
              <a:t>Celebrating the Holidays During COVID</a:t>
            </a:r>
            <a:endParaRPr lang="en-US" sz="2400" dirty="0"/>
          </a:p>
          <a:p>
            <a:pPr lvl="0"/>
            <a:r>
              <a:rPr lang="en-US" sz="2400" u="sng" dirty="0">
                <a:hlinkClick r:id="rId4"/>
              </a:rPr>
              <a:t>COVID-19: Experiencing the Holidays with Heavy Emotions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7C4954-CCC4-49F9-ABB4-67F399439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Holiday Resource Reminders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6E8AB1-E788-4F74-B1FF-86E7C50E4D74}"/>
              </a:ext>
            </a:extLst>
          </p:cNvPr>
          <p:cNvSpPr txBox="1"/>
          <p:nvPr/>
        </p:nvSpPr>
        <p:spPr>
          <a:xfrm>
            <a:off x="4118123" y="4852672"/>
            <a:ext cx="2984577" cy="879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tx2"/>
                </a:solidFill>
              </a:rPr>
              <a:t>Watch for Holiday fliers (pdfs) in the post-event e-mail from Live Your Whole Life!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180A7F-8C67-416A-B674-168B370298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31419">
            <a:off x="7713010" y="1754372"/>
            <a:ext cx="3115709" cy="406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990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171655-DBC3-42DE-96B3-A4F9CD10542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All-colleague facing page:</a:t>
            </a:r>
          </a:p>
          <a:p>
            <a:pPr marL="459306" lvl="1" indent="0" algn="ctr">
              <a:buNone/>
            </a:pPr>
            <a:r>
              <a:rPr lang="en-US" dirty="0">
                <a:hlinkClick r:id="rId2"/>
              </a:rPr>
              <a:t>https://www.trinity-health.org/colleague-care/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Colleague Care Team page: </a:t>
            </a:r>
          </a:p>
          <a:p>
            <a:pPr marL="0" indent="0" algn="ctr">
              <a:buNone/>
            </a:pPr>
            <a:r>
              <a:rPr lang="en-US" u="sng" dirty="0">
                <a:hlinkClick r:id="rId3"/>
              </a:rPr>
              <a:t>https://www.trinity-health.org/covid-19-resources/find-a-resource/colleague-care-leader-resources/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lvl="1"/>
            <a:endParaRPr lang="en-US" sz="20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29D965E-F6DC-456A-ADBE-6DFA0D3DD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Resource Reminders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2DE6A2-6971-4F57-900B-BF8C8D3111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9F9553-C816-6842-8939-EE75ECF7EB2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361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171655-DBC3-42DE-96B3-A4F9CD10542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43569" y="1455208"/>
            <a:ext cx="10982251" cy="4440768"/>
          </a:xfrm>
        </p:spPr>
        <p:txBody>
          <a:bodyPr>
            <a:normAutofit fontScale="85000" lnSpcReduction="20000"/>
          </a:bodyPr>
          <a:lstStyle/>
          <a:p>
            <a:pPr lvl="1">
              <a:buFont typeface="Wingdings" panose="05000000000000000000" pitchFamily="2" charset="2"/>
              <a:buChar char="q"/>
            </a:pPr>
            <a:r>
              <a:rPr lang="en-US" sz="2800" dirty="0"/>
              <a:t>What emerging Colleague Care/Resiliency Rounding </a:t>
            </a:r>
            <a:r>
              <a:rPr lang="en-US" sz="2800" b="1" dirty="0"/>
              <a:t>Best Practices </a:t>
            </a:r>
            <a:r>
              <a:rPr lang="en-US" sz="2800" dirty="0"/>
              <a:t>can you share with our network of Accountable Executives and Coordinators?  </a:t>
            </a:r>
          </a:p>
          <a:p>
            <a:pPr marL="459306" lvl="1" indent="0">
              <a:buNone/>
            </a:pPr>
            <a:endParaRPr lang="en-US" sz="28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dirty="0"/>
              <a:t>What </a:t>
            </a:r>
            <a:r>
              <a:rPr lang="en-US" sz="2800" b="1" dirty="0"/>
              <a:t>New Ideas</a:t>
            </a:r>
            <a:r>
              <a:rPr lang="en-US" sz="2800" dirty="0"/>
              <a:t> are you considering / trying to support colleagues as we navigate another surge?  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sz="2800" dirty="0"/>
          </a:p>
          <a:p>
            <a:pPr marL="459306" lvl="1" indent="0" algn="ctr">
              <a:buNone/>
            </a:pPr>
            <a:r>
              <a:rPr lang="en-US" sz="2800" b="1" dirty="0"/>
              <a:t>Please submit your ideas by December 7, 2020 to Jim Purvis at</a:t>
            </a:r>
          </a:p>
          <a:p>
            <a:pPr marL="459306" lvl="1" indent="0" algn="ctr">
              <a:buNone/>
            </a:pPr>
            <a:r>
              <a:rPr lang="en-US" sz="2800" b="1" dirty="0"/>
              <a:t> </a:t>
            </a:r>
            <a:r>
              <a:rPr lang="en-US" sz="2800" b="1" dirty="0">
                <a:hlinkClick r:id="rId2"/>
              </a:rPr>
              <a:t>james.purvis@trinity-health.org</a:t>
            </a:r>
            <a:endParaRPr lang="en-US" sz="2800" b="1" dirty="0"/>
          </a:p>
          <a:p>
            <a:pPr marL="459306" lvl="1" indent="0">
              <a:buNone/>
            </a:pPr>
            <a:endParaRPr lang="en-US" sz="2800" dirty="0"/>
          </a:p>
          <a:p>
            <a:pPr marL="459306" lvl="1" indent="0" algn="ctr">
              <a:buNone/>
            </a:pPr>
            <a:r>
              <a:rPr lang="en-US" sz="2800" dirty="0"/>
              <a:t>Jim will collate the submissions to drive our group discussion at the December National Check-in on December 15.</a:t>
            </a:r>
          </a:p>
          <a:p>
            <a:pPr lvl="1"/>
            <a:endParaRPr lang="en-US" sz="20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29D965E-F6DC-456A-ADBE-6DFA0D3DD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544" y="460853"/>
            <a:ext cx="10972800" cy="871220"/>
          </a:xfrm>
        </p:spPr>
        <p:txBody>
          <a:bodyPr/>
          <a:lstStyle/>
          <a:p>
            <a:r>
              <a:rPr lang="en-US" sz="3200" dirty="0"/>
              <a:t>December National Check-in Prep - Two Questions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2DE6A2-6971-4F57-900B-BF8C8D3111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9F9553-C816-6842-8939-EE75ECF7EB2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139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0C391-60C7-4B02-9BFE-F86B248F4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2755930"/>
            <a:ext cx="7638875" cy="13461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Appreciation and Adjourn</a:t>
            </a:r>
            <a:br>
              <a:rPr lang="en-US" dirty="0"/>
            </a:br>
            <a:endParaRPr lang="en-US" b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B06E91-E21D-4FFF-92B4-37767C4FF5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9F9553-C816-6842-8939-EE75ECF7EB2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346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AE5185-D7F0-4627-829F-D15A6BED0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Open Forum</a:t>
            </a:r>
            <a:br>
              <a:rPr lang="en-US" dirty="0"/>
            </a:br>
            <a:r>
              <a:rPr lang="en-US" sz="2000" dirty="0"/>
              <a:t>Q&amp;A</a:t>
            </a:r>
            <a:endParaRPr lang="en-US" sz="2000" b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5B707E-18E8-4642-BB59-55E9ACF4A12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31638" y="6415088"/>
            <a:ext cx="360362" cy="365125"/>
          </a:xfrm>
        </p:spPr>
        <p:txBody>
          <a:bodyPr/>
          <a:lstStyle/>
          <a:p>
            <a:fld id="{489F9553-C816-6842-8939-EE75ECF7E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F87FC5-92E3-48C1-B09E-C97BE08C832C}"/>
              </a:ext>
            </a:extLst>
          </p:cNvPr>
          <p:cNvSpPr txBox="1"/>
          <p:nvPr/>
        </p:nvSpPr>
        <p:spPr>
          <a:xfrm>
            <a:off x="10350500" y="304800"/>
            <a:ext cx="914400" cy="340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100"/>
              </a:lnSpc>
              <a:spcAft>
                <a:spcPts val="600"/>
              </a:spcAft>
            </a:pPr>
            <a:r>
              <a:rPr lang="en-US" sz="1600" dirty="0" err="1">
                <a:solidFill>
                  <a:schemeClr val="bg1"/>
                </a:solidFill>
              </a:rPr>
              <a:t>kp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724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524544" y="1332073"/>
            <a:ext cx="11448901" cy="480202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Thank you for joining us today! We will begin momentarily.</a:t>
            </a:r>
          </a:p>
          <a:p>
            <a:r>
              <a:rPr lang="en-US" dirty="0"/>
              <a:t>Please keep your </a:t>
            </a:r>
            <a:r>
              <a:rPr lang="en-US" b="1" dirty="0"/>
              <a:t>Mic on MUTE </a:t>
            </a:r>
            <a:r>
              <a:rPr lang="en-US" dirty="0"/>
              <a:t>when you are not speaking to minimize background noise.</a:t>
            </a:r>
          </a:p>
          <a:p>
            <a:r>
              <a:rPr lang="en-US" dirty="0"/>
              <a:t>If you are calling from a facility phone, please </a:t>
            </a:r>
            <a:r>
              <a:rPr lang="en-US" b="1" dirty="0"/>
              <a:t>do NOT put us on HOLD</a:t>
            </a:r>
            <a:r>
              <a:rPr lang="en-US" dirty="0"/>
              <a:t> - we will hear your hold music or messages.</a:t>
            </a:r>
          </a:p>
          <a:p>
            <a:r>
              <a:rPr lang="en-US" dirty="0"/>
              <a:t>We invite you to use your </a:t>
            </a:r>
            <a:r>
              <a:rPr lang="en-US" b="1" dirty="0"/>
              <a:t>video camera </a:t>
            </a:r>
            <a:r>
              <a:rPr lang="en-US" dirty="0"/>
              <a:t>if you have one as we begin and when you are speaking</a:t>
            </a:r>
          </a:p>
          <a:p>
            <a:r>
              <a:rPr lang="en-US" b="1" i="1" dirty="0">
                <a:solidFill>
                  <a:schemeClr val="accent1"/>
                </a:solidFill>
              </a:rPr>
              <a:t>If you have a question or comment, please let us know by speaking or by using chat feature.</a:t>
            </a:r>
            <a:endParaRPr lang="en-US" dirty="0"/>
          </a:p>
          <a:p>
            <a:r>
              <a:rPr lang="en-US" dirty="0"/>
              <a:t>This meeting is being recorded.</a:t>
            </a:r>
          </a:p>
          <a:p>
            <a:r>
              <a:rPr lang="en-US" dirty="0"/>
              <a:t>The link to recording and slides will be sent to you following our Check-in.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– Colleague Care National Check-in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9F9553-C816-6842-8939-EE75ECF7E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903523-BF61-48D1-B0D8-281559D0BBC2}"/>
              </a:ext>
            </a:extLst>
          </p:cNvPr>
          <p:cNvSpPr txBox="1"/>
          <p:nvPr/>
        </p:nvSpPr>
        <p:spPr>
          <a:xfrm>
            <a:off x="10350500" y="304800"/>
            <a:ext cx="914400" cy="340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100"/>
              </a:lnSpc>
              <a:spcAft>
                <a:spcPts val="600"/>
              </a:spcAft>
            </a:pPr>
            <a:r>
              <a:rPr lang="en-US" sz="1600" dirty="0" err="1">
                <a:solidFill>
                  <a:srgbClr val="443D3E"/>
                </a:solidFill>
              </a:rPr>
              <a:t>kp</a:t>
            </a:r>
            <a:endParaRPr lang="en-US" sz="1600" dirty="0">
              <a:solidFill>
                <a:srgbClr val="443D3E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446CF5E-0278-4DF6-A682-A2E0087A7A56}"/>
              </a:ext>
            </a:extLst>
          </p:cNvPr>
          <p:cNvSpPr/>
          <p:nvPr/>
        </p:nvSpPr>
        <p:spPr>
          <a:xfrm>
            <a:off x="409575" y="4867275"/>
            <a:ext cx="381000" cy="342900"/>
          </a:xfrm>
          <a:prstGeom prst="ellipse">
            <a:avLst/>
          </a:prstGeom>
          <a:solidFill>
            <a:srgbClr val="FF0000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91317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B874F40-BC17-4D1A-9989-2E33111C1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6" y="454185"/>
            <a:ext cx="10972800" cy="664875"/>
          </a:xfrm>
        </p:spPr>
        <p:txBody>
          <a:bodyPr/>
          <a:lstStyle/>
          <a:p>
            <a:r>
              <a:rPr lang="en-US" dirty="0"/>
              <a:t>Today’s Agenda</a:t>
            </a:r>
            <a:endParaRPr lang="en-US" i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CC74A2-24B8-4115-8B2E-2D7D7DB4C9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©2019 Trinity Health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8362B8-5810-438C-825F-0E731B758E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9F9553-C816-6842-8939-EE75ECF7E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BBACD0-465B-46E5-B7AF-31DCC8754999}"/>
              </a:ext>
            </a:extLst>
          </p:cNvPr>
          <p:cNvSpPr txBox="1"/>
          <p:nvPr/>
        </p:nvSpPr>
        <p:spPr>
          <a:xfrm>
            <a:off x="10350500" y="304800"/>
            <a:ext cx="914400" cy="340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100"/>
              </a:lnSpc>
              <a:spcAft>
                <a:spcPts val="600"/>
              </a:spcAft>
            </a:pPr>
            <a:r>
              <a:rPr lang="en-US" sz="1600" dirty="0" err="1">
                <a:solidFill>
                  <a:srgbClr val="443D3E"/>
                </a:solidFill>
              </a:rPr>
              <a:t>kp</a:t>
            </a:r>
            <a:endParaRPr lang="en-US" sz="1600" dirty="0">
              <a:solidFill>
                <a:srgbClr val="443D3E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94445725-76D5-49D0-A697-A868267EEE16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895501728"/>
              </p:ext>
            </p:extLst>
          </p:nvPr>
        </p:nvGraphicFramePr>
        <p:xfrm>
          <a:off x="542892" y="1268445"/>
          <a:ext cx="7801007" cy="44054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8561">
                  <a:extLst>
                    <a:ext uri="{9D8B030D-6E8A-4147-A177-3AD203B41FA5}">
                      <a16:colId xmlns:a16="http://schemas.microsoft.com/office/drawing/2014/main" val="177224556"/>
                    </a:ext>
                  </a:extLst>
                </a:gridCol>
                <a:gridCol w="2349663">
                  <a:extLst>
                    <a:ext uri="{9D8B030D-6E8A-4147-A177-3AD203B41FA5}">
                      <a16:colId xmlns:a16="http://schemas.microsoft.com/office/drawing/2014/main" val="3618136163"/>
                    </a:ext>
                  </a:extLst>
                </a:gridCol>
                <a:gridCol w="4902783">
                  <a:extLst>
                    <a:ext uri="{9D8B030D-6E8A-4147-A177-3AD203B41FA5}">
                      <a16:colId xmlns:a16="http://schemas.microsoft.com/office/drawing/2014/main" val="772357310"/>
                    </a:ext>
                  </a:extLst>
                </a:gridCol>
              </a:tblGrid>
              <a:tr h="3009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Time (ET)</a:t>
                      </a:r>
                      <a:endParaRPr lang="en-US" sz="1200" dirty="0">
                        <a:effectLst/>
                        <a:latin typeface="+mn-lt"/>
                        <a:ea typeface="MS Mincho" panose="020B0400000000000000" pitchFamily="49" charset="-128"/>
                        <a:cs typeface="Arial" panose="020B0604020202020204" pitchFamily="34" charset="0"/>
                      </a:endParaRPr>
                    </a:p>
                  </a:txBody>
                  <a:tcPr marL="73025" marR="73025" marT="18415" marB="1841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MS Mincho" panose="020B0400000000000000" pitchFamily="49" charset="-128"/>
                          <a:cs typeface="Arial" panose="020B0604020202020204" pitchFamily="34" charset="0"/>
                        </a:rPr>
                        <a:t>TOPIC</a:t>
                      </a:r>
                    </a:p>
                  </a:txBody>
                  <a:tcPr marL="73025" marR="73025" marT="18415" marB="1841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LEAD</a:t>
                      </a:r>
                      <a:endParaRPr lang="en-US" sz="1200" dirty="0">
                        <a:effectLst/>
                        <a:latin typeface="+mn-lt"/>
                        <a:ea typeface="MS Mincho" panose="020B0400000000000000" pitchFamily="49" charset="-128"/>
                        <a:cs typeface="Arial" panose="020B0604020202020204" pitchFamily="34" charset="0"/>
                      </a:endParaRPr>
                    </a:p>
                  </a:txBody>
                  <a:tcPr marL="73025" marR="73025" marT="18415" marB="18415" anchor="ctr"/>
                </a:tc>
                <a:extLst>
                  <a:ext uri="{0D108BD9-81ED-4DB2-BD59-A6C34878D82A}">
                    <a16:rowId xmlns:a16="http://schemas.microsoft.com/office/drawing/2014/main" val="270165954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2:00 pm</a:t>
                      </a:r>
                      <a:endParaRPr lang="en-US" sz="1200" dirty="0">
                        <a:effectLst/>
                        <a:latin typeface="+mn-lt"/>
                        <a:ea typeface="MS Mincho" panose="020B0400000000000000" pitchFamily="49" charset="-128"/>
                        <a:cs typeface="Arial" panose="020B0604020202020204" pitchFamily="34" charset="0"/>
                      </a:endParaRPr>
                    </a:p>
                  </a:txBody>
                  <a:tcPr marL="73025" marR="73025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Welcome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Agenda Review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Reflection ­­­­                  </a:t>
                      </a:r>
                      <a:endParaRPr lang="en-US" sz="1400" dirty="0">
                        <a:effectLst/>
                        <a:latin typeface="+mn-lt"/>
                        <a:ea typeface="MS Mincho" panose="020B0400000000000000" pitchFamily="49" charset="-128"/>
                        <a:cs typeface="Arial" panose="020B0604020202020204" pitchFamily="34" charset="0"/>
                      </a:endParaRPr>
                    </a:p>
                  </a:txBody>
                  <a:tcPr marL="73025" marR="73025" marT="18415" marB="1841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Kelly Putnam (</a:t>
                      </a:r>
                      <a:r>
                        <a:rPr lang="en-US" sz="1400" dirty="0" err="1">
                          <a:effectLst/>
                          <a:latin typeface="+mn-lt"/>
                        </a:rPr>
                        <a:t>kp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), Director, Organization Effectiveness 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Mario Brunetta, VP Mission Integration</a:t>
                      </a:r>
                    </a:p>
                    <a:p>
                      <a:pPr marL="444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 </a:t>
                      </a:r>
                      <a:endParaRPr lang="en-US" sz="1400" dirty="0">
                        <a:effectLst/>
                        <a:latin typeface="+mn-lt"/>
                        <a:ea typeface="MS Mincho" panose="020B0400000000000000" pitchFamily="49" charset="-128"/>
                        <a:cs typeface="Arial" panose="020B0604020202020204" pitchFamily="34" charset="0"/>
                      </a:endParaRPr>
                    </a:p>
                  </a:txBody>
                  <a:tcPr marL="73025" marR="73025" marT="8890" marB="8890" anchor="ctr"/>
                </a:tc>
                <a:extLst>
                  <a:ext uri="{0D108BD9-81ED-4DB2-BD59-A6C34878D82A}">
                    <a16:rowId xmlns:a16="http://schemas.microsoft.com/office/drawing/2014/main" val="3454342106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MS Mincho" panose="020B0400000000000000" pitchFamily="49" charset="-128"/>
                          <a:cs typeface="Arial" panose="020B0604020202020204" pitchFamily="34" charset="0"/>
                        </a:rPr>
                        <a:t>2:05</a:t>
                      </a:r>
                    </a:p>
                  </a:txBody>
                  <a:tcPr marL="73025" marR="73025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Leadership Update</a:t>
                      </a:r>
                      <a:endParaRPr lang="en-US" sz="1400" dirty="0">
                        <a:effectLst/>
                        <a:latin typeface="+mn-lt"/>
                        <a:ea typeface="MS Mincho" panose="020B0400000000000000" pitchFamily="49" charset="-128"/>
                        <a:cs typeface="Arial" panose="020B0604020202020204" pitchFamily="34" charset="0"/>
                      </a:endParaRPr>
                    </a:p>
                  </a:txBody>
                  <a:tcPr marL="73025" marR="73025" marT="18415" marB="18415" anchor="ctr"/>
                </a:tc>
                <a:tc>
                  <a:txBody>
                    <a:bodyPr/>
                    <a:lstStyle/>
                    <a:p>
                      <a:pPr marL="444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Dr. Tom Peterson, Chief Safety Officer</a:t>
                      </a:r>
                      <a:endParaRPr lang="en-US" sz="1400" dirty="0">
                        <a:effectLst/>
                        <a:latin typeface="+mn-lt"/>
                        <a:ea typeface="MS Mincho" panose="020B0400000000000000" pitchFamily="49" charset="-128"/>
                        <a:cs typeface="Arial" panose="020B0604020202020204" pitchFamily="34" charset="0"/>
                      </a:endParaRPr>
                    </a:p>
                  </a:txBody>
                  <a:tcPr marL="73025" marR="73025" marT="8890" marB="8890" anchor="ctr"/>
                </a:tc>
                <a:extLst>
                  <a:ext uri="{0D108BD9-81ED-4DB2-BD59-A6C34878D82A}">
                    <a16:rowId xmlns:a16="http://schemas.microsoft.com/office/drawing/2014/main" val="2980476565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MS Mincho" panose="020B0400000000000000" pitchFamily="49" charset="-128"/>
                          <a:cs typeface="Arial" panose="020B0604020202020204" pitchFamily="34" charset="0"/>
                        </a:rPr>
                        <a:t>2:10</a:t>
                      </a:r>
                    </a:p>
                  </a:txBody>
                  <a:tcPr marL="73025" marR="73025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Featured Presentation: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SAHS Colleague Care  </a:t>
                      </a:r>
                      <a:endParaRPr lang="en-US" sz="1400" dirty="0">
                        <a:effectLst/>
                        <a:latin typeface="+mn-lt"/>
                        <a:ea typeface="MS Mincho" panose="020B0400000000000000" pitchFamily="49" charset="-128"/>
                        <a:cs typeface="Arial" panose="020B0604020202020204" pitchFamily="34" charset="0"/>
                      </a:endParaRPr>
                    </a:p>
                  </a:txBody>
                  <a:tcPr marL="73025" marR="73025" marT="18415" marB="1841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Sheri Ainsworth, Mission Integration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MS Mincho" panose="020B0400000000000000" pitchFamily="49" charset="-128"/>
                          <a:cs typeface="Arial" panose="020B0604020202020204" pitchFamily="34" charset="0"/>
                        </a:rPr>
                        <a:t>Saint Alphonsus Health System Colleague Care </a:t>
                      </a:r>
                    </a:p>
                  </a:txBody>
                  <a:tcPr marL="73025" marR="73025" marT="8890" marB="8890" anchor="ctr"/>
                </a:tc>
                <a:extLst>
                  <a:ext uri="{0D108BD9-81ED-4DB2-BD59-A6C34878D82A}">
                    <a16:rowId xmlns:a16="http://schemas.microsoft.com/office/drawing/2014/main" val="2600138802"/>
                  </a:ext>
                </a:extLst>
              </a:tr>
              <a:tr h="340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MS Mincho" panose="020B0400000000000000" pitchFamily="49" charset="-128"/>
                          <a:cs typeface="Arial" panose="020B0604020202020204" pitchFamily="34" charset="0"/>
                        </a:rPr>
                        <a:t>2:40</a:t>
                      </a:r>
                    </a:p>
                  </a:txBody>
                  <a:tcPr marL="73025" marR="73025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Task Force Updates</a:t>
                      </a:r>
                      <a:endParaRPr lang="en-US" sz="1400" dirty="0">
                        <a:effectLst/>
                        <a:latin typeface="+mn-lt"/>
                        <a:ea typeface="MS Mincho" panose="020B0400000000000000" pitchFamily="49" charset="-128"/>
                        <a:cs typeface="Arial" panose="020B0604020202020204" pitchFamily="34" charset="0"/>
                      </a:endParaRPr>
                    </a:p>
                  </a:txBody>
                  <a:tcPr marL="73025" marR="73025" marT="18415" marB="18415" anchor="ctr"/>
                </a:tc>
                <a:tc>
                  <a:txBody>
                    <a:bodyPr/>
                    <a:lstStyle/>
                    <a:p>
                      <a:pPr marL="175895" marR="0" indent="-171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Communication – Jody Lamb, Manager, Communications</a:t>
                      </a:r>
                    </a:p>
                    <a:p>
                      <a:pPr marL="175895" marR="0" indent="-171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Resource Reminders – Jim Purvis, Innovation Consultant, Strategic Innovation</a:t>
                      </a:r>
                    </a:p>
                    <a:p>
                      <a:pPr marL="4445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400" dirty="0">
                        <a:effectLst/>
                        <a:latin typeface="+mn-lt"/>
                      </a:endParaRPr>
                    </a:p>
                  </a:txBody>
                  <a:tcPr marL="73025" marR="73025" marT="8890" marB="8890" anchor="ctr"/>
                </a:tc>
                <a:extLst>
                  <a:ext uri="{0D108BD9-81ED-4DB2-BD59-A6C34878D82A}">
                    <a16:rowId xmlns:a16="http://schemas.microsoft.com/office/drawing/2014/main" val="1396159080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MS Mincho" panose="020B0400000000000000" pitchFamily="49" charset="-128"/>
                          <a:cs typeface="Arial" panose="020B0604020202020204" pitchFamily="34" charset="0"/>
                        </a:rPr>
                        <a:t>2:50</a:t>
                      </a:r>
                    </a:p>
                  </a:txBody>
                  <a:tcPr marL="73025" marR="73025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MS Mincho" panose="020B0400000000000000" pitchFamily="49" charset="-128"/>
                          <a:cs typeface="Arial" panose="020B0604020202020204" pitchFamily="34" charset="0"/>
                        </a:rPr>
                        <a:t>New Ideas and Best Practices</a:t>
                      </a:r>
                    </a:p>
                  </a:txBody>
                  <a:tcPr marL="73025" marR="73025" marT="18415" marB="18415" anchor="ctr"/>
                </a:tc>
                <a:tc>
                  <a:txBody>
                    <a:bodyPr/>
                    <a:lstStyle/>
                    <a:p>
                      <a:pPr marL="444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 Jim Purvis, Innovation Consultant, Strategic Innovation</a:t>
                      </a:r>
                      <a:endParaRPr lang="en-US" sz="1400" dirty="0">
                        <a:effectLst/>
                        <a:latin typeface="+mn-lt"/>
                        <a:ea typeface="MS Mincho" panose="020B0400000000000000" pitchFamily="49" charset="-128"/>
                        <a:cs typeface="Arial" panose="020B0604020202020204" pitchFamily="34" charset="0"/>
                      </a:endParaRPr>
                    </a:p>
                  </a:txBody>
                  <a:tcPr marL="73025" marR="73025" marT="8890" marB="8890" anchor="ctr"/>
                </a:tc>
                <a:extLst>
                  <a:ext uri="{0D108BD9-81ED-4DB2-BD59-A6C34878D82A}">
                    <a16:rowId xmlns:a16="http://schemas.microsoft.com/office/drawing/2014/main" val="3425471265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MS Mincho" panose="020B0400000000000000" pitchFamily="49" charset="-128"/>
                          <a:cs typeface="Arial" panose="020B0604020202020204" pitchFamily="34" charset="0"/>
                        </a:rPr>
                        <a:t>3:00</a:t>
                      </a:r>
                    </a:p>
                  </a:txBody>
                  <a:tcPr marL="73025" marR="73025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MS Mincho" panose="020B0400000000000000" pitchFamily="49" charset="-128"/>
                          <a:cs typeface="Arial" panose="020B0604020202020204" pitchFamily="34" charset="0"/>
                        </a:rPr>
                        <a:t>Adjourn</a:t>
                      </a:r>
                    </a:p>
                  </a:txBody>
                  <a:tcPr marL="73025" marR="73025" marT="18415" marB="18415" anchor="ctr"/>
                </a:tc>
                <a:tc>
                  <a:txBody>
                    <a:bodyPr/>
                    <a:lstStyle/>
                    <a:p>
                      <a:pPr marL="444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MS Mincho" panose="020B0400000000000000" pitchFamily="49" charset="-128"/>
                        <a:cs typeface="Arial" panose="020B0604020202020204" pitchFamily="34" charset="0"/>
                      </a:endParaRPr>
                    </a:p>
                  </a:txBody>
                  <a:tcPr marL="73025" marR="73025" marT="8890" marB="8890" anchor="ctr"/>
                </a:tc>
                <a:extLst>
                  <a:ext uri="{0D108BD9-81ED-4DB2-BD59-A6C34878D82A}">
                    <a16:rowId xmlns:a16="http://schemas.microsoft.com/office/drawing/2014/main" val="1661963233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94F403BB-6E8A-477F-8F36-382ADE40F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2564" y="4689593"/>
            <a:ext cx="3257955" cy="169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940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0C391-60C7-4B02-9BFE-F86B248F4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Reflection</a:t>
            </a:r>
            <a:br>
              <a:rPr lang="en-US" dirty="0"/>
            </a:br>
            <a:r>
              <a:rPr lang="en-US" sz="2000" b="0" dirty="0"/>
              <a:t>Mario Brunetta</a:t>
            </a:r>
            <a:br>
              <a:rPr lang="en-US" sz="2000" b="0" dirty="0"/>
            </a:br>
            <a:r>
              <a:rPr lang="en-US" sz="2000" b="0" dirty="0"/>
              <a:t>Vice President, Mission Integration</a:t>
            </a:r>
            <a:br>
              <a:rPr lang="en-US" sz="2000" b="0" dirty="0"/>
            </a:br>
            <a:r>
              <a:rPr lang="en-US" sz="2000" b="0" dirty="0"/>
              <a:t>Trinity Health System Office</a:t>
            </a:r>
            <a:br>
              <a:rPr lang="en-US" b="0" dirty="0"/>
            </a:br>
            <a:endParaRPr lang="en-US" b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B06E91-E21D-4FFF-92B4-37767C4FF5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9F9553-C816-6842-8939-EE75ECF7EB2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824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0C9456-25E7-4A92-8F5B-919C334BE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Opening Comment</a:t>
            </a:r>
            <a:br>
              <a:rPr lang="en-US" dirty="0"/>
            </a:br>
            <a:r>
              <a:rPr lang="en-US" sz="2000" b="0" dirty="0"/>
              <a:t>Tom Peterson</a:t>
            </a:r>
            <a:br>
              <a:rPr lang="en-US" sz="2000" b="0" dirty="0"/>
            </a:br>
            <a:r>
              <a:rPr lang="en-US" sz="2000" b="0" dirty="0"/>
              <a:t>Chief Safety Officer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5782C8-367A-4F49-98A0-2F8DD6FD1F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9F9553-C816-6842-8939-EE75ECF7EB2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828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E17F521-05C9-4468-B5E7-229F9A88070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Thank you </a:t>
            </a:r>
            <a:r>
              <a:rPr lang="en-US" dirty="0"/>
              <a:t>for your commitment to colleague well-being</a:t>
            </a:r>
          </a:p>
          <a:p>
            <a:pPr lvl="1"/>
            <a:r>
              <a:rPr lang="en-US" sz="2400" i="1" dirty="0">
                <a:solidFill>
                  <a:schemeClr val="tx2"/>
                </a:solidFill>
              </a:rPr>
              <a:t>In October, across the system, 442 rounders supported this work.  </a:t>
            </a:r>
          </a:p>
          <a:p>
            <a:pPr lvl="1"/>
            <a:r>
              <a:rPr lang="en-US" sz="2400" i="1" dirty="0">
                <a:solidFill>
                  <a:schemeClr val="tx2"/>
                </a:solidFill>
              </a:rPr>
              <a:t>These rounders attended 1,060 huddles and had 1:1 interactions (in person, telephonically, or virtually) with 7,404 colleagues.  </a:t>
            </a:r>
          </a:p>
          <a:p>
            <a:pPr lvl="1"/>
            <a:r>
              <a:rPr lang="en-US" sz="2400" i="1" dirty="0">
                <a:solidFill>
                  <a:schemeClr val="tx2"/>
                </a:solidFill>
              </a:rPr>
              <a:t>Cumulatively, our rounders have attended 3730 huddles and had </a:t>
            </a:r>
            <a:r>
              <a:rPr lang="en-US" sz="2400" b="1" i="1" u="sng" dirty="0">
                <a:solidFill>
                  <a:schemeClr val="tx2"/>
                </a:solidFill>
              </a:rPr>
              <a:t>18,277 1:1 interactions with colleagues </a:t>
            </a:r>
            <a:r>
              <a:rPr lang="en-US" sz="2400" i="1" dirty="0">
                <a:solidFill>
                  <a:schemeClr val="tx2"/>
                </a:solidFill>
              </a:rPr>
              <a:t>since we began tracking metrics in July.</a:t>
            </a:r>
          </a:p>
          <a:p>
            <a:pPr lvl="1"/>
            <a:endParaRPr lang="en-US" sz="2000" i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3DFA82-E56D-44B5-8C09-5605D07EB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Opening Comment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378A71-83B5-4BEB-BD7C-61997044CD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9F9553-C816-6842-8939-EE75ECF7EB2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164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139565-030C-43E3-9B06-85764E1BA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944409"/>
            <a:ext cx="10508343" cy="664875"/>
          </a:xfrm>
        </p:spPr>
        <p:txBody>
          <a:bodyPr/>
          <a:lstStyle/>
          <a:p>
            <a:pPr lvl="0" algn="ctr"/>
            <a:r>
              <a:rPr lang="en-US" dirty="0"/>
              <a:t>“Safety is a Core Value at Trinity Health.  </a:t>
            </a:r>
            <a:br>
              <a:rPr lang="en-US" dirty="0"/>
            </a:br>
            <a:r>
              <a:rPr lang="en-US" dirty="0"/>
              <a:t>Our goal at Trinity Health should be leveraging our skills, scale, and learning as a national system to be the safest healthcare system in America”  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ABC55A-24FA-49AE-B6E5-6F43844BDB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©2019 Trinity Health, All Rights Reserved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282DF9-364D-4B2A-AF10-596FC122C8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9F9553-C816-6842-8939-EE75ECF7E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D6ED5E-1488-49B1-8D86-793E8FD6507E}"/>
              </a:ext>
            </a:extLst>
          </p:cNvPr>
          <p:cNvSpPr txBox="1"/>
          <p:nvPr/>
        </p:nvSpPr>
        <p:spPr>
          <a:xfrm>
            <a:off x="3601154" y="4718184"/>
            <a:ext cx="4718756" cy="885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  <a:spcAft>
                <a:spcPts val="800"/>
              </a:spcAft>
            </a:pPr>
            <a:r>
              <a:rPr lang="en-US" sz="2667" b="1" dirty="0">
                <a:solidFill>
                  <a:srgbClr val="443D3E"/>
                </a:solidFill>
              </a:rPr>
              <a:t>Mike Slubowski</a:t>
            </a:r>
          </a:p>
          <a:p>
            <a:pPr algn="ctr">
              <a:lnSpc>
                <a:spcPts val="2800"/>
              </a:lnSpc>
              <a:spcAft>
                <a:spcPts val="800"/>
              </a:spcAft>
            </a:pPr>
            <a:r>
              <a:rPr lang="en-US" sz="2133" i="1" dirty="0">
                <a:solidFill>
                  <a:srgbClr val="443D3E"/>
                </a:solidFill>
              </a:rPr>
              <a:t>President and CEO of Trinity Health </a:t>
            </a:r>
          </a:p>
        </p:txBody>
      </p:sp>
    </p:spTree>
    <p:extLst>
      <p:ext uri="{BB962C8B-B14F-4D97-AF65-F5344CB8AC3E}">
        <p14:creationId xmlns:p14="http://schemas.microsoft.com/office/powerpoint/2010/main" val="4092941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Diamond 128">
            <a:extLst>
              <a:ext uri="{FF2B5EF4-FFF2-40B4-BE49-F238E27FC236}">
                <a16:creationId xmlns:a16="http://schemas.microsoft.com/office/drawing/2014/main" id="{1D581F62-9001-43AF-801F-DB215C9E427E}"/>
              </a:ext>
            </a:extLst>
          </p:cNvPr>
          <p:cNvSpPr/>
          <p:nvPr/>
        </p:nvSpPr>
        <p:spPr>
          <a:xfrm>
            <a:off x="231468" y="3625156"/>
            <a:ext cx="1463040" cy="496229"/>
          </a:xfrm>
          <a:prstGeom prst="diamond">
            <a:avLst/>
          </a:prstGeom>
          <a:solidFill>
            <a:srgbClr val="FFA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rtlCol="0" anchor="ctr" anchorCtr="0"/>
          <a:lstStyle/>
          <a:p>
            <a:pPr algn="ctr">
              <a:lnSpc>
                <a:spcPct val="90000"/>
              </a:lnSpc>
            </a:pPr>
            <a:endParaRPr lang="en-US" sz="1500" b="1" dirty="0">
              <a:solidFill>
                <a:schemeClr val="bg1"/>
              </a:solidFill>
            </a:endParaRPr>
          </a:p>
        </p:txBody>
      </p: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9F8CBC70-0376-4559-87C8-EB42DAB2EFA4}"/>
              </a:ext>
            </a:extLst>
          </p:cNvPr>
          <p:cNvCxnSpPr>
            <a:cxnSpLocks/>
            <a:endCxn id="129" idx="0"/>
          </p:cNvCxnSpPr>
          <p:nvPr/>
        </p:nvCxnSpPr>
        <p:spPr>
          <a:xfrm rot="10800000" flipV="1">
            <a:off x="962992" y="2574667"/>
            <a:ext cx="5150241" cy="1050488"/>
          </a:xfrm>
          <a:prstGeom prst="bentConnector2">
            <a:avLst/>
          </a:prstGeom>
          <a:ln w="28575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Diamond 26">
            <a:extLst>
              <a:ext uri="{FF2B5EF4-FFF2-40B4-BE49-F238E27FC236}">
                <a16:creationId xmlns:a16="http://schemas.microsoft.com/office/drawing/2014/main" id="{9C474D93-228F-4455-A239-C47C4914EF6F}"/>
              </a:ext>
            </a:extLst>
          </p:cNvPr>
          <p:cNvSpPr/>
          <p:nvPr/>
        </p:nvSpPr>
        <p:spPr>
          <a:xfrm>
            <a:off x="3959037" y="980070"/>
            <a:ext cx="1896571" cy="480919"/>
          </a:xfrm>
          <a:prstGeom prst="diamond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Diamond 90">
            <a:extLst>
              <a:ext uri="{FF2B5EF4-FFF2-40B4-BE49-F238E27FC236}">
                <a16:creationId xmlns:a16="http://schemas.microsoft.com/office/drawing/2014/main" id="{C7BD1EF2-B190-4AEE-BD57-3413D26C1FAB}"/>
              </a:ext>
            </a:extLst>
          </p:cNvPr>
          <p:cNvSpPr/>
          <p:nvPr/>
        </p:nvSpPr>
        <p:spPr>
          <a:xfrm>
            <a:off x="1806687" y="3636172"/>
            <a:ext cx="1463040" cy="496229"/>
          </a:xfrm>
          <a:prstGeom prst="diamond">
            <a:avLst/>
          </a:prstGeom>
          <a:solidFill>
            <a:srgbClr val="FFA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rtlCol="0" anchor="ctr" anchorCtr="0"/>
          <a:lstStyle/>
          <a:p>
            <a:pPr algn="ctr">
              <a:lnSpc>
                <a:spcPct val="90000"/>
              </a:lnSpc>
            </a:pPr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92" name="Diamond 91">
            <a:extLst>
              <a:ext uri="{FF2B5EF4-FFF2-40B4-BE49-F238E27FC236}">
                <a16:creationId xmlns:a16="http://schemas.microsoft.com/office/drawing/2014/main" id="{9E93CF22-3491-4058-8BB8-435F71BC4262}"/>
              </a:ext>
            </a:extLst>
          </p:cNvPr>
          <p:cNvSpPr/>
          <p:nvPr/>
        </p:nvSpPr>
        <p:spPr>
          <a:xfrm>
            <a:off x="3352904" y="3636172"/>
            <a:ext cx="1463040" cy="496229"/>
          </a:xfrm>
          <a:prstGeom prst="diamond">
            <a:avLst/>
          </a:prstGeom>
          <a:solidFill>
            <a:srgbClr val="FFA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rtlCol="0" anchor="ctr" anchorCtr="0"/>
          <a:lstStyle/>
          <a:p>
            <a:pPr algn="ctr">
              <a:lnSpc>
                <a:spcPct val="90000"/>
              </a:lnSpc>
            </a:pPr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93" name="Diamond 92">
            <a:extLst>
              <a:ext uri="{FF2B5EF4-FFF2-40B4-BE49-F238E27FC236}">
                <a16:creationId xmlns:a16="http://schemas.microsoft.com/office/drawing/2014/main" id="{F72B9813-E7D9-446D-A027-209E3629176A}"/>
              </a:ext>
            </a:extLst>
          </p:cNvPr>
          <p:cNvSpPr/>
          <p:nvPr/>
        </p:nvSpPr>
        <p:spPr>
          <a:xfrm>
            <a:off x="4924415" y="3700720"/>
            <a:ext cx="1463040" cy="496229"/>
          </a:xfrm>
          <a:prstGeom prst="diamond">
            <a:avLst/>
          </a:prstGeom>
          <a:solidFill>
            <a:srgbClr val="FFA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rtlCol="0" anchor="ctr" anchorCtr="0"/>
          <a:lstStyle/>
          <a:p>
            <a:pPr algn="ctr">
              <a:lnSpc>
                <a:spcPct val="90000"/>
              </a:lnSpc>
            </a:pPr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94" name="Diamond 93">
            <a:extLst>
              <a:ext uri="{FF2B5EF4-FFF2-40B4-BE49-F238E27FC236}">
                <a16:creationId xmlns:a16="http://schemas.microsoft.com/office/drawing/2014/main" id="{E16B93EC-8A73-46DC-8C01-A7076EEB2B1C}"/>
              </a:ext>
            </a:extLst>
          </p:cNvPr>
          <p:cNvSpPr/>
          <p:nvPr/>
        </p:nvSpPr>
        <p:spPr>
          <a:xfrm>
            <a:off x="6864287" y="3636172"/>
            <a:ext cx="1463040" cy="496229"/>
          </a:xfrm>
          <a:prstGeom prst="diamond">
            <a:avLst/>
          </a:prstGeom>
          <a:solidFill>
            <a:srgbClr val="FFA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rtlCol="0" anchor="ctr" anchorCtr="0"/>
          <a:lstStyle/>
          <a:p>
            <a:pPr algn="ctr">
              <a:lnSpc>
                <a:spcPct val="90000"/>
              </a:lnSpc>
            </a:pPr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100" name="Diamond 99">
            <a:extLst>
              <a:ext uri="{FF2B5EF4-FFF2-40B4-BE49-F238E27FC236}">
                <a16:creationId xmlns:a16="http://schemas.microsoft.com/office/drawing/2014/main" id="{80BFFF5A-E127-41CD-A208-BD6B6E045DD1}"/>
              </a:ext>
            </a:extLst>
          </p:cNvPr>
          <p:cNvSpPr/>
          <p:nvPr/>
        </p:nvSpPr>
        <p:spPr>
          <a:xfrm>
            <a:off x="8893111" y="3636172"/>
            <a:ext cx="1463040" cy="496229"/>
          </a:xfrm>
          <a:prstGeom prst="diamond">
            <a:avLst/>
          </a:prstGeom>
          <a:solidFill>
            <a:srgbClr val="FFA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rtlCol="0" anchor="ctr" anchorCtr="0"/>
          <a:lstStyle/>
          <a:p>
            <a:pPr algn="ctr">
              <a:lnSpc>
                <a:spcPct val="90000"/>
              </a:lnSpc>
            </a:pPr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105" name="Diamond 104">
            <a:extLst>
              <a:ext uri="{FF2B5EF4-FFF2-40B4-BE49-F238E27FC236}">
                <a16:creationId xmlns:a16="http://schemas.microsoft.com/office/drawing/2014/main" id="{0F6FB67C-974D-4F03-9837-0F9E720170A1}"/>
              </a:ext>
            </a:extLst>
          </p:cNvPr>
          <p:cNvSpPr/>
          <p:nvPr/>
        </p:nvSpPr>
        <p:spPr>
          <a:xfrm>
            <a:off x="10466901" y="3625156"/>
            <a:ext cx="1463040" cy="496229"/>
          </a:xfrm>
          <a:prstGeom prst="diamond">
            <a:avLst/>
          </a:prstGeom>
          <a:solidFill>
            <a:srgbClr val="FFA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rtlCol="0" anchor="ctr" anchorCtr="0"/>
          <a:lstStyle/>
          <a:p>
            <a:pPr algn="ctr">
              <a:lnSpc>
                <a:spcPct val="90000"/>
              </a:lnSpc>
            </a:pPr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4ADFFC-2A42-4812-896F-7E332E0A1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29" y="44909"/>
            <a:ext cx="12036688" cy="664875"/>
          </a:xfrm>
        </p:spPr>
        <p:txBody>
          <a:bodyPr/>
          <a:lstStyle/>
          <a:p>
            <a:r>
              <a:rPr lang="en-US" sz="2000" dirty="0"/>
              <a:t>Cross-functional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/>
              <a:t>Together</a:t>
            </a:r>
            <a:r>
              <a:rPr lang="en-US" sz="2000" dirty="0">
                <a:solidFill>
                  <a:schemeClr val="accent4"/>
                </a:solidFill>
              </a:rPr>
              <a:t>Health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/>
              <a:t>Emergence Teams are addressing strategic initiatives. We are leveraging this structure and process to expand Team 5 and add two additional teams.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7DBAEC-5AB2-41FB-A5D0-64FCB48377E4}"/>
              </a:ext>
            </a:extLst>
          </p:cNvPr>
          <p:cNvSpPr/>
          <p:nvPr/>
        </p:nvSpPr>
        <p:spPr>
          <a:xfrm>
            <a:off x="6355637" y="912607"/>
            <a:ext cx="4937760" cy="640080"/>
          </a:xfrm>
          <a:prstGeom prst="rect">
            <a:avLst/>
          </a:prstGeom>
          <a:solidFill>
            <a:srgbClr val="9A34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US" sz="1200" b="1" dirty="0">
                <a:solidFill>
                  <a:schemeClr val="bg1"/>
                </a:solidFill>
              </a:rPr>
              <a:t>Team: ELT, Led by Mike, Ben, Dan; </a:t>
            </a:r>
            <a:r>
              <a:rPr lang="en-US" sz="1200" b="1" i="1" dirty="0">
                <a:solidFill>
                  <a:schemeClr val="bg1"/>
                </a:solidFill>
              </a:rPr>
              <a:t>How do we emerge from COVID-19 crisis as a stronger, more efficient coordinated care organization per our TH2023 strategy? 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6" name="Rectangle: Top Corners Rounded 85">
            <a:extLst>
              <a:ext uri="{FF2B5EF4-FFF2-40B4-BE49-F238E27FC236}">
                <a16:creationId xmlns:a16="http://schemas.microsoft.com/office/drawing/2014/main" id="{3D8E8677-F49D-4C5A-AA94-81B894BE6E40}"/>
              </a:ext>
            </a:extLst>
          </p:cNvPr>
          <p:cNvSpPr/>
          <p:nvPr/>
        </p:nvSpPr>
        <p:spPr>
          <a:xfrm rot="16200000">
            <a:off x="3653521" y="957418"/>
            <a:ext cx="640083" cy="2058503"/>
          </a:xfrm>
          <a:prstGeom prst="round2Same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Financial Planning/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Modeling  </a:t>
            </a: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0138905D-F57A-401F-B058-F149C1D0C514}"/>
              </a:ext>
            </a:extLst>
          </p:cNvPr>
          <p:cNvCxnSpPr>
            <a:cxnSpLocks/>
          </p:cNvCxnSpPr>
          <p:nvPr/>
        </p:nvCxnSpPr>
        <p:spPr>
          <a:xfrm>
            <a:off x="4744359" y="1988595"/>
            <a:ext cx="133243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>
            <a:extLst>
              <a:ext uri="{FF2B5EF4-FFF2-40B4-BE49-F238E27FC236}">
                <a16:creationId xmlns:a16="http://schemas.microsoft.com/office/drawing/2014/main" id="{9731EF74-6E53-40C0-A432-3BB04481AEF6}"/>
              </a:ext>
            </a:extLst>
          </p:cNvPr>
          <p:cNvSpPr/>
          <p:nvPr/>
        </p:nvSpPr>
        <p:spPr>
          <a:xfrm>
            <a:off x="6355636" y="1666627"/>
            <a:ext cx="4937760" cy="640080"/>
          </a:xfrm>
          <a:prstGeom prst="rect">
            <a:avLst/>
          </a:prstGeom>
          <a:solidFill>
            <a:srgbClr val="9A34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US" sz="1200" b="1" dirty="0">
                <a:solidFill>
                  <a:schemeClr val="bg1"/>
                </a:solidFill>
              </a:rPr>
              <a:t>Team: Led by Cindy Clemence and Dan Isacksen</a:t>
            </a:r>
            <a:r>
              <a:rPr lang="en-US" sz="1200" b="1" i="1" dirty="0">
                <a:solidFill>
                  <a:schemeClr val="bg1"/>
                </a:solidFill>
              </a:rPr>
              <a:t>; What will our financial position look like with COVID-19 now and in the future? How do our capital plans change now and in the future?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C350EDC-F4D9-4DF1-97B5-414003C4A4B5}"/>
              </a:ext>
            </a:extLst>
          </p:cNvPr>
          <p:cNvCxnSpPr>
            <a:cxnSpLocks/>
            <a:endCxn id="73" idx="3"/>
          </p:cNvCxnSpPr>
          <p:nvPr/>
        </p:nvCxnSpPr>
        <p:spPr>
          <a:xfrm>
            <a:off x="1922636" y="1213339"/>
            <a:ext cx="2023701" cy="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3169F07-18CA-4CC9-A10B-AB18717A4F56}"/>
              </a:ext>
            </a:extLst>
          </p:cNvPr>
          <p:cNvSpPr txBox="1"/>
          <p:nvPr/>
        </p:nvSpPr>
        <p:spPr>
          <a:xfrm>
            <a:off x="300699" y="1782035"/>
            <a:ext cx="2643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Note: COVID-19 Incident Command will continue to address pandemic-related issues.</a:t>
            </a:r>
          </a:p>
        </p:txBody>
      </p:sp>
      <p:cxnSp>
        <p:nvCxnSpPr>
          <p:cNvPr id="107" name="Connector: Elbow 106">
            <a:extLst>
              <a:ext uri="{FF2B5EF4-FFF2-40B4-BE49-F238E27FC236}">
                <a16:creationId xmlns:a16="http://schemas.microsoft.com/office/drawing/2014/main" id="{9C9A8CBE-E120-4E31-BCBF-F81950431C46}"/>
              </a:ext>
            </a:extLst>
          </p:cNvPr>
          <p:cNvCxnSpPr>
            <a:cxnSpLocks/>
            <a:endCxn id="91" idx="0"/>
          </p:cNvCxnSpPr>
          <p:nvPr/>
        </p:nvCxnSpPr>
        <p:spPr>
          <a:xfrm rot="10800000" flipV="1">
            <a:off x="2538207" y="2582161"/>
            <a:ext cx="3402439" cy="1054011"/>
          </a:xfrm>
          <a:prstGeom prst="bentConnector2">
            <a:avLst/>
          </a:prstGeom>
          <a:ln w="28575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or: Elbow 112">
            <a:extLst>
              <a:ext uri="{FF2B5EF4-FFF2-40B4-BE49-F238E27FC236}">
                <a16:creationId xmlns:a16="http://schemas.microsoft.com/office/drawing/2014/main" id="{4A90D776-D144-4216-9FE4-95D17139EB7E}"/>
              </a:ext>
            </a:extLst>
          </p:cNvPr>
          <p:cNvCxnSpPr>
            <a:cxnSpLocks/>
            <a:endCxn id="92" idx="0"/>
          </p:cNvCxnSpPr>
          <p:nvPr/>
        </p:nvCxnSpPr>
        <p:spPr>
          <a:xfrm rot="10800000" flipV="1">
            <a:off x="4084428" y="2582161"/>
            <a:ext cx="1676521" cy="1054011"/>
          </a:xfrm>
          <a:prstGeom prst="bentConnector2">
            <a:avLst/>
          </a:prstGeom>
          <a:ln w="28575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or: Elbow 113">
            <a:extLst>
              <a:ext uri="{FF2B5EF4-FFF2-40B4-BE49-F238E27FC236}">
                <a16:creationId xmlns:a16="http://schemas.microsoft.com/office/drawing/2014/main" id="{C32DEF70-86C6-4DD4-B5FE-5554D5B2B92B}"/>
              </a:ext>
            </a:extLst>
          </p:cNvPr>
          <p:cNvCxnSpPr>
            <a:cxnSpLocks/>
            <a:stCxn id="27" idx="3"/>
            <a:endCxn id="93" idx="0"/>
          </p:cNvCxnSpPr>
          <p:nvPr/>
        </p:nvCxnSpPr>
        <p:spPr>
          <a:xfrm flipH="1">
            <a:off x="5655935" y="1220530"/>
            <a:ext cx="199672" cy="2480193"/>
          </a:xfrm>
          <a:prstGeom prst="bentConnector4">
            <a:avLst>
              <a:gd name="adj1" fmla="val -114488"/>
              <a:gd name="adj2" fmla="val 54848"/>
            </a:avLst>
          </a:prstGeom>
          <a:ln w="28575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ctor: Elbow 114">
            <a:extLst>
              <a:ext uri="{FF2B5EF4-FFF2-40B4-BE49-F238E27FC236}">
                <a16:creationId xmlns:a16="http://schemas.microsoft.com/office/drawing/2014/main" id="{8934C433-E414-4C25-B869-32CBDF355965}"/>
              </a:ext>
            </a:extLst>
          </p:cNvPr>
          <p:cNvCxnSpPr>
            <a:cxnSpLocks/>
            <a:endCxn id="94" idx="0"/>
          </p:cNvCxnSpPr>
          <p:nvPr/>
        </p:nvCxnSpPr>
        <p:spPr>
          <a:xfrm>
            <a:off x="5993547" y="2582166"/>
            <a:ext cx="1602261" cy="1054009"/>
          </a:xfrm>
          <a:prstGeom prst="bentConnector2">
            <a:avLst/>
          </a:prstGeom>
          <a:ln w="28575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or: Elbow 116">
            <a:extLst>
              <a:ext uri="{FF2B5EF4-FFF2-40B4-BE49-F238E27FC236}">
                <a16:creationId xmlns:a16="http://schemas.microsoft.com/office/drawing/2014/main" id="{12951FD1-5498-4926-9BBF-E13D67B782DD}"/>
              </a:ext>
            </a:extLst>
          </p:cNvPr>
          <p:cNvCxnSpPr>
            <a:cxnSpLocks/>
            <a:endCxn id="100" idx="0"/>
          </p:cNvCxnSpPr>
          <p:nvPr/>
        </p:nvCxnSpPr>
        <p:spPr>
          <a:xfrm>
            <a:off x="6423007" y="2582166"/>
            <a:ext cx="3201624" cy="1054009"/>
          </a:xfrm>
          <a:prstGeom prst="bentConnector2">
            <a:avLst/>
          </a:prstGeom>
          <a:ln w="28575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or: Elbow 117">
            <a:extLst>
              <a:ext uri="{FF2B5EF4-FFF2-40B4-BE49-F238E27FC236}">
                <a16:creationId xmlns:a16="http://schemas.microsoft.com/office/drawing/2014/main" id="{8854FB82-E59E-4E4F-8BE1-7609342BA5C1}"/>
              </a:ext>
            </a:extLst>
          </p:cNvPr>
          <p:cNvCxnSpPr>
            <a:cxnSpLocks/>
            <a:endCxn id="105" idx="0"/>
          </p:cNvCxnSpPr>
          <p:nvPr/>
        </p:nvCxnSpPr>
        <p:spPr>
          <a:xfrm>
            <a:off x="6266249" y="2574671"/>
            <a:ext cx="4932175" cy="1050487"/>
          </a:xfrm>
          <a:prstGeom prst="bentConnector2">
            <a:avLst/>
          </a:prstGeom>
          <a:ln w="28575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>
            <a:extLst>
              <a:ext uri="{FF2B5EF4-FFF2-40B4-BE49-F238E27FC236}">
                <a16:creationId xmlns:a16="http://schemas.microsoft.com/office/drawing/2014/main" id="{8515AF63-FEE7-46D6-93B7-25707A610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396" y="713872"/>
            <a:ext cx="1615589" cy="104065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3" name="Rectangle: Top Corners Rounded 72">
            <a:extLst>
              <a:ext uri="{FF2B5EF4-FFF2-40B4-BE49-F238E27FC236}">
                <a16:creationId xmlns:a16="http://schemas.microsoft.com/office/drawing/2014/main" id="{6DCE4848-904E-41B8-B952-EFB234A164D8}"/>
              </a:ext>
            </a:extLst>
          </p:cNvPr>
          <p:cNvSpPr/>
          <p:nvPr/>
        </p:nvSpPr>
        <p:spPr>
          <a:xfrm rot="16200000">
            <a:off x="4704223" y="154719"/>
            <a:ext cx="640080" cy="2155852"/>
          </a:xfrm>
          <a:prstGeom prst="round2Same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lvl="0" algn="ctr"/>
            <a:r>
              <a:rPr lang="en-US" sz="1400" b="1" dirty="0">
                <a:solidFill>
                  <a:schemeClr val="bg1"/>
                </a:solidFill>
              </a:rPr>
              <a:t>Emergence Steering Team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05C1461-5F9D-468D-A29C-3B03DBDF8698}"/>
              </a:ext>
            </a:extLst>
          </p:cNvPr>
          <p:cNvGrpSpPr/>
          <p:nvPr/>
        </p:nvGrpSpPr>
        <p:grpSpPr>
          <a:xfrm>
            <a:off x="231468" y="2912015"/>
            <a:ext cx="1463040" cy="3374487"/>
            <a:chOff x="390360" y="3536125"/>
            <a:chExt cx="1463040" cy="3374487"/>
          </a:xfrm>
        </p:grpSpPr>
        <p:sp>
          <p:nvSpPr>
            <p:cNvPr id="45" name="Rectangle: Top Corners Rounded 44">
              <a:extLst>
                <a:ext uri="{FF2B5EF4-FFF2-40B4-BE49-F238E27FC236}">
                  <a16:creationId xmlns:a16="http://schemas.microsoft.com/office/drawing/2014/main" id="{35C9C36E-125A-43A7-A52B-862E0635D8F1}"/>
                </a:ext>
              </a:extLst>
            </p:cNvPr>
            <p:cNvSpPr/>
            <p:nvPr/>
          </p:nvSpPr>
          <p:spPr>
            <a:xfrm>
              <a:off x="390360" y="3536125"/>
              <a:ext cx="1463040" cy="629474"/>
            </a:xfrm>
            <a:prstGeom prst="round2Same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45720" rIns="45720" rtlCol="0" anchor="ctr" anchorCtr="0"/>
            <a:lstStyle/>
            <a:p>
              <a:pPr algn="ctr">
                <a:lnSpc>
                  <a:spcPct val="90000"/>
                </a:lnSpc>
              </a:pPr>
              <a:r>
                <a:rPr lang="en-US" sz="1400" b="1" dirty="0">
                  <a:solidFill>
                    <a:schemeClr val="bg1"/>
                  </a:solidFill>
                </a:rPr>
                <a:t>1. Safe OP/Elective Ramp-Up</a:t>
              </a:r>
            </a:p>
          </p:txBody>
        </p:sp>
        <p:sp>
          <p:nvSpPr>
            <p:cNvPr id="46" name="Rectangle: Top Corners Rounded 45">
              <a:extLst>
                <a:ext uri="{FF2B5EF4-FFF2-40B4-BE49-F238E27FC236}">
                  <a16:creationId xmlns:a16="http://schemas.microsoft.com/office/drawing/2014/main" id="{D245EE7B-983C-4C7B-9F2A-DA9D74787768}"/>
                </a:ext>
              </a:extLst>
            </p:cNvPr>
            <p:cNvSpPr/>
            <p:nvPr/>
          </p:nvSpPr>
          <p:spPr>
            <a:xfrm>
              <a:off x="390360" y="4165600"/>
              <a:ext cx="1463040" cy="2745012"/>
            </a:xfrm>
            <a:prstGeom prst="round2SameRect">
              <a:avLst>
                <a:gd name="adj1" fmla="val 0"/>
                <a:gd name="adj2" fmla="val 8297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45720" rIns="45720" rtlCol="0" anchor="t"/>
            <a:lstStyle/>
            <a:p>
              <a:pPr>
                <a:lnSpc>
                  <a:spcPct val="90000"/>
                </a:lnSpc>
                <a:spcBef>
                  <a:spcPts val="300"/>
                </a:spcBef>
              </a:pPr>
              <a:r>
                <a:rPr lang="en-US" sz="1200" b="1" dirty="0">
                  <a:solidFill>
                    <a:sysClr val="windowText" lastClr="000000"/>
                  </a:solidFill>
                </a:rPr>
                <a:t>Led By: </a:t>
              </a:r>
              <a:r>
                <a:rPr lang="en-US" sz="1200" dirty="0">
                  <a:solidFill>
                    <a:sysClr val="windowText" lastClr="000000"/>
                  </a:solidFill>
                </a:rPr>
                <a:t>Dr. Reggie Eadie &amp; Julie Washington </a:t>
              </a:r>
            </a:p>
            <a:p>
              <a:pPr>
                <a:lnSpc>
                  <a:spcPct val="90000"/>
                </a:lnSpc>
                <a:spcBef>
                  <a:spcPts val="300"/>
                </a:spcBef>
              </a:pPr>
              <a:r>
                <a:rPr lang="en-US" sz="1200" b="1" dirty="0">
                  <a:solidFill>
                    <a:sysClr val="windowText" lastClr="000000"/>
                  </a:solidFill>
                </a:rPr>
                <a:t>Kickoff: </a:t>
              </a:r>
              <a:r>
                <a:rPr lang="en-US" sz="1200" dirty="0">
                  <a:solidFill>
                    <a:sysClr val="windowText" lastClr="000000"/>
                  </a:solidFill>
                </a:rPr>
                <a:t>April 17 </a:t>
              </a:r>
            </a:p>
            <a:p>
              <a:pPr>
                <a:lnSpc>
                  <a:spcPct val="90000"/>
                </a:lnSpc>
                <a:spcBef>
                  <a:spcPts val="300"/>
                </a:spcBef>
              </a:pPr>
              <a:r>
                <a:rPr lang="en-US" sz="1200" b="1" dirty="0">
                  <a:solidFill>
                    <a:sysClr val="windowText" lastClr="000000"/>
                  </a:solidFill>
                </a:rPr>
                <a:t>Key Question: </a:t>
              </a:r>
              <a:r>
                <a:rPr lang="en-US" sz="1200" dirty="0">
                  <a:solidFill>
                    <a:sysClr val="windowText" lastClr="000000"/>
                  </a:solidFill>
                </a:rPr>
                <a:t>How to safely ramp up care delivery during Phase II to have a first-mover advantage in markets?</a:t>
              </a:r>
            </a:p>
            <a:p>
              <a:pPr>
                <a:lnSpc>
                  <a:spcPct val="90000"/>
                </a:lnSpc>
                <a:spcBef>
                  <a:spcPts val="300"/>
                </a:spcBef>
              </a:pPr>
              <a:endParaRPr lang="en-US" sz="1200" dirty="0">
                <a:solidFill>
                  <a:sysClr val="windowText" lastClr="000000"/>
                </a:solidFill>
              </a:endParaRPr>
            </a:p>
            <a:p>
              <a:pPr>
                <a:lnSpc>
                  <a:spcPct val="90000"/>
                </a:lnSpc>
                <a:spcBef>
                  <a:spcPts val="300"/>
                </a:spcBef>
              </a:pPr>
              <a:endParaRPr lang="en-US" sz="120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BF790E8-BC44-426D-94B9-C017998A4012}"/>
              </a:ext>
            </a:extLst>
          </p:cNvPr>
          <p:cNvGrpSpPr/>
          <p:nvPr/>
        </p:nvGrpSpPr>
        <p:grpSpPr>
          <a:xfrm>
            <a:off x="1797132" y="2912013"/>
            <a:ext cx="1463040" cy="3383467"/>
            <a:chOff x="2559798" y="3536125"/>
            <a:chExt cx="1463040" cy="3383467"/>
          </a:xfrm>
        </p:grpSpPr>
        <p:sp>
          <p:nvSpPr>
            <p:cNvPr id="75" name="Rectangle: Top Corners Rounded 74">
              <a:extLst>
                <a:ext uri="{FF2B5EF4-FFF2-40B4-BE49-F238E27FC236}">
                  <a16:creationId xmlns:a16="http://schemas.microsoft.com/office/drawing/2014/main" id="{407714CB-C3E1-4875-86BE-680514CB139D}"/>
                </a:ext>
              </a:extLst>
            </p:cNvPr>
            <p:cNvSpPr/>
            <p:nvPr/>
          </p:nvSpPr>
          <p:spPr>
            <a:xfrm>
              <a:off x="2559798" y="3536125"/>
              <a:ext cx="1463040" cy="629475"/>
            </a:xfrm>
            <a:prstGeom prst="round2Same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45720" rIns="45720" rtlCol="0" anchor="ctr" anchorCtr="0"/>
            <a:lstStyle/>
            <a:p>
              <a:pPr algn="ctr">
                <a:lnSpc>
                  <a:spcPct val="90000"/>
                </a:lnSpc>
              </a:pPr>
              <a:r>
                <a:rPr lang="en-US" sz="1400" b="1" dirty="0">
                  <a:solidFill>
                    <a:schemeClr val="bg1"/>
                  </a:solidFill>
                </a:rPr>
                <a:t>2. National Virtual  &amp; </a:t>
              </a:r>
              <a:br>
                <a:rPr lang="en-US" sz="1400" b="1" dirty="0">
                  <a:solidFill>
                    <a:schemeClr val="bg1"/>
                  </a:solidFill>
                </a:rPr>
              </a:br>
              <a:r>
                <a:rPr lang="en-US" sz="1400" b="1" dirty="0">
                  <a:solidFill>
                    <a:schemeClr val="bg1"/>
                  </a:solidFill>
                </a:rPr>
                <a:t>In-Home Care</a:t>
              </a:r>
            </a:p>
          </p:txBody>
        </p:sp>
        <p:sp>
          <p:nvSpPr>
            <p:cNvPr id="76" name="Rectangle: Top Corners Rounded 75">
              <a:extLst>
                <a:ext uri="{FF2B5EF4-FFF2-40B4-BE49-F238E27FC236}">
                  <a16:creationId xmlns:a16="http://schemas.microsoft.com/office/drawing/2014/main" id="{4FF44E32-F7CF-4685-9E24-C56F19CE64D7}"/>
                </a:ext>
              </a:extLst>
            </p:cNvPr>
            <p:cNvSpPr/>
            <p:nvPr/>
          </p:nvSpPr>
          <p:spPr>
            <a:xfrm>
              <a:off x="2559798" y="4165599"/>
              <a:ext cx="1463040" cy="2753993"/>
            </a:xfrm>
            <a:prstGeom prst="round2SameRect">
              <a:avLst>
                <a:gd name="adj1" fmla="val 0"/>
                <a:gd name="adj2" fmla="val 7936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45720" rIns="45720" rtlCol="0" anchor="t"/>
            <a:lstStyle/>
            <a:p>
              <a:pPr>
                <a:lnSpc>
                  <a:spcPct val="90000"/>
                </a:lnSpc>
                <a:spcBef>
                  <a:spcPts val="300"/>
                </a:spcBef>
              </a:pPr>
              <a:r>
                <a:rPr lang="en-US" sz="1200" b="1" dirty="0">
                  <a:solidFill>
                    <a:sysClr val="windowText" lastClr="000000"/>
                  </a:solidFill>
                </a:rPr>
                <a:t>Led By: </a:t>
              </a:r>
              <a:r>
                <a:rPr lang="en-US" sz="1200" dirty="0">
                  <a:solidFill>
                    <a:sysClr val="windowText" lastClr="000000"/>
                  </a:solidFill>
                </a:rPr>
                <a:t>Marcus Shipley &amp; Dr. Mark LePage</a:t>
              </a:r>
            </a:p>
            <a:p>
              <a:pPr>
                <a:lnSpc>
                  <a:spcPct val="90000"/>
                </a:lnSpc>
                <a:spcBef>
                  <a:spcPts val="300"/>
                </a:spcBef>
              </a:pPr>
              <a:r>
                <a:rPr lang="en-US" sz="1200" b="1" dirty="0">
                  <a:solidFill>
                    <a:sysClr val="windowText" lastClr="000000"/>
                  </a:solidFill>
                </a:rPr>
                <a:t>Kickoff: </a:t>
              </a:r>
              <a:r>
                <a:rPr lang="en-US" sz="1200" dirty="0">
                  <a:solidFill>
                    <a:sysClr val="windowText" lastClr="000000"/>
                  </a:solidFill>
                </a:rPr>
                <a:t>May 1</a:t>
              </a:r>
            </a:p>
            <a:p>
              <a:pPr>
                <a:lnSpc>
                  <a:spcPct val="90000"/>
                </a:lnSpc>
                <a:spcBef>
                  <a:spcPts val="300"/>
                </a:spcBef>
              </a:pPr>
              <a:r>
                <a:rPr lang="en-US" sz="1200" b="1" dirty="0">
                  <a:solidFill>
                    <a:sysClr val="windowText" lastClr="000000"/>
                  </a:solidFill>
                </a:rPr>
                <a:t>Key Question: </a:t>
              </a:r>
              <a:r>
                <a:rPr lang="en-US" sz="1200" dirty="0">
                  <a:solidFill>
                    <a:sysClr val="windowText" lastClr="000000"/>
                  </a:solidFill>
                </a:rPr>
                <a:t>How to leverage our scale and the current environment to grow member relationships and accelerate portfolio diversification?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9EBC8B7-F12D-4AA9-896F-E0E1EE2D96C3}"/>
              </a:ext>
            </a:extLst>
          </p:cNvPr>
          <p:cNvGrpSpPr/>
          <p:nvPr/>
        </p:nvGrpSpPr>
        <p:grpSpPr>
          <a:xfrm>
            <a:off x="3357391" y="2912016"/>
            <a:ext cx="1463040" cy="3368769"/>
            <a:chOff x="4711131" y="3536125"/>
            <a:chExt cx="1463040" cy="3368769"/>
          </a:xfrm>
        </p:grpSpPr>
        <p:sp>
          <p:nvSpPr>
            <p:cNvPr id="95" name="Rectangle: Top Corners Rounded 94">
              <a:extLst>
                <a:ext uri="{FF2B5EF4-FFF2-40B4-BE49-F238E27FC236}">
                  <a16:creationId xmlns:a16="http://schemas.microsoft.com/office/drawing/2014/main" id="{E8F0612E-8EC3-4B41-882F-A42B3D006263}"/>
                </a:ext>
              </a:extLst>
            </p:cNvPr>
            <p:cNvSpPr/>
            <p:nvPr/>
          </p:nvSpPr>
          <p:spPr>
            <a:xfrm>
              <a:off x="4711131" y="3536125"/>
              <a:ext cx="1463040" cy="629475"/>
            </a:xfrm>
            <a:prstGeom prst="round2Same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45720" rIns="45720" rtlCol="0" anchor="ctr" anchorCtr="0"/>
            <a:lstStyle/>
            <a:p>
              <a:pPr algn="ctr">
                <a:lnSpc>
                  <a:spcPct val="90000"/>
                </a:lnSpc>
              </a:pPr>
              <a:r>
                <a:rPr lang="en-US" sz="1400" b="1" dirty="0">
                  <a:solidFill>
                    <a:schemeClr val="bg1"/>
                  </a:solidFill>
                </a:rPr>
                <a:t>3. Optimize </a:t>
              </a:r>
              <a:br>
                <a:rPr lang="en-US" sz="1400" b="1" dirty="0">
                  <a:solidFill>
                    <a:schemeClr val="bg1"/>
                  </a:solidFill>
                </a:rPr>
              </a:br>
              <a:r>
                <a:rPr lang="en-US" sz="1400" b="1" dirty="0">
                  <a:solidFill>
                    <a:schemeClr val="bg1"/>
                  </a:solidFill>
                </a:rPr>
                <a:t>Non-Acute Configuration</a:t>
              </a:r>
            </a:p>
          </p:txBody>
        </p:sp>
        <p:sp>
          <p:nvSpPr>
            <p:cNvPr id="96" name="Rectangle: Top Corners Rounded 95">
              <a:extLst>
                <a:ext uri="{FF2B5EF4-FFF2-40B4-BE49-F238E27FC236}">
                  <a16:creationId xmlns:a16="http://schemas.microsoft.com/office/drawing/2014/main" id="{C019B5A2-2EE1-4DBF-BD34-EE75450B8475}"/>
                </a:ext>
              </a:extLst>
            </p:cNvPr>
            <p:cNvSpPr/>
            <p:nvPr/>
          </p:nvSpPr>
          <p:spPr>
            <a:xfrm>
              <a:off x="4711131" y="4165599"/>
              <a:ext cx="1463040" cy="2739295"/>
            </a:xfrm>
            <a:prstGeom prst="round2SameRect">
              <a:avLst>
                <a:gd name="adj1" fmla="val 433"/>
                <a:gd name="adj2" fmla="val 8658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45720" rIns="45720" rtlCol="0" anchor="t" anchorCtr="0"/>
            <a:lstStyle/>
            <a:p>
              <a:pPr>
                <a:lnSpc>
                  <a:spcPct val="90000"/>
                </a:lnSpc>
                <a:spcBef>
                  <a:spcPts val="300"/>
                </a:spcBef>
              </a:pPr>
              <a:r>
                <a:rPr lang="en-US" sz="1200" b="1" dirty="0">
                  <a:solidFill>
                    <a:sysClr val="windowText" lastClr="000000"/>
                  </a:solidFill>
                </a:rPr>
                <a:t>Led By: </a:t>
              </a:r>
              <a:r>
                <a:rPr lang="en-US" sz="1200" dirty="0">
                  <a:solidFill>
                    <a:sysClr val="windowText" lastClr="000000"/>
                  </a:solidFill>
                </a:rPr>
                <a:t>Mike Englehart &amp; Rob Casalou</a:t>
              </a:r>
            </a:p>
            <a:p>
              <a:pPr>
                <a:lnSpc>
                  <a:spcPct val="90000"/>
                </a:lnSpc>
                <a:spcBef>
                  <a:spcPts val="300"/>
                </a:spcBef>
              </a:pPr>
              <a:r>
                <a:rPr lang="en-US" sz="1200" b="1" dirty="0">
                  <a:solidFill>
                    <a:sysClr val="windowText" lastClr="000000"/>
                  </a:solidFill>
                </a:rPr>
                <a:t>Kickoff: </a:t>
              </a:r>
              <a:r>
                <a:rPr lang="en-US" sz="1200" dirty="0">
                  <a:solidFill>
                    <a:sysClr val="windowText" lastClr="000000"/>
                  </a:solidFill>
                </a:rPr>
                <a:t>May 8</a:t>
              </a:r>
              <a:endParaRPr lang="en-US" sz="1200" baseline="30000" dirty="0">
                <a:solidFill>
                  <a:sysClr val="windowText" lastClr="000000"/>
                </a:solidFill>
              </a:endParaRPr>
            </a:p>
            <a:p>
              <a:pPr>
                <a:lnSpc>
                  <a:spcPct val="90000"/>
                </a:lnSpc>
                <a:spcBef>
                  <a:spcPts val="300"/>
                </a:spcBef>
              </a:pPr>
              <a:r>
                <a:rPr lang="en-US" sz="1200" b="1" dirty="0">
                  <a:solidFill>
                    <a:sysClr val="windowText" lastClr="000000"/>
                  </a:solidFill>
                </a:rPr>
                <a:t>Key Question: </a:t>
              </a:r>
              <a:r>
                <a:rPr lang="en-US" sz="1200" dirty="0">
                  <a:solidFill>
                    <a:sysClr val="windowText" lastClr="000000"/>
                  </a:solidFill>
                </a:rPr>
                <a:t>How do we optimize use and configuration of current ambulatory, MGPS, and continuing care service locations?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7D2ACB9-E3D6-4D1F-BA85-F6634FCB8C39}"/>
              </a:ext>
            </a:extLst>
          </p:cNvPr>
          <p:cNvGrpSpPr/>
          <p:nvPr/>
        </p:nvGrpSpPr>
        <p:grpSpPr>
          <a:xfrm>
            <a:off x="4914103" y="2912013"/>
            <a:ext cx="1463040" cy="3383467"/>
            <a:chOff x="7097534" y="3536125"/>
            <a:chExt cx="1463040" cy="2984145"/>
          </a:xfrm>
        </p:grpSpPr>
        <p:sp>
          <p:nvSpPr>
            <p:cNvPr id="101" name="Rectangle: Top Corners Rounded 100">
              <a:extLst>
                <a:ext uri="{FF2B5EF4-FFF2-40B4-BE49-F238E27FC236}">
                  <a16:creationId xmlns:a16="http://schemas.microsoft.com/office/drawing/2014/main" id="{B531611A-C275-43ED-92F7-FDC365321BB7}"/>
                </a:ext>
              </a:extLst>
            </p:cNvPr>
            <p:cNvSpPr/>
            <p:nvPr/>
          </p:nvSpPr>
          <p:spPr>
            <a:xfrm>
              <a:off x="7097534" y="3536125"/>
              <a:ext cx="1463040" cy="561213"/>
            </a:xfrm>
            <a:prstGeom prst="round2Same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45720" rIns="45720" rtlCol="0" anchor="ctr" anchorCtr="0"/>
            <a:lstStyle/>
            <a:p>
              <a:pPr algn="ctr">
                <a:lnSpc>
                  <a:spcPct val="90000"/>
                </a:lnSpc>
              </a:pPr>
              <a:r>
                <a:rPr lang="en-US" sz="1400" b="1" dirty="0">
                  <a:solidFill>
                    <a:schemeClr val="bg1"/>
                  </a:solidFill>
                </a:rPr>
                <a:t>4. Operating Model Size &amp; Scope</a:t>
              </a:r>
            </a:p>
          </p:txBody>
        </p:sp>
        <p:sp>
          <p:nvSpPr>
            <p:cNvPr id="102" name="Rectangle: Top Corners Rounded 101">
              <a:extLst>
                <a:ext uri="{FF2B5EF4-FFF2-40B4-BE49-F238E27FC236}">
                  <a16:creationId xmlns:a16="http://schemas.microsoft.com/office/drawing/2014/main" id="{51A58992-8103-4571-AC37-4A83C92EE584}"/>
                </a:ext>
              </a:extLst>
            </p:cNvPr>
            <p:cNvSpPr/>
            <p:nvPr/>
          </p:nvSpPr>
          <p:spPr>
            <a:xfrm>
              <a:off x="7097534" y="4097338"/>
              <a:ext cx="1463040" cy="2422932"/>
            </a:xfrm>
            <a:prstGeom prst="round2SameRect">
              <a:avLst>
                <a:gd name="adj1" fmla="val 0"/>
                <a:gd name="adj2" fmla="val 9379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45720" rIns="45720" rtlCol="0" anchor="t"/>
            <a:lstStyle/>
            <a:p>
              <a:pPr>
                <a:lnSpc>
                  <a:spcPct val="90000"/>
                </a:lnSpc>
                <a:spcBef>
                  <a:spcPts val="300"/>
                </a:spcBef>
              </a:pPr>
              <a:r>
                <a:rPr lang="en-US" sz="1200" b="1" dirty="0">
                  <a:solidFill>
                    <a:sysClr val="windowText" lastClr="000000"/>
                  </a:solidFill>
                </a:rPr>
                <a:t>Led By: </a:t>
              </a:r>
              <a:r>
                <a:rPr lang="en-US" sz="1200" dirty="0">
                  <a:solidFill>
                    <a:sysClr val="windowText" lastClr="000000"/>
                  </a:solidFill>
                </a:rPr>
                <a:t>ELT</a:t>
              </a:r>
            </a:p>
            <a:p>
              <a:pPr>
                <a:lnSpc>
                  <a:spcPct val="90000"/>
                </a:lnSpc>
                <a:spcBef>
                  <a:spcPts val="300"/>
                </a:spcBef>
              </a:pPr>
              <a:r>
                <a:rPr lang="en-US" sz="1200" b="1" dirty="0">
                  <a:solidFill>
                    <a:sysClr val="windowText" lastClr="000000"/>
                  </a:solidFill>
                </a:rPr>
                <a:t>Kickoff: </a:t>
              </a:r>
              <a:r>
                <a:rPr lang="en-US" sz="1200" dirty="0">
                  <a:solidFill>
                    <a:sysClr val="windowText" lastClr="000000"/>
                  </a:solidFill>
                </a:rPr>
                <a:t>Early</a:t>
              </a:r>
              <a:r>
                <a:rPr lang="en-US" sz="1200" b="1" dirty="0">
                  <a:solidFill>
                    <a:sysClr val="windowText" lastClr="000000"/>
                  </a:solidFill>
                </a:rPr>
                <a:t> </a:t>
              </a:r>
              <a:r>
                <a:rPr lang="en-US" sz="1200" dirty="0">
                  <a:solidFill>
                    <a:sysClr val="windowText" lastClr="000000"/>
                  </a:solidFill>
                </a:rPr>
                <a:t>May</a:t>
              </a:r>
            </a:p>
            <a:p>
              <a:pPr>
                <a:lnSpc>
                  <a:spcPct val="90000"/>
                </a:lnSpc>
                <a:spcBef>
                  <a:spcPts val="300"/>
                </a:spcBef>
              </a:pPr>
              <a:r>
                <a:rPr lang="en-US" sz="1200" b="1" dirty="0">
                  <a:solidFill>
                    <a:sysClr val="windowText" lastClr="000000"/>
                  </a:solidFill>
                </a:rPr>
                <a:t>Key Questions: </a:t>
              </a:r>
              <a:r>
                <a:rPr lang="en-US" sz="1200" dirty="0">
                  <a:solidFill>
                    <a:sysClr val="windowText" lastClr="000000"/>
                  </a:solidFill>
                </a:rPr>
                <a:t>How do we right-size given immediate COVID impact? </a:t>
              </a:r>
              <a:br>
                <a:rPr lang="en-US" sz="1200" dirty="0">
                  <a:solidFill>
                    <a:sysClr val="windowText" lastClr="000000"/>
                  </a:solidFill>
                </a:rPr>
              </a:br>
              <a:r>
                <a:rPr lang="en-US" sz="1200" dirty="0">
                  <a:solidFill>
                    <a:sysClr val="windowText" lastClr="000000"/>
                  </a:solidFill>
                </a:rPr>
                <a:t>How do we design the NEW Trinity Health operating model?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1530C7E-F200-4056-A195-855C7936A0F9}"/>
              </a:ext>
            </a:extLst>
          </p:cNvPr>
          <p:cNvGrpSpPr/>
          <p:nvPr/>
        </p:nvGrpSpPr>
        <p:grpSpPr>
          <a:xfrm>
            <a:off x="6468237" y="2912015"/>
            <a:ext cx="2351811" cy="3376631"/>
            <a:chOff x="9368845" y="3536125"/>
            <a:chExt cx="2021117" cy="3376631"/>
          </a:xfrm>
          <a:solidFill>
            <a:srgbClr val="FFC000"/>
          </a:solidFill>
        </p:grpSpPr>
        <p:sp>
          <p:nvSpPr>
            <p:cNvPr id="109" name="Rectangle: Top Corners Rounded 108">
              <a:extLst>
                <a:ext uri="{FF2B5EF4-FFF2-40B4-BE49-F238E27FC236}">
                  <a16:creationId xmlns:a16="http://schemas.microsoft.com/office/drawing/2014/main" id="{C001D871-0E25-4A1C-AD2B-D648BD21571A}"/>
                </a:ext>
              </a:extLst>
            </p:cNvPr>
            <p:cNvSpPr/>
            <p:nvPr/>
          </p:nvSpPr>
          <p:spPr>
            <a:xfrm>
              <a:off x="9368845" y="4165600"/>
              <a:ext cx="1091608" cy="2747156"/>
            </a:xfrm>
            <a:prstGeom prst="round2SameRect">
              <a:avLst>
                <a:gd name="adj1" fmla="val 0"/>
                <a:gd name="adj2" fmla="val 9422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45720" rIns="45720" rtlCol="0" anchor="t" anchorCtr="0"/>
            <a:lstStyle/>
            <a:p>
              <a:pPr>
                <a:lnSpc>
                  <a:spcPct val="90000"/>
                </a:lnSpc>
                <a:spcBef>
                  <a:spcPts val="300"/>
                </a:spcBef>
              </a:pPr>
              <a:r>
                <a:rPr lang="en-US" sz="1100" b="1" dirty="0">
                  <a:solidFill>
                    <a:sysClr val="windowText" lastClr="000000"/>
                  </a:solidFill>
                </a:rPr>
                <a:t>Led By: </a:t>
              </a:r>
              <a:r>
                <a:rPr lang="en-US" sz="1100" dirty="0">
                  <a:solidFill>
                    <a:sysClr val="windowText" lastClr="000000"/>
                  </a:solidFill>
                </a:rPr>
                <a:t>HM’s TH2023 Teams</a:t>
              </a:r>
            </a:p>
            <a:p>
              <a:pPr>
                <a:lnSpc>
                  <a:spcPct val="90000"/>
                </a:lnSpc>
                <a:spcBef>
                  <a:spcPts val="200"/>
                </a:spcBef>
              </a:pPr>
              <a:r>
                <a:rPr lang="en-US" sz="1100" b="1" dirty="0">
                  <a:solidFill>
                    <a:sysClr val="windowText" lastClr="000000"/>
                  </a:solidFill>
                </a:rPr>
                <a:t>Kickoff: </a:t>
              </a:r>
              <a:r>
                <a:rPr lang="en-US" sz="1100" dirty="0">
                  <a:solidFill>
                    <a:sysClr val="windowText" lastClr="000000"/>
                  </a:solidFill>
                </a:rPr>
                <a:t>July-</a:t>
              </a:r>
              <a:br>
                <a:rPr lang="en-US" sz="1100" dirty="0">
                  <a:solidFill>
                    <a:sysClr val="windowText" lastClr="000000"/>
                  </a:solidFill>
                </a:rPr>
              </a:br>
              <a:r>
                <a:rPr lang="en-US" sz="1100" dirty="0">
                  <a:solidFill>
                    <a:sysClr val="windowText" lastClr="000000"/>
                  </a:solidFill>
                </a:rPr>
                <a:t>September</a:t>
              </a:r>
            </a:p>
            <a:p>
              <a:pPr>
                <a:lnSpc>
                  <a:spcPct val="90000"/>
                </a:lnSpc>
                <a:spcBef>
                  <a:spcPts val="200"/>
                </a:spcBef>
              </a:pPr>
              <a:r>
                <a:rPr lang="en-US" sz="1100" b="1" dirty="0">
                  <a:solidFill>
                    <a:sysClr val="windowText" lastClr="000000"/>
                  </a:solidFill>
                </a:rPr>
                <a:t>Key Questions: </a:t>
              </a:r>
              <a:r>
                <a:rPr lang="en-US" sz="1100" i="1" dirty="0">
                  <a:solidFill>
                    <a:sysClr val="windowText" lastClr="000000"/>
                  </a:solidFill>
                </a:rPr>
                <a:t>What is our HM strategic plan?</a:t>
              </a:r>
            </a:p>
            <a:p>
              <a:pPr>
                <a:lnSpc>
                  <a:spcPct val="90000"/>
                </a:lnSpc>
                <a:spcBef>
                  <a:spcPts val="200"/>
                </a:spcBef>
              </a:pPr>
              <a:r>
                <a:rPr lang="en-US" sz="1100" dirty="0">
                  <a:solidFill>
                    <a:sysClr val="windowText" lastClr="000000"/>
                  </a:solidFill>
                </a:rPr>
                <a:t>How do we redesign local HM footprints &amp; service config-urations to gain economies of scale and member relationships?</a:t>
              </a:r>
            </a:p>
            <a:p>
              <a:pPr>
                <a:lnSpc>
                  <a:spcPct val="90000"/>
                </a:lnSpc>
                <a:spcBef>
                  <a:spcPts val="300"/>
                </a:spcBef>
              </a:pPr>
              <a:endParaRPr lang="en-US" sz="12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8" name="Rectangle: Top Corners Rounded 107">
              <a:extLst>
                <a:ext uri="{FF2B5EF4-FFF2-40B4-BE49-F238E27FC236}">
                  <a16:creationId xmlns:a16="http://schemas.microsoft.com/office/drawing/2014/main" id="{4C7F43AC-C681-43F3-A459-FB171D8FED3F}"/>
                </a:ext>
              </a:extLst>
            </p:cNvPr>
            <p:cNvSpPr/>
            <p:nvPr/>
          </p:nvSpPr>
          <p:spPr>
            <a:xfrm>
              <a:off x="9368845" y="3536125"/>
              <a:ext cx="2011680" cy="629475"/>
            </a:xfrm>
            <a:prstGeom prst="round2Same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45720" rIns="45720" rtlCol="0" anchor="ctr" anchorCtr="0"/>
            <a:lstStyle/>
            <a:p>
              <a:pPr algn="ctr">
                <a:lnSpc>
                  <a:spcPct val="90000"/>
                </a:lnSpc>
              </a:pPr>
              <a:r>
                <a:rPr lang="en-US" sz="1400" b="1" i="1" dirty="0">
                  <a:solidFill>
                    <a:schemeClr val="bg1"/>
                  </a:solidFill>
                </a:rPr>
                <a:t>5. Delivery System </a:t>
              </a:r>
              <a:br>
                <a:rPr lang="en-US" sz="1400" b="1" i="1" dirty="0">
                  <a:solidFill>
                    <a:schemeClr val="bg1"/>
                  </a:solidFill>
                </a:rPr>
              </a:br>
              <a:r>
                <a:rPr lang="en-US" sz="1400" b="1" i="1" dirty="0">
                  <a:solidFill>
                    <a:schemeClr val="bg1"/>
                  </a:solidFill>
                </a:rPr>
                <a:t>Design &amp; Configuration </a:t>
              </a:r>
              <a:br>
                <a:rPr lang="en-US" sz="1400" b="1" i="1" dirty="0">
                  <a:solidFill>
                    <a:schemeClr val="bg1"/>
                  </a:solidFill>
                </a:rPr>
              </a:br>
              <a:r>
                <a:rPr lang="en-US" sz="1400" b="1" i="1" dirty="0">
                  <a:solidFill>
                    <a:schemeClr val="bg1"/>
                  </a:solidFill>
                </a:rPr>
                <a:t>(Multiple Parallel Teams)</a:t>
              </a:r>
            </a:p>
          </p:txBody>
        </p:sp>
        <p:sp>
          <p:nvSpPr>
            <p:cNvPr id="60" name="Rectangle: Top Corners Rounded 59">
              <a:extLst>
                <a:ext uri="{FF2B5EF4-FFF2-40B4-BE49-F238E27FC236}">
                  <a16:creationId xmlns:a16="http://schemas.microsoft.com/office/drawing/2014/main" id="{4D9BBE6C-8F59-4082-AF65-7809C0136AD5}"/>
                </a:ext>
              </a:extLst>
            </p:cNvPr>
            <p:cNvSpPr/>
            <p:nvPr/>
          </p:nvSpPr>
          <p:spPr>
            <a:xfrm>
              <a:off x="10309540" y="4165600"/>
              <a:ext cx="1080422" cy="2747156"/>
            </a:xfrm>
            <a:prstGeom prst="round2SameRect">
              <a:avLst>
                <a:gd name="adj1" fmla="val 0"/>
                <a:gd name="adj2" fmla="val 9422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45720" rIns="45720" rtlCol="0" anchor="t" anchorCtr="0"/>
            <a:lstStyle/>
            <a:p>
              <a:pPr>
                <a:lnSpc>
                  <a:spcPct val="90000"/>
                </a:lnSpc>
                <a:spcBef>
                  <a:spcPts val="300"/>
                </a:spcBef>
              </a:pPr>
              <a:r>
                <a:rPr lang="en-US" sz="1100" b="1" dirty="0">
                  <a:solidFill>
                    <a:sysClr val="windowText" lastClr="000000"/>
                  </a:solidFill>
                </a:rPr>
                <a:t>Led By: </a:t>
              </a:r>
              <a:r>
                <a:rPr lang="en-US" sz="1100" dirty="0">
                  <a:solidFill>
                    <a:sysClr val="windowText" lastClr="000000"/>
                  </a:solidFill>
                </a:rPr>
                <a:t>Segment  Dev’t Teams TBD</a:t>
              </a:r>
            </a:p>
            <a:p>
              <a:pPr>
                <a:lnSpc>
                  <a:spcPct val="90000"/>
                </a:lnSpc>
                <a:spcBef>
                  <a:spcPts val="300"/>
                </a:spcBef>
              </a:pPr>
              <a:r>
                <a:rPr lang="en-US" sz="1100" b="1" dirty="0">
                  <a:solidFill>
                    <a:sysClr val="windowText" lastClr="000000"/>
                  </a:solidFill>
                </a:rPr>
                <a:t>Kickoff: </a:t>
              </a:r>
              <a:r>
                <a:rPr lang="en-US" sz="1100" dirty="0">
                  <a:solidFill>
                    <a:sysClr val="windowText" lastClr="000000"/>
                  </a:solidFill>
                </a:rPr>
                <a:t>H1, FY20</a:t>
              </a:r>
            </a:p>
            <a:p>
              <a:pPr>
                <a:lnSpc>
                  <a:spcPct val="90000"/>
                </a:lnSpc>
                <a:spcBef>
                  <a:spcPts val="300"/>
                </a:spcBef>
              </a:pPr>
              <a:r>
                <a:rPr lang="en-US" sz="1100" b="1" dirty="0">
                  <a:solidFill>
                    <a:sysClr val="windowText" lastClr="000000"/>
                  </a:solidFill>
                </a:rPr>
                <a:t>Key Question: </a:t>
              </a:r>
              <a:r>
                <a:rPr lang="en-US" sz="1100" i="1" dirty="0">
                  <a:solidFill>
                    <a:schemeClr val="tx1"/>
                  </a:solidFill>
                </a:rPr>
                <a:t>How do we develop and grow four new health segments </a:t>
              </a:r>
              <a:r>
                <a:rPr lang="en-US" sz="1051" i="1" dirty="0">
                  <a:solidFill>
                    <a:schemeClr val="tx1"/>
                  </a:solidFill>
                </a:rPr>
                <a:t>(Specialty Pharmacy, Health &amp; Wellness Retail, Physician Practice MSO, Innovation Venture Fund) </a:t>
              </a:r>
              <a:r>
                <a:rPr lang="en-US" sz="1100" i="1" dirty="0">
                  <a:solidFill>
                    <a:schemeClr val="tx1"/>
                  </a:solidFill>
                </a:rPr>
                <a:t>in our portfolio?</a:t>
              </a:r>
              <a:endParaRPr lang="en-US" sz="1051" i="1" dirty="0">
                <a:solidFill>
                  <a:schemeClr val="tx1"/>
                </a:solidFill>
              </a:endParaRPr>
            </a:p>
            <a:p>
              <a:pPr>
                <a:lnSpc>
                  <a:spcPct val="90000"/>
                </a:lnSpc>
                <a:spcBef>
                  <a:spcPts val="300"/>
                </a:spcBef>
              </a:pPr>
              <a:endParaRPr lang="en-US" sz="120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55" name="Rectangle: Top Corners Rounded 54">
            <a:extLst>
              <a:ext uri="{FF2B5EF4-FFF2-40B4-BE49-F238E27FC236}">
                <a16:creationId xmlns:a16="http://schemas.microsoft.com/office/drawing/2014/main" id="{09C02309-5E63-48AB-9286-93A79E0A6410}"/>
              </a:ext>
            </a:extLst>
          </p:cNvPr>
          <p:cNvSpPr/>
          <p:nvPr/>
        </p:nvSpPr>
        <p:spPr>
          <a:xfrm>
            <a:off x="10577652" y="3508507"/>
            <a:ext cx="1463040" cy="2924229"/>
          </a:xfrm>
          <a:prstGeom prst="round2SameRect">
            <a:avLst>
              <a:gd name="adj1" fmla="val 0"/>
              <a:gd name="adj2" fmla="val 9422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rtlCol="0" anchor="t" anchorCtr="0"/>
          <a:lstStyle/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200" b="1" dirty="0">
                <a:solidFill>
                  <a:sysClr val="windowText" lastClr="000000"/>
                </a:solidFill>
              </a:rPr>
              <a:t>Led By: </a:t>
            </a:r>
            <a:r>
              <a:rPr lang="en-US" sz="1200" dirty="0">
                <a:solidFill>
                  <a:sysClr val="windowText" lastClr="000000"/>
                </a:solidFill>
              </a:rPr>
              <a:t>Odette Bolano and Tom Peterson, M.D.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200" b="1" dirty="0">
                <a:solidFill>
                  <a:sysClr val="windowText" lastClr="000000"/>
                </a:solidFill>
              </a:rPr>
              <a:t>Key Question: </a:t>
            </a:r>
            <a:r>
              <a:rPr lang="en-US" sz="1200" i="1" dirty="0">
                <a:solidFill>
                  <a:sysClr val="windowText" lastClr="000000"/>
                </a:solidFill>
              </a:rPr>
              <a:t>How do we create a safe/zero harm environment for all members – colleagues, physicians and people we serve in our communities?</a:t>
            </a:r>
          </a:p>
        </p:txBody>
      </p:sp>
      <p:sp>
        <p:nvSpPr>
          <p:cNvPr id="56" name="Rectangle: Top Corners Rounded 55">
            <a:extLst>
              <a:ext uri="{FF2B5EF4-FFF2-40B4-BE49-F238E27FC236}">
                <a16:creationId xmlns:a16="http://schemas.microsoft.com/office/drawing/2014/main" id="{EA798D71-D22F-48A5-816A-F61C663C486C}"/>
              </a:ext>
            </a:extLst>
          </p:cNvPr>
          <p:cNvSpPr/>
          <p:nvPr/>
        </p:nvSpPr>
        <p:spPr>
          <a:xfrm>
            <a:off x="10571728" y="2901484"/>
            <a:ext cx="1463040" cy="629475"/>
          </a:xfrm>
          <a:prstGeom prst="round2Same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rtlCol="0" anchor="ctr" anchorCtr="0"/>
          <a:lstStyle/>
          <a:p>
            <a:pPr algn="ctr">
              <a:lnSpc>
                <a:spcPct val="90000"/>
              </a:lnSpc>
            </a:pPr>
            <a:r>
              <a:rPr lang="en-US" sz="1400" b="1" i="1" dirty="0">
                <a:solidFill>
                  <a:schemeClr val="bg1"/>
                </a:solidFill>
              </a:rPr>
              <a:t>7. Safety/ </a:t>
            </a:r>
            <a:br>
              <a:rPr lang="en-US" sz="1400" b="1" i="1" dirty="0">
                <a:solidFill>
                  <a:schemeClr val="bg1"/>
                </a:solidFill>
              </a:rPr>
            </a:br>
            <a:r>
              <a:rPr lang="en-US" sz="1400" b="1" i="1" dirty="0">
                <a:solidFill>
                  <a:schemeClr val="bg1"/>
                </a:solidFill>
              </a:rPr>
              <a:t>Zero Harm</a:t>
            </a:r>
          </a:p>
        </p:txBody>
      </p:sp>
      <p:sp>
        <p:nvSpPr>
          <p:cNvPr id="58" name="Rectangle: Top Corners Rounded 57">
            <a:extLst>
              <a:ext uri="{FF2B5EF4-FFF2-40B4-BE49-F238E27FC236}">
                <a16:creationId xmlns:a16="http://schemas.microsoft.com/office/drawing/2014/main" id="{5CB6C903-BCA1-47C2-9B06-9F62DDC22FB0}"/>
              </a:ext>
            </a:extLst>
          </p:cNvPr>
          <p:cNvSpPr/>
          <p:nvPr/>
        </p:nvSpPr>
        <p:spPr>
          <a:xfrm>
            <a:off x="8904093" y="3534953"/>
            <a:ext cx="1616057" cy="2880691"/>
          </a:xfrm>
          <a:prstGeom prst="round2SameRect">
            <a:avLst>
              <a:gd name="adj1" fmla="val 0"/>
              <a:gd name="adj2" fmla="val 9422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rtlCol="0" anchor="t" anchorCtr="0"/>
          <a:lstStyle/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200" b="1" dirty="0">
                <a:solidFill>
                  <a:sysClr val="windowText" lastClr="000000"/>
                </a:solidFill>
              </a:rPr>
              <a:t>Led By:  </a:t>
            </a:r>
            <a:r>
              <a:rPr lang="en-US" sz="1200" dirty="0">
                <a:solidFill>
                  <a:sysClr val="windowText" lastClr="000000"/>
                </a:solidFill>
              </a:rPr>
              <a:t>Lorraine Lutton and Ed Hodge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200" b="1" dirty="0">
                <a:solidFill>
                  <a:sysClr val="windowText" lastClr="000000"/>
                </a:solidFill>
              </a:rPr>
              <a:t>Key Question: </a:t>
            </a:r>
            <a:r>
              <a:rPr lang="en-US" sz="1200" i="1" dirty="0">
                <a:solidFill>
                  <a:sysClr val="windowText" lastClr="000000"/>
                </a:solidFill>
              </a:rPr>
              <a:t>How do we refine our culture to deliver on our D&amp;I commitment and consistently demonstrate the TogetherHealth experience and brand promise to all members – colleagues/each other, physicians, and people in the communities we serve?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endParaRPr lang="en-US" sz="1200" i="1" dirty="0">
              <a:solidFill>
                <a:sysClr val="windowText" lastClr="000000"/>
              </a:solidFill>
            </a:endParaRPr>
          </a:p>
        </p:txBody>
      </p:sp>
      <p:sp>
        <p:nvSpPr>
          <p:cNvPr id="59" name="Rectangle: Top Corners Rounded 58">
            <a:extLst>
              <a:ext uri="{FF2B5EF4-FFF2-40B4-BE49-F238E27FC236}">
                <a16:creationId xmlns:a16="http://schemas.microsoft.com/office/drawing/2014/main" id="{9C2FC456-B0CD-4333-898C-7215A4A469ED}"/>
              </a:ext>
            </a:extLst>
          </p:cNvPr>
          <p:cNvSpPr/>
          <p:nvPr/>
        </p:nvSpPr>
        <p:spPr>
          <a:xfrm>
            <a:off x="8904091" y="2912013"/>
            <a:ext cx="1616056" cy="634355"/>
          </a:xfrm>
          <a:prstGeom prst="round2Same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rtlCol="0" anchor="ctr" anchorCtr="0"/>
          <a:lstStyle/>
          <a:p>
            <a:pPr algn="ctr">
              <a:lnSpc>
                <a:spcPct val="90000"/>
              </a:lnSpc>
            </a:pPr>
            <a:r>
              <a:rPr lang="en-US" sz="1400" b="1" i="1" dirty="0">
                <a:solidFill>
                  <a:schemeClr val="bg1"/>
                </a:solidFill>
              </a:rPr>
              <a:t>6. Culture/</a:t>
            </a:r>
            <a:br>
              <a:rPr lang="en-US" sz="1400" b="1" i="1" dirty="0">
                <a:solidFill>
                  <a:schemeClr val="bg1"/>
                </a:solidFill>
              </a:rPr>
            </a:br>
            <a:r>
              <a:rPr lang="en-US" sz="1400" b="1" i="1" dirty="0">
                <a:solidFill>
                  <a:schemeClr val="bg1"/>
                </a:solidFill>
              </a:rPr>
              <a:t>TogetherHealth Experience</a:t>
            </a:r>
          </a:p>
        </p:txBody>
      </p:sp>
      <p:sp>
        <p:nvSpPr>
          <p:cNvPr id="133" name="Star: 16 Points 132">
            <a:extLst>
              <a:ext uri="{FF2B5EF4-FFF2-40B4-BE49-F238E27FC236}">
                <a16:creationId xmlns:a16="http://schemas.microsoft.com/office/drawing/2014/main" id="{6B351A4B-DFBB-42F3-BDCF-49A25E0828A5}"/>
              </a:ext>
            </a:extLst>
          </p:cNvPr>
          <p:cNvSpPr/>
          <p:nvPr/>
        </p:nvSpPr>
        <p:spPr>
          <a:xfrm>
            <a:off x="9932456" y="2479122"/>
            <a:ext cx="1000461" cy="53049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1200" dirty="0"/>
              <a:t>New</a:t>
            </a:r>
            <a:br>
              <a:rPr lang="en-US" sz="1200" dirty="0"/>
            </a:br>
            <a:r>
              <a:rPr lang="en-US" sz="1200" dirty="0"/>
              <a:t>Teams</a:t>
            </a:r>
          </a:p>
        </p:txBody>
      </p:sp>
      <p:sp>
        <p:nvSpPr>
          <p:cNvPr id="61" name="Rectangle: Top Corners Rounded 60">
            <a:extLst>
              <a:ext uri="{FF2B5EF4-FFF2-40B4-BE49-F238E27FC236}">
                <a16:creationId xmlns:a16="http://schemas.microsoft.com/office/drawing/2014/main" id="{AF307123-E0A2-4B7D-A2F4-21D674179B27}"/>
              </a:ext>
            </a:extLst>
          </p:cNvPr>
          <p:cNvSpPr/>
          <p:nvPr/>
        </p:nvSpPr>
        <p:spPr>
          <a:xfrm>
            <a:off x="4976869" y="5516228"/>
            <a:ext cx="1325715" cy="723408"/>
          </a:xfrm>
          <a:prstGeom prst="round2SameRect">
            <a:avLst>
              <a:gd name="adj1" fmla="val 14337"/>
              <a:gd name="adj2" fmla="val 937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rtlCol="0" anchor="ctr"/>
          <a:lstStyle/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100" b="1" i="1" dirty="0">
                <a:solidFill>
                  <a:sysClr val="windowText" lastClr="000000"/>
                </a:solidFill>
              </a:rPr>
              <a:t>Emergence Support Team</a:t>
            </a:r>
            <a:br>
              <a:rPr lang="en-US" sz="1100" i="1" dirty="0">
                <a:solidFill>
                  <a:sysClr val="windowText" lastClr="000000"/>
                </a:solidFill>
              </a:rPr>
            </a:br>
            <a:r>
              <a:rPr lang="en-US" sz="1100" i="1" dirty="0">
                <a:solidFill>
                  <a:sysClr val="windowText" lastClr="000000"/>
                </a:solidFill>
              </a:rPr>
              <a:t>Led by Ben Carter, with daily huddles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7CB0DBB-385B-4BB7-BE13-3B70CF90097E}"/>
              </a:ext>
            </a:extLst>
          </p:cNvPr>
          <p:cNvCxnSpPr/>
          <p:nvPr/>
        </p:nvCxnSpPr>
        <p:spPr>
          <a:xfrm>
            <a:off x="7595807" y="3534953"/>
            <a:ext cx="0" cy="274032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079DAD-DD59-4FE6-8C85-046CDCA9BB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9F9553-C816-6842-8939-EE75ECF7E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0" name="Footer Placeholder 3">
            <a:extLst>
              <a:ext uri="{FF2B5EF4-FFF2-40B4-BE49-F238E27FC236}">
                <a16:creationId xmlns:a16="http://schemas.microsoft.com/office/drawing/2014/main" id="{4B0BDA53-90EE-374C-BDA1-7BDABD40993A}"/>
              </a:ext>
            </a:extLst>
          </p:cNvPr>
          <p:cNvSpPr txBox="1">
            <a:spLocks/>
          </p:cNvSpPr>
          <p:nvPr/>
        </p:nvSpPr>
        <p:spPr>
          <a:xfrm>
            <a:off x="7915089" y="6513303"/>
            <a:ext cx="3835387" cy="1869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©Trinity Health 2020,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878103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6412DAD-1406-4D9C-B49F-94420086B5E3}"/>
              </a:ext>
            </a:extLst>
          </p:cNvPr>
          <p:cNvGraphicFramePr>
            <a:graphicFrameLocks noGrp="1"/>
          </p:cNvGraphicFramePr>
          <p:nvPr>
            <p:ph sz="quarter" idx="12"/>
          </p:nvPr>
        </p:nvGraphicFramePr>
        <p:xfrm>
          <a:off x="361742" y="376854"/>
          <a:ext cx="11551527" cy="4470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CE4ADFFC-2A42-4812-896F-7E332E0A1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433" y="90302"/>
            <a:ext cx="3865831" cy="1681309"/>
          </a:xfrm>
        </p:spPr>
        <p:txBody>
          <a:bodyPr/>
          <a:lstStyle/>
          <a:p>
            <a:pPr algn="ctr"/>
            <a:r>
              <a:rPr lang="en-US" sz="3200" dirty="0"/>
              <a:t>Emergence Team 7</a:t>
            </a:r>
            <a:br>
              <a:rPr lang="en-US" sz="3200" dirty="0"/>
            </a:br>
            <a:r>
              <a:rPr lang="en-US" sz="3200" dirty="0"/>
              <a:t>and Sub-Teams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117D2D-9754-4F4C-95D4-5F1E7BDA01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9F9553-C816-6842-8939-EE75ECF7E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CE9B03-079D-4FF8-A986-078284D8AB81}"/>
              </a:ext>
            </a:extLst>
          </p:cNvPr>
          <p:cNvSpPr txBox="1"/>
          <p:nvPr/>
        </p:nvSpPr>
        <p:spPr>
          <a:xfrm>
            <a:off x="7209022" y="700189"/>
            <a:ext cx="45742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Leads: Odette Bolano, Tom Peterson</a:t>
            </a:r>
          </a:p>
          <a:p>
            <a:r>
              <a:rPr lang="en-US" sz="1400" i="1" dirty="0"/>
              <a:t>Single system-wide team that coordinates/cascades information through SLE/MLC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75F265-2AC3-4A49-9613-E844D309F8AC}"/>
              </a:ext>
            </a:extLst>
          </p:cNvPr>
          <p:cNvSpPr txBox="1"/>
          <p:nvPr/>
        </p:nvSpPr>
        <p:spPr>
          <a:xfrm>
            <a:off x="194283" y="4847676"/>
            <a:ext cx="219277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400" dirty="0"/>
              <a:t>Develop SSE transition 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400" dirty="0"/>
              <a:t>Develop safety scorecard, event reporting and dashboard design  </a:t>
            </a:r>
          </a:p>
          <a:p>
            <a:pPr algn="ctr"/>
            <a:endParaRPr lang="en-US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6BF7EF-3631-44FA-96BB-F0DAFD5C01D2}"/>
              </a:ext>
            </a:extLst>
          </p:cNvPr>
          <p:cNvSpPr txBox="1"/>
          <p:nvPr/>
        </p:nvSpPr>
        <p:spPr>
          <a:xfrm>
            <a:off x="2387058" y="4882201"/>
            <a:ext cx="26651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pPr marL="228594" lvl="1" indent="-228594">
              <a:buFont typeface="Arial" panose="020B0604020202020204" pitchFamily="34" charset="0"/>
              <a:buChar char="•"/>
            </a:pPr>
            <a:r>
              <a:rPr lang="en-US" sz="1400" dirty="0"/>
              <a:t>Develop the four teams to set system standards – begin with sharps, SPHM, WPV</a:t>
            </a:r>
          </a:p>
          <a:p>
            <a:pPr marL="228594" lvl="1" indent="-228594">
              <a:buFont typeface="Arial" panose="020B0604020202020204" pitchFamily="34" charset="0"/>
              <a:buChar char="•"/>
            </a:pPr>
            <a:r>
              <a:rPr lang="en-US" sz="1400" dirty="0"/>
              <a:t>Establish basic safety infrastructures/governance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3A30E9-DF1A-42BE-A7C1-50D2BC229E4A}"/>
              </a:ext>
            </a:extLst>
          </p:cNvPr>
          <p:cNvSpPr txBox="1"/>
          <p:nvPr/>
        </p:nvSpPr>
        <p:spPr>
          <a:xfrm>
            <a:off x="4886433" y="4935047"/>
            <a:ext cx="24081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400" dirty="0"/>
              <a:t>Design the x-matrix/  A3’s for Zero Harm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400" dirty="0"/>
              <a:t>Develop the THLS/Zero Harm Guidebook for THLS/Zero Harm integration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B7D13C-CED0-44F7-9616-3AE11BBBB591}"/>
              </a:ext>
            </a:extLst>
          </p:cNvPr>
          <p:cNvSpPr txBox="1"/>
          <p:nvPr/>
        </p:nvSpPr>
        <p:spPr>
          <a:xfrm>
            <a:off x="7490179" y="4935046"/>
            <a:ext cx="20059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400" dirty="0"/>
              <a:t>Sustain and build on the colleague care program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3DE441-A32F-4566-86F2-1C25B8E7447A}"/>
              </a:ext>
            </a:extLst>
          </p:cNvPr>
          <p:cNvSpPr txBox="1"/>
          <p:nvPr/>
        </p:nvSpPr>
        <p:spPr>
          <a:xfrm>
            <a:off x="9887340" y="4935047"/>
            <a:ext cx="20059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400" dirty="0"/>
              <a:t>Develop and implement the training programs 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400" dirty="0"/>
              <a:t>Develop safety website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A406BE-DFAD-4733-BB5A-3B35C032A795}"/>
              </a:ext>
            </a:extLst>
          </p:cNvPr>
          <p:cNvSpPr txBox="1"/>
          <p:nvPr/>
        </p:nvSpPr>
        <p:spPr>
          <a:xfrm>
            <a:off x="2668022" y="1771611"/>
            <a:ext cx="36224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Lead: Tom Peterson</a:t>
            </a:r>
          </a:p>
          <a:p>
            <a:r>
              <a:rPr lang="en-US" sz="1400" i="1" dirty="0"/>
              <a:t>All HMs safety executive leadership Communication of strategies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ACE3D0-9AE3-4EF2-ABC0-06626EC66514}"/>
              </a:ext>
            </a:extLst>
          </p:cNvPr>
          <p:cNvSpPr txBox="1"/>
          <p:nvPr/>
        </p:nvSpPr>
        <p:spPr>
          <a:xfrm>
            <a:off x="9014442" y="2461201"/>
            <a:ext cx="3066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System team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50535696"/>
      </p:ext>
    </p:extLst>
  </p:cSld>
  <p:clrMapOvr>
    <a:masterClrMapping/>
  </p:clrMapOvr>
</p:sld>
</file>

<file path=ppt/theme/theme1.xml><?xml version="1.0" encoding="utf-8"?>
<a:theme xmlns:a="http://schemas.openxmlformats.org/drawingml/2006/main" name="5_Main Content Slide Layout">
  <a:themeElements>
    <a:clrScheme name="Trinity Health">
      <a:dk1>
        <a:srgbClr val="000000"/>
      </a:dk1>
      <a:lt1>
        <a:sysClr val="window" lastClr="FFFFFF"/>
      </a:lt1>
      <a:dk2>
        <a:srgbClr val="6E2585"/>
      </a:dk2>
      <a:lt2>
        <a:srgbClr val="4D4F53"/>
      </a:lt2>
      <a:accent1>
        <a:srgbClr val="6E2585"/>
      </a:accent1>
      <a:accent2>
        <a:srgbClr val="007DBA"/>
      </a:accent2>
      <a:accent3>
        <a:srgbClr val="00BFB3"/>
      </a:accent3>
      <a:accent4>
        <a:srgbClr val="4C9D2F"/>
      </a:accent4>
      <a:accent5>
        <a:srgbClr val="DC8633"/>
      </a:accent5>
      <a:accent6>
        <a:srgbClr val="AD3963"/>
      </a:accent6>
      <a:hlink>
        <a:srgbClr val="6E2585"/>
      </a:hlink>
      <a:folHlink>
        <a:srgbClr val="808080"/>
      </a:folHlink>
    </a:clrScheme>
    <a:fontScheme name="Trinity Health -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38100">
          <a:noFill/>
        </a:ln>
        <a:effectLst/>
      </a:spPr>
      <a:bodyPr rtlCol="0" anchor="ctr"/>
      <a:lstStyle>
        <a:defPPr algn="ctr">
          <a:defRPr>
            <a:effectLst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ts val="2100"/>
          </a:lnSpc>
          <a:spcAft>
            <a:spcPts val="600"/>
          </a:spcAft>
          <a:defRPr sz="1600" dirty="0" smtClean="0">
            <a:solidFill>
              <a:srgbClr val="443D3E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4373A73C01254EA995FD278E8C7249" ma:contentTypeVersion="9" ma:contentTypeDescription="Create a new document." ma:contentTypeScope="" ma:versionID="a0bb82db7e6600b2c7f39b9cb9b37bdc">
  <xsd:schema xmlns:xsd="http://www.w3.org/2001/XMLSchema" xmlns:xs="http://www.w3.org/2001/XMLSchema" xmlns:p="http://schemas.microsoft.com/office/2006/metadata/properties" xmlns:ns2="f560143e-da0a-427f-855e-dadb269e570d" targetNamespace="http://schemas.microsoft.com/office/2006/metadata/properties" ma:root="true" ma:fieldsID="ff041a11b070fcef1d68eb34a8fadb66" ns2:_="">
    <xsd:import namespace="f560143e-da0a-427f-855e-dadb269e57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60143e-da0a-427f-855e-dadb269e57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8E1B32C6-8C81-406B-8431-265929FC5025}">
  <ds:schemaRefs>
    <ds:schemaRef ds:uri="http://purl.org/dc/elements/1.1/"/>
    <ds:schemaRef ds:uri="4b91531d-a4f7-47e3-8687-1e7e838a3343"/>
    <ds:schemaRef ds:uri="http://purl.org/dc/dcmitype/"/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88EB8794-94AE-4237-AAB1-A2186FF2EDCF}"/>
</file>

<file path=customXml/itemProps3.xml><?xml version="1.0" encoding="utf-8"?>
<ds:datastoreItem xmlns:ds="http://schemas.openxmlformats.org/officeDocument/2006/customXml" ds:itemID="{8843A694-9C21-418E-9D98-22C6E23B1CB7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A20A7EF-6FD4-4C3B-916E-53DAE175953A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2915</TotalTime>
  <Words>1471</Words>
  <Application>Microsoft Office PowerPoint</Application>
  <PresentationFormat>Widescreen</PresentationFormat>
  <Paragraphs>166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5_Main Content Slide Layout</vt:lpstr>
      <vt:lpstr>Colleague Care National Check-in</vt:lpstr>
      <vt:lpstr>Welcome – Colleague Care National Check-in </vt:lpstr>
      <vt:lpstr>Today’s Agenda</vt:lpstr>
      <vt:lpstr>Reflection Mario Brunetta Vice President, Mission Integration Trinity Health System Office </vt:lpstr>
      <vt:lpstr>Opening Comment Tom Peterson Chief Safety Officer</vt:lpstr>
      <vt:lpstr>Opening Comment</vt:lpstr>
      <vt:lpstr>“Safety is a Core Value at Trinity Health.   Our goal at Trinity Health should be leveraging our skills, scale, and learning as a national system to be the safest healthcare system in America”    </vt:lpstr>
      <vt:lpstr>Cross-functional TogetherHealth Emergence Teams are addressing strategic initiatives. We are leveraging this structure and process to expand Team 5 and add two additional teams. </vt:lpstr>
      <vt:lpstr>Emergence Team 7 and Sub-Teams</vt:lpstr>
      <vt:lpstr>Featured Presentation Saint Alphonsus Health System Colleague Care</vt:lpstr>
      <vt:lpstr>Task Force Updates: </vt:lpstr>
      <vt:lpstr>Holiday Resource Reminders</vt:lpstr>
      <vt:lpstr>More Resource Reminders</vt:lpstr>
      <vt:lpstr>December National Check-in Prep - Two Questions </vt:lpstr>
      <vt:lpstr>Appreciation and Adjourn </vt:lpstr>
      <vt:lpstr>Open Forum 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OE and WPHRA  Town Hall #2</dc:title>
  <dc:creator>Kelly Putnam</dc:creator>
  <cp:lastModifiedBy>Kelly Putnam</cp:lastModifiedBy>
  <cp:revision>35</cp:revision>
  <dcterms:created xsi:type="dcterms:W3CDTF">2020-10-23T19:33:17Z</dcterms:created>
  <dcterms:modified xsi:type="dcterms:W3CDTF">2020-11-17T15:16:38Z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0x010100F64373A73C01254EA995FD278E8C7249</vt:lpwstr>
  </property>
</Properties>
</file>