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6/17/2020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6/17/2020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June 17</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4016448621"/>
              </p:ext>
            </p:extLst>
          </p:nvPr>
        </p:nvGraphicFramePr>
        <p:xfrm>
          <a:off x="159834" y="810515"/>
          <a:ext cx="8824332" cy="369137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i="0" kern="1200" dirty="0">
                          <a:solidFill>
                            <a:schemeClr val="tx1"/>
                          </a:solidFill>
                          <a:effectLst/>
                          <a:latin typeface="+mn-lt"/>
                          <a:ea typeface="+mn-ea"/>
                          <a:cs typeface="+mn-cs"/>
                        </a:rPr>
                        <a:t>Uniting Together</a:t>
                      </a:r>
                    </a:p>
                    <a:p>
                      <a:r>
                        <a:rPr lang="en-US" sz="1000" b="0" kern="1200" dirty="0">
                          <a:solidFill>
                            <a:schemeClr val="tx1"/>
                          </a:solidFill>
                          <a:effectLst/>
                          <a:latin typeface="+mn-lt"/>
                          <a:ea typeface="+mn-ea"/>
                          <a:cs typeface="+mn-cs"/>
                        </a:rPr>
                        <a:t>Trinity Health stands in solidarity with our Black colleagues and community members against racial injustice, inequality and violence. Now is our time to stand together and reaffirm our commitment to be a transforming healing presence in our community. To that end, Diversity and Inclusion is hosting a series of conversations centered on our role in addressing systemic racism, social injustice, and eliminating health disparities called Uniting Together. To learn more, look for communications that include recent recordings and invitations to new </a:t>
                      </a:r>
                      <a:r>
                        <a:rPr lang="en-US" sz="1000" b="0" kern="1200">
                          <a:solidFill>
                            <a:schemeClr val="tx1"/>
                          </a:solidFill>
                          <a:effectLst/>
                          <a:latin typeface="+mn-lt"/>
                          <a:ea typeface="+mn-ea"/>
                          <a:cs typeface="+mn-cs"/>
                        </a:rPr>
                        <a:t>upcoming sessions.</a:t>
                      </a:r>
                      <a:endParaRPr lang="en-US" sz="1000" b="0"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i="0" kern="1200" dirty="0">
                          <a:solidFill>
                            <a:schemeClr val="tx1"/>
                          </a:solidFill>
                          <a:effectLst/>
                          <a:latin typeface="+mn-lt"/>
                          <a:ea typeface="+mn-ea"/>
                          <a:cs typeface="+mn-cs"/>
                        </a:rPr>
                        <a:t>Support Groups and Other Well-being Resources for Colleagues</a:t>
                      </a:r>
                    </a:p>
                    <a:p>
                      <a:r>
                        <a:rPr lang="en-US" sz="1000" b="0" i="0" kern="1200" dirty="0">
                          <a:solidFill>
                            <a:schemeClr val="tx1"/>
                          </a:solidFill>
                          <a:effectLst/>
                          <a:latin typeface="+mn-lt"/>
                          <a:ea typeface="+mn-ea"/>
                          <a:cs typeface="+mn-cs"/>
                        </a:rPr>
                        <a:t>It is critical to pay attention to the well-being of our body, mind and spirit. Trinity Health offers support for you and your loved ones through free tools and resources. </a:t>
                      </a:r>
                      <a:r>
                        <a:rPr lang="en-US" sz="1000" b="0" i="0" kern="1200" dirty="0" err="1">
                          <a:solidFill>
                            <a:schemeClr val="tx1"/>
                          </a:solidFill>
                          <a:effectLst/>
                          <a:latin typeface="+mn-lt"/>
                          <a:ea typeface="+mn-ea"/>
                          <a:cs typeface="+mn-cs"/>
                        </a:rPr>
                        <a:t>Carebridge</a:t>
                      </a:r>
                      <a:r>
                        <a:rPr lang="en-US" sz="1000" b="0" i="0" kern="1200" dirty="0">
                          <a:solidFill>
                            <a:schemeClr val="tx1"/>
                          </a:solidFill>
                          <a:effectLst/>
                          <a:latin typeface="+mn-lt"/>
                          <a:ea typeface="+mn-ea"/>
                          <a:cs typeface="+mn-cs"/>
                        </a:rPr>
                        <a:t>, our Employee Assistance Program (EAP) provider, has recently launched new opportunities to help manage COVID-19-related stressors. Please visit the </a:t>
                      </a:r>
                      <a:r>
                        <a:rPr lang="en-US" sz="1000" b="0" i="0" kern="1200" dirty="0" err="1">
                          <a:solidFill>
                            <a:schemeClr val="tx1"/>
                          </a:solidFill>
                          <a:effectLst/>
                          <a:latin typeface="+mn-lt"/>
                          <a:ea typeface="+mn-ea"/>
                          <a:cs typeface="+mn-cs"/>
                        </a:rPr>
                        <a:t>Carebridge</a:t>
                      </a:r>
                      <a:r>
                        <a:rPr lang="en-US" sz="1000" b="0" i="0" kern="1200" dirty="0">
                          <a:solidFill>
                            <a:schemeClr val="tx1"/>
                          </a:solidFill>
                          <a:effectLst/>
                          <a:latin typeface="+mn-lt"/>
                          <a:ea typeface="+mn-ea"/>
                          <a:cs typeface="+mn-cs"/>
                        </a:rPr>
                        <a:t> website at www.myliferesource.com or call 1-800-437-0911, 24 hours a day.</a:t>
                      </a:r>
                    </a:p>
                    <a:p>
                      <a:r>
                        <a:rPr lang="en-US" sz="1000" kern="1200" dirty="0">
                          <a:solidFill>
                            <a:schemeClr val="tx1"/>
                          </a:solidFill>
                          <a:effectLst/>
                          <a:latin typeface="+mn-lt"/>
                          <a:ea typeface="+mn-ea"/>
                          <a:cs typeface="+mn-cs"/>
                        </a:rPr>
                        <a:t> </a:t>
                      </a:r>
                      <a:endParaRPr lang="en-US" sz="4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9451C-B86D-43F5-AA06-34D722258368}">
  <ds:schemaRefs>
    <ds:schemaRef ds:uri="2f9963b4-3c35-4578-b1ba-a166f880c2d2"/>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purl.org/dc/terms/"/>
    <ds:schemaRef ds:uri="http://purl.org/dc/dcmitype/"/>
    <ds:schemaRef ds:uri="e6ab4244-9723-42db-8dd8-af501f8ebc00"/>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06D515AF-E556-414D-A4C9-F2763A6C03E5}"/>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1940</TotalTime>
  <Words>277</Words>
  <Application>Microsoft Office PowerPoint</Application>
  <PresentationFormat>On-screen Show (16:9)</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193</cp:revision>
  <cp:lastPrinted>2015-03-20T16:41:08Z</cp:lastPrinted>
  <dcterms:created xsi:type="dcterms:W3CDTF">2015-06-01T18:54:58Z</dcterms:created>
  <dcterms:modified xsi:type="dcterms:W3CDTF">2020-06-17T12:20:03Z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