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79" r:id="rId6"/>
  </p:sldMasterIdLst>
  <p:notesMasterIdLst>
    <p:notesMasterId r:id="rId18"/>
  </p:notesMasterIdLst>
  <p:handoutMasterIdLst>
    <p:handoutMasterId r:id="rId19"/>
  </p:handoutMasterIdLst>
  <p:sldIdLst>
    <p:sldId id="306" r:id="rId7"/>
    <p:sldId id="316" r:id="rId8"/>
    <p:sldId id="311" r:id="rId9"/>
    <p:sldId id="395" r:id="rId10"/>
    <p:sldId id="308" r:id="rId11"/>
    <p:sldId id="325" r:id="rId12"/>
    <p:sldId id="313" r:id="rId13"/>
    <p:sldId id="401" r:id="rId14"/>
    <p:sldId id="423" r:id="rId15"/>
    <p:sldId id="333" r:id="rId16"/>
    <p:sldId id="422" r:id="rId1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6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i Bonney" initials="BB" lastIdx="1" clrIdx="0">
    <p:extLst>
      <p:ext uri="{19B8F6BF-5375-455C-9EA6-DF929625EA0E}">
        <p15:presenceInfo xmlns:p15="http://schemas.microsoft.com/office/powerpoint/2012/main" userId="S::Brandi.Bonney@trinity-health.org::0ec9ea29-772f-4ef7-8fa0-966b54ddb480" providerId="AD"/>
      </p:ext>
    </p:extLst>
  </p:cmAuthor>
  <p:cmAuthor id="2" name="Rebecca Trotter" initials="RT" lastIdx="16" clrIdx="1">
    <p:extLst>
      <p:ext uri="{19B8F6BF-5375-455C-9EA6-DF929625EA0E}">
        <p15:presenceInfo xmlns:p15="http://schemas.microsoft.com/office/powerpoint/2012/main" userId="S::rebecca@techworldinc.com::d797cea4-aa2b-4149-813d-723fb8cb5e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D2F"/>
    <a:srgbClr val="658D1B"/>
    <a:srgbClr val="54565B"/>
    <a:srgbClr val="312C2B"/>
    <a:srgbClr val="443D3E"/>
    <a:srgbClr val="6E2585"/>
    <a:srgbClr val="99D156"/>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04" autoAdjust="0"/>
    <p:restoredTop sz="70640" autoAdjust="0"/>
  </p:normalViewPr>
  <p:slideViewPr>
    <p:cSldViewPr snapToGrid="0" snapToObjects="1" showGuides="1">
      <p:cViewPr varScale="1">
        <p:scale>
          <a:sx n="84" d="100"/>
          <a:sy n="84" d="100"/>
        </p:scale>
        <p:origin x="1746" y="72"/>
      </p:cViewPr>
      <p:guideLst>
        <p:guide orient="horz" pos="3005"/>
        <p:guide pos="62"/>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84" d="100"/>
          <a:sy n="84" d="100"/>
        </p:scale>
        <p:origin x="-375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30C43E-AA5E-6B46-A1F1-BB0047D6E822}" type="datetimeFigureOut">
              <a:rPr lang="en-US" smtClean="0"/>
              <a:t>7/27/2021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8F235D-792C-8C4C-A812-06E713B0B218}" type="datetimeFigureOut">
              <a:rPr lang="en-US" smtClean="0"/>
              <a:t>7/27/2021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Duración aproximada:  3:15</a:t>
            </a:r>
          </a:p>
        </p:txBody>
      </p:sp>
      <p:sp>
        <p:nvSpPr>
          <p:cNvPr id="4" name="Slide Number Placeholder 3"/>
          <p:cNvSpPr>
            <a:spLocks noGrp="1"/>
          </p:cNvSpPr>
          <p:nvPr>
            <p:ph type="sldNum" sz="quarter" idx="5"/>
          </p:nvPr>
        </p:nvSpPr>
        <p:spPr/>
        <p:txBody>
          <a:bodyPr/>
          <a:lstStyle/>
          <a:p>
            <a:fld id="{FD69798C-9FC1-714E-BB69-2199F60E7A3D}" type="slidenum">
              <a:rPr lang="en-US" smtClean="0"/>
              <a:t>1</a:t>
            </a:fld>
            <a:endParaRPr lang="en-US"/>
          </a:p>
        </p:txBody>
      </p:sp>
    </p:spTree>
    <p:extLst>
      <p:ext uri="{BB962C8B-B14F-4D97-AF65-F5344CB8AC3E}">
        <p14:creationId xmlns:p14="http://schemas.microsoft.com/office/powerpoint/2010/main" val="218943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9798C-9FC1-714E-BB69-2199F60E7A3D}" type="slidenum">
              <a:rPr lang="en-US" smtClean="0"/>
              <a:t>10</a:t>
            </a:fld>
            <a:endParaRPr lang="en-US"/>
          </a:p>
        </p:txBody>
      </p:sp>
    </p:spTree>
    <p:extLst>
      <p:ext uri="{BB962C8B-B14F-4D97-AF65-F5344CB8AC3E}">
        <p14:creationId xmlns:p14="http://schemas.microsoft.com/office/powerpoint/2010/main" val="273575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819FC-C5F2-4E7D-B2F5-C0E9F9627B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15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En este episodio, daremos un vistazo a sus opciones de planes dentales y de visión.</a:t>
            </a:r>
          </a:p>
          <a:p>
            <a:endParaRPr lang="en-US" dirty="0"/>
          </a:p>
          <a:p>
            <a:r>
              <a:rPr lang="es-US"/>
              <a:t>Primero, exploraremos los planes dentales. </a:t>
            </a:r>
          </a:p>
          <a:p>
            <a:endParaRPr lang="en-US" dirty="0"/>
          </a:p>
          <a:p>
            <a:endParaRPr lang="en-US" dirty="0"/>
          </a:p>
          <a:p>
            <a:endParaRPr lang="en-US" dirty="0"/>
          </a:p>
          <a:p>
            <a:endParaRPr lang="en-US" dirty="0"/>
          </a:p>
          <a:p>
            <a:r>
              <a:rPr lang="es-US"/>
              <a:t>7 segundos</a:t>
            </a:r>
          </a:p>
          <a:p>
            <a:endParaRPr lang="en-US" dirty="0"/>
          </a:p>
        </p:txBody>
      </p:sp>
      <p:sp>
        <p:nvSpPr>
          <p:cNvPr id="4" name="Slide Number Placeholder 3"/>
          <p:cNvSpPr>
            <a:spLocks noGrp="1"/>
          </p:cNvSpPr>
          <p:nvPr>
            <p:ph type="sldNum" sz="quarter" idx="5"/>
          </p:nvPr>
        </p:nvSpPr>
        <p:spPr/>
        <p:txBody>
          <a:bodyPr/>
          <a:lstStyle/>
          <a:p>
            <a:fld id="{FD69798C-9FC1-714E-BB69-2199F60E7A3D}" type="slidenum">
              <a:rPr lang="en-US" smtClean="0"/>
              <a:t>2</a:t>
            </a:fld>
            <a:endParaRPr lang="en-US"/>
          </a:p>
        </p:txBody>
      </p:sp>
    </p:spTree>
    <p:extLst>
      <p:ext uri="{BB962C8B-B14F-4D97-AF65-F5344CB8AC3E}">
        <p14:creationId xmlns:p14="http://schemas.microsoft.com/office/powerpoint/2010/main" val="119866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s-US"/>
              <a:t>Una sonrisa sana es importante, no solo para la salud bucal, sino también para la salud en general. Tener cobertura dental lo ayuda a obtener la atención que necesita para mantenerse sano y, a la vez, lo ayuda también a mantener bajos sus costos de atención médica en general.</a:t>
            </a:r>
          </a:p>
          <a:p>
            <a:endParaRPr lang="en-US" dirty="0"/>
          </a:p>
          <a:p>
            <a:r>
              <a:rPr lang="es-US"/>
              <a:t>Trinity Health le ofrece elegir entre dos opciones de planes dentales a través de Delta Dental of Michigan: el Plan alto y el Plan estándar.</a:t>
            </a:r>
          </a:p>
          <a:p>
            <a:endParaRPr lang="en-US" dirty="0"/>
          </a:p>
          <a:p>
            <a:r>
              <a:rPr lang="es-US"/>
              <a:t>Los dos planes utilizan las redes Delta Dental Premier y PPO. Paga menos gastos de bolsillo al recibir servicios de un dentista participante, pero también tiene la opción de ver dentistas no participantes. </a:t>
            </a:r>
          </a:p>
          <a:p>
            <a:endParaRPr lang="en-US" dirty="0"/>
          </a:p>
          <a:p>
            <a:r>
              <a:rPr lang="es-US"/>
              <a:t>Delta Dental tiene la mayor red de dentistas de los Estados Unidos. Es fácil buscar un dentista a través de la aplicación o el directorio en línea de Delta Dental, o puede llamar a atención al cliente.</a:t>
            </a:r>
          </a:p>
          <a:p>
            <a:endParaRPr lang="en-US" dirty="0"/>
          </a:p>
          <a:p>
            <a:r>
              <a:rPr lang="es-US"/>
              <a:t>Tenga en cuenta que todos los beneficios se pueden seleccionar de forma independiente. Por ejemplo, usted y sus dependientes cubiertos pueden inscribirse en el plan dental sin inscribirse en ningún otro beneficio.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s-US"/>
              <a:t>54 segundos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69798C-9FC1-714E-BB69-2199F60E7A3D}" type="slidenum">
              <a:rPr lang="en-US" smtClean="0"/>
              <a:t>3</a:t>
            </a:fld>
            <a:endParaRPr lang="en-US"/>
          </a:p>
        </p:txBody>
      </p:sp>
    </p:spTree>
    <p:extLst>
      <p:ext uri="{BB962C8B-B14F-4D97-AF65-F5344CB8AC3E}">
        <p14:creationId xmlns:p14="http://schemas.microsoft.com/office/powerpoint/2010/main" val="100511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Ahora demos un vistazo a la cobertura dental del Plan alto y del Plan estándar.</a:t>
            </a:r>
          </a:p>
          <a:p>
            <a:endParaRPr lang="en-US" dirty="0"/>
          </a:p>
          <a:p>
            <a:r>
              <a:rPr lang="es-US" dirty="0"/>
              <a:t>Como se muestra en esta diapositiva, los servicios preventivos de los dos planes tienen cobertura al 100 %. </a:t>
            </a:r>
          </a:p>
          <a:p>
            <a:endParaRPr lang="en-US" dirty="0"/>
          </a:p>
          <a:p>
            <a:r>
              <a:rPr lang="es-US" dirty="0"/>
              <a:t>Si necesita servicios básicos o de restauración, debe pagar un porcentaje después del deducible. Este monto varía, según el plan que seleccione.</a:t>
            </a:r>
          </a:p>
          <a:p>
            <a:endParaRPr lang="en-US" dirty="0"/>
          </a:p>
          <a:p>
            <a:r>
              <a:rPr lang="es-US" dirty="0"/>
              <a:t>El Plan alto también incluye servicios de ortodoncia para usted y sus dependientes cubiertos, hasta un máximo del beneficio.</a:t>
            </a:r>
          </a:p>
          <a:p>
            <a:endParaRPr lang="en-US" dirty="0"/>
          </a:p>
          <a:p>
            <a:r>
              <a:rPr lang="es-US" dirty="0"/>
              <a:t>Para obtener información más detallada, revise las descripciones resumidas del beneficio dental disponibles en el portal para colegas HR4U. </a:t>
            </a:r>
          </a:p>
          <a:p>
            <a:endParaRPr lang="en-US" dirty="0"/>
          </a:p>
          <a:p>
            <a:endParaRPr lang="en-US" dirty="0"/>
          </a:p>
          <a:p>
            <a:r>
              <a:rPr lang="es-US" dirty="0"/>
              <a:t>35 segundos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9798C-9FC1-714E-BB69-2199F60E7A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66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Ahora, daremos un vistazo a sus opciones de atención de visión. </a:t>
            </a:r>
          </a:p>
          <a:p>
            <a:endParaRPr lang="en-US" dirty="0"/>
          </a:p>
          <a:p>
            <a:endParaRPr lang="en-US" dirty="0"/>
          </a:p>
          <a:p>
            <a:r>
              <a:rPr lang="es-US"/>
              <a:t>5 segundos</a:t>
            </a:r>
          </a:p>
        </p:txBody>
      </p:sp>
      <p:sp>
        <p:nvSpPr>
          <p:cNvPr id="4" name="Slide Number Placeholder 3"/>
          <p:cNvSpPr>
            <a:spLocks noGrp="1"/>
          </p:cNvSpPr>
          <p:nvPr>
            <p:ph type="sldNum" sz="quarter" idx="5"/>
          </p:nvPr>
        </p:nvSpPr>
        <p:spPr/>
        <p:txBody>
          <a:bodyPr/>
          <a:lstStyle/>
          <a:p>
            <a:fld id="{FD69798C-9FC1-714E-BB69-2199F60E7A3D}" type="slidenum">
              <a:rPr lang="en-US" smtClean="0"/>
              <a:t>5</a:t>
            </a:fld>
            <a:endParaRPr lang="en-US"/>
          </a:p>
        </p:txBody>
      </p:sp>
    </p:spTree>
    <p:extLst>
      <p:ext uri="{BB962C8B-B14F-4D97-AF65-F5344CB8AC3E}">
        <p14:creationId xmlns:p14="http://schemas.microsoft.com/office/powerpoint/2010/main" val="2799031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Los problemas oculares son una de las preocupaciones de salud más comunes en los Estados Unidos. En el ojo, se manifiestan muchas enfermedades que afectan</a:t>
            </a:r>
          </a:p>
          <a:p>
            <a:r>
              <a:rPr lang="es-US"/>
              <a:t>los músculos, y el sistema nervioso y circulatorio. Es por eso que un examen ocular completo puede cumplir un papel importante en su plan para cuidar su salud.</a:t>
            </a:r>
          </a:p>
          <a:p>
            <a:endParaRPr lang="en-US" dirty="0"/>
          </a:p>
          <a:p>
            <a:r>
              <a:rPr lang="es-US"/>
              <a:t>Trinity Health le ofrece la opción de dos planes de visión a través de UnitedHealthcare: el Plan estándar y el Plan mejorado. </a:t>
            </a:r>
          </a:p>
          <a:p>
            <a:endParaRPr lang="en-US" dirty="0"/>
          </a:p>
          <a:p>
            <a:r>
              <a:rPr lang="es-US"/>
              <a:t>Los dos planes incluyen cobertura una vez por año calendario para un examen de la visión, anteojos, marcos o lentes de contacto en lugar de anteojos. </a:t>
            </a:r>
          </a:p>
          <a:p>
            <a:endParaRPr lang="en-US" dirty="0"/>
          </a:p>
          <a:p>
            <a:endParaRPr lang="en-US" dirty="0"/>
          </a:p>
          <a:p>
            <a:endParaRPr lang="en-US" dirty="0"/>
          </a:p>
          <a:p>
            <a:r>
              <a:rPr lang="es-US"/>
              <a:t>35 segundos</a:t>
            </a:r>
          </a:p>
        </p:txBody>
      </p:sp>
      <p:sp>
        <p:nvSpPr>
          <p:cNvPr id="4" name="Slide Number Placeholder 3"/>
          <p:cNvSpPr>
            <a:spLocks noGrp="1"/>
          </p:cNvSpPr>
          <p:nvPr>
            <p:ph type="sldNum" sz="quarter" idx="5"/>
          </p:nvPr>
        </p:nvSpPr>
        <p:spPr/>
        <p:txBody>
          <a:bodyPr/>
          <a:lstStyle/>
          <a:p>
            <a:fld id="{FD69798C-9FC1-714E-BB69-2199F60E7A3D}" type="slidenum">
              <a:rPr lang="en-US" smtClean="0"/>
              <a:t>6</a:t>
            </a:fld>
            <a:endParaRPr lang="en-US"/>
          </a:p>
        </p:txBody>
      </p:sp>
    </p:spTree>
    <p:extLst>
      <p:ext uri="{BB962C8B-B14F-4D97-AF65-F5344CB8AC3E}">
        <p14:creationId xmlns:p14="http://schemas.microsoft.com/office/powerpoint/2010/main" val="294415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s-US"/>
              <a:t>Puede encontrar un proveedor dentro de la red en su área visitando el sitio web de United Healthcare o llamando a atención al cliente.</a:t>
            </a:r>
          </a:p>
          <a:p>
            <a:endParaRPr lang="en-US" dirty="0"/>
          </a:p>
          <a:p>
            <a:r>
              <a:rPr lang="es-US"/>
              <a:t>Tenga en cuenta que todos los beneficios se pueden seleccionar de forma independiente. Por ejemplo, usted y sus dependientes cubiertos pueden inscribirse en el plan de visión sin inscribirse en ningún otro beneficio.</a:t>
            </a:r>
          </a:p>
          <a:p>
            <a:endParaRPr lang="en-US" dirty="0"/>
          </a:p>
          <a:p>
            <a:endParaRPr lang="en-US" dirty="0"/>
          </a:p>
          <a:p>
            <a:r>
              <a:rPr lang="es-US"/>
              <a:t>14 segundos</a:t>
            </a:r>
          </a:p>
          <a:p>
            <a:endParaRPr lang="en-US" dirty="0"/>
          </a:p>
          <a:p>
            <a:endParaRPr lang="en-US" dirty="0"/>
          </a:p>
        </p:txBody>
      </p:sp>
      <p:sp>
        <p:nvSpPr>
          <p:cNvPr id="4" name="Slide Number Placeholder 3"/>
          <p:cNvSpPr>
            <a:spLocks noGrp="1"/>
          </p:cNvSpPr>
          <p:nvPr>
            <p:ph type="sldNum" sz="quarter" idx="5"/>
          </p:nvPr>
        </p:nvSpPr>
        <p:spPr/>
        <p:txBody>
          <a:bodyPr/>
          <a:lstStyle/>
          <a:p>
            <a:fld id="{FD69798C-9FC1-714E-BB69-2199F60E7A3D}" type="slidenum">
              <a:rPr lang="en-US" smtClean="0"/>
              <a:t>7</a:t>
            </a:fld>
            <a:endParaRPr lang="en-US"/>
          </a:p>
        </p:txBody>
      </p:sp>
    </p:spTree>
    <p:extLst>
      <p:ext uri="{BB962C8B-B14F-4D97-AF65-F5344CB8AC3E}">
        <p14:creationId xmlns:p14="http://schemas.microsoft.com/office/powerpoint/2010/main" val="265220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Ahora demos un vistazo a la cobertura de los dos planes de visión.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 principal diferencia entre estos planes es que el Plan estándar incluye un copago para el examen ocular y el Plan mejorado ofrece cobertura de una gama más amplia de opciones de lentes.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 cobertura de lentes de contacto puede variar, según el tipo de lentes de contacto que le hayan recetado.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Para obtener información más detallada, consulte el resumen del beneficio de visión disponible en el portal para colegas HR4U.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28 segundos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9798C-9FC1-714E-BB69-2199F60E7A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6765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s-US"/>
              <a:t>Ahora que ha revisado las opciones de planes dentales y de visión, asegúrese de mirar los otros episodios de esta serie de videos para obtener más información sobre beneficios adicionales disponibles para ayudarlo a que Viva toda su vida. </a:t>
            </a:r>
          </a:p>
          <a:p>
            <a:endParaRPr lang="en-US" dirty="0"/>
          </a:p>
          <a:p>
            <a:endParaRPr lang="en-US" dirty="0"/>
          </a:p>
          <a:p>
            <a:endParaRPr lang="en-US" dirty="0"/>
          </a:p>
          <a:p>
            <a:endParaRPr lang="en-US" dirty="0"/>
          </a:p>
          <a:p>
            <a:r>
              <a:rPr lang="es-US"/>
              <a:t>10 segundos</a:t>
            </a:r>
          </a:p>
        </p:txBody>
      </p:sp>
      <p:sp>
        <p:nvSpPr>
          <p:cNvPr id="4" name="Slide Number Placeholder 3"/>
          <p:cNvSpPr>
            <a:spLocks noGrp="1"/>
          </p:cNvSpPr>
          <p:nvPr>
            <p:ph type="sldNum" sz="quarter" idx="5"/>
          </p:nvPr>
        </p:nvSpPr>
        <p:spPr/>
        <p:txBody>
          <a:bodyPr/>
          <a:lstStyle/>
          <a:p>
            <a:fld id="{FD69798C-9FC1-714E-BB69-2199F60E7A3D}" type="slidenum">
              <a:rPr lang="en-US" smtClean="0"/>
              <a:t>9</a:t>
            </a:fld>
            <a:endParaRPr lang="en-US"/>
          </a:p>
        </p:txBody>
      </p:sp>
    </p:spTree>
    <p:extLst>
      <p:ext uri="{BB962C8B-B14F-4D97-AF65-F5344CB8AC3E}">
        <p14:creationId xmlns:p14="http://schemas.microsoft.com/office/powerpoint/2010/main" val="936585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dirty="0"/>
              <a:t>©2019 Trinity Health</a:t>
            </a:r>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19985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dirty="0"/>
              <a:t>©2019 Trinity Health</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2837091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©2019 Trinity Health</a:t>
            </a:r>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4087100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©2019 Trinity Health</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33435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©2019 Trinity Health</a:t>
            </a:r>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33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©2019 Trinity Health</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33113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©2020 Trinity Health</a:t>
            </a:r>
            <a:endParaRPr lang="en-US" dirty="0"/>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©2020 Trinity Health</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a:t>
            </a:r>
            <a:endParaRPr lang="en-US" dirty="0"/>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a:t>
            </a:r>
            <a:endParaRPr lang="en-US" dirty="0"/>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442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CE77-87B4-4BF2-9FFB-8CD334FBE2B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5A991BA-878D-4D7C-A27E-E35FC7694D3D}"/>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527097-0ADF-4FA8-8764-0980FEDEAB41}"/>
              </a:ext>
            </a:extLst>
          </p:cNvPr>
          <p:cNvSpPr>
            <a:spLocks noGrp="1"/>
          </p:cNvSpPr>
          <p:nvPr>
            <p:ph type="dt" sz="half" idx="10"/>
          </p:nvPr>
        </p:nvSpPr>
        <p:spPr/>
        <p:txBody>
          <a:bodyPr/>
          <a:lstStyle/>
          <a:p>
            <a:pPr defTabSz="457189"/>
            <a:fld id="{B169AE39-EA9A-40C3-8A0D-6AFEC0E76F23}" type="datetimeFigureOut">
              <a:rPr lang="en-US" sz="1800" smtClean="0">
                <a:solidFill>
                  <a:srgbClr val="000000"/>
                </a:solidFill>
              </a:rPr>
              <a:pPr defTabSz="457189"/>
              <a:t>7/27/2021</a:t>
            </a:fld>
            <a:endParaRPr lang="en-US" sz="1800">
              <a:solidFill>
                <a:srgbClr val="000000"/>
              </a:solidFill>
            </a:endParaRPr>
          </a:p>
        </p:txBody>
      </p:sp>
      <p:sp>
        <p:nvSpPr>
          <p:cNvPr id="5" name="Footer Placeholder 4">
            <a:extLst>
              <a:ext uri="{FF2B5EF4-FFF2-40B4-BE49-F238E27FC236}">
                <a16:creationId xmlns:a16="http://schemas.microsoft.com/office/drawing/2014/main" id="{11CDCEA4-4836-4B08-B6E3-EC4676672ED0}"/>
              </a:ext>
            </a:extLst>
          </p:cNvPr>
          <p:cNvSpPr>
            <a:spLocks noGrp="1"/>
          </p:cNvSpPr>
          <p:nvPr>
            <p:ph type="ftr" sz="quarter" idx="11"/>
          </p:nvPr>
        </p:nvSpPr>
        <p:spPr/>
        <p:txBody>
          <a:bodyPr/>
          <a:lstStyle/>
          <a:p>
            <a:pPr defTabSz="457189"/>
            <a:endParaRPr lang="en-US">
              <a:solidFill>
                <a:srgbClr val="000000">
                  <a:lumMod val="75000"/>
                  <a:lumOff val="25000"/>
                </a:srgbClr>
              </a:solidFill>
            </a:endParaRPr>
          </a:p>
        </p:txBody>
      </p:sp>
      <p:sp>
        <p:nvSpPr>
          <p:cNvPr id="6" name="Slide Number Placeholder 5">
            <a:extLst>
              <a:ext uri="{FF2B5EF4-FFF2-40B4-BE49-F238E27FC236}">
                <a16:creationId xmlns:a16="http://schemas.microsoft.com/office/drawing/2014/main" id="{E3F5D284-21BF-43DA-9E92-43C745042B74}"/>
              </a:ext>
            </a:extLst>
          </p:cNvPr>
          <p:cNvSpPr>
            <a:spLocks noGrp="1"/>
          </p:cNvSpPr>
          <p:nvPr>
            <p:ph type="sldNum" sz="quarter" idx="12"/>
          </p:nvPr>
        </p:nvSpPr>
        <p:spPr/>
        <p:txBody>
          <a:bodyPr/>
          <a:lstStyle/>
          <a:p>
            <a:pPr defTabSz="457189"/>
            <a:fld id="{4F94D90D-592A-4925-8000-648071555B6D}" type="slidenum">
              <a:rPr lang="en-US" smtClean="0"/>
              <a:pPr defTabSz="457189"/>
              <a:t>‹#›</a:t>
            </a:fld>
            <a:endParaRPr lang="en-US"/>
          </a:p>
        </p:txBody>
      </p:sp>
    </p:spTree>
    <p:extLst>
      <p:ext uri="{BB962C8B-B14F-4D97-AF65-F5344CB8AC3E}">
        <p14:creationId xmlns:p14="http://schemas.microsoft.com/office/powerpoint/2010/main" val="99412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30162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a:t>
            </a:r>
            <a:endParaRPr lang="en-US" dirty="0"/>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10">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 id="2147483687" r:id="rId8"/>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©2019 Trinity Health</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9">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542601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r4u.trinity-health.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www.deltadentalmi.com/trinityhealth"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myuhcvision.co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p:txBody>
          <a:bodyPr/>
          <a:lstStyle/>
          <a:p>
            <a:pPr lvl="0"/>
            <a:endParaRPr lang="en-US" dirty="0"/>
          </a:p>
        </p:txBody>
      </p:sp>
      <p:sp>
        <p:nvSpPr>
          <p:cNvPr id="13" name="Title 12"/>
          <p:cNvSpPr>
            <a:spLocks noGrp="1"/>
          </p:cNvSpPr>
          <p:nvPr>
            <p:ph type="ctrTitle"/>
          </p:nvPr>
        </p:nvSpPr>
        <p:spPr/>
        <p:txBody>
          <a:bodyPr/>
          <a:lstStyle/>
          <a:p>
            <a:r>
              <a:rPr lang="es-US"/>
              <a:t>Orientación sobre beneficios</a:t>
            </a:r>
          </a:p>
        </p:txBody>
      </p:sp>
      <p:sp>
        <p:nvSpPr>
          <p:cNvPr id="24" name="Subtitle 23"/>
          <p:cNvSpPr>
            <a:spLocks noGrp="1"/>
          </p:cNvSpPr>
          <p:nvPr>
            <p:ph type="subTitle" idx="1"/>
          </p:nvPr>
        </p:nvSpPr>
        <p:spPr/>
        <p:txBody>
          <a:bodyPr>
            <a:noAutofit/>
          </a:bodyPr>
          <a:lstStyle/>
          <a:p>
            <a:r>
              <a:rPr lang="es-US" sz="2000"/>
              <a:t>Planes dentales y de visión</a:t>
            </a:r>
          </a:p>
        </p:txBody>
      </p:sp>
    </p:spTree>
    <p:extLst>
      <p:ext uri="{BB962C8B-B14F-4D97-AF65-F5344CB8AC3E}">
        <p14:creationId xmlns:p14="http://schemas.microsoft.com/office/powerpoint/2010/main" val="311577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82A9B-8623-42F4-83DE-374EE91F1482}"/>
              </a:ext>
            </a:extLst>
          </p:cNvPr>
          <p:cNvSpPr>
            <a:spLocks noGrp="1"/>
          </p:cNvSpPr>
          <p:nvPr>
            <p:ph sz="quarter" idx="12"/>
          </p:nvPr>
        </p:nvSpPr>
        <p:spPr/>
        <p:txBody>
          <a:bodyPr>
            <a:normAutofit fontScale="32500" lnSpcReduction="20000"/>
          </a:bodyPr>
          <a:lstStyle/>
          <a:p>
            <a:pPr marL="0" indent="0">
              <a:buNone/>
            </a:pPr>
            <a:r>
              <a:rPr lang="es-US"/>
              <a:t>La información que se proporciona en este resumen está diseñada para ayudarlo a comprender sus opciones de planes y programas de beneficios de bienestar de Trinity Health. Es solo una descripción general y no está prevista como descripción exhaustiva de los planes y programas de beneficios disponibles para usted. No constituye un contrato y no pretende interpretar, extender ni modificar de ninguna manera las disposiciones de ningún plan o programa. Las descripciones resumidas del plan y los documentos oficiales de los planes y programas los describen con más detalles, y debe consultar estos documentos para obtener respuestas a sus preguntas específicas con respecto a los planes y programas, incluidos los servicios que cubre un plan. Si hubiera una discrepancia entre materiales impresos, prevalecerán los documentos oficiales de los planes y programas. Trinity Health conserva el derecho de modificar sus planes y programas de beneficios o darlos por finalizados en cualquier momento, lo que incluye la realización de cambios para cumplir con sus opciones en virtud de la Ley de Atención Médica Asequible y otras leyes aplicables, y ejercer dichas opciones.</a:t>
            </a:r>
          </a:p>
          <a:p>
            <a:pPr marL="0" indent="0">
              <a:buNone/>
            </a:pPr>
            <a:r>
              <a:rPr lang="es-US"/>
              <a:t>Para ver descripciones resumidas de planes y certificados de cobertura, visite el </a:t>
            </a:r>
            <a:r>
              <a:rPr lang="es-US">
                <a:highlight>
                  <a:srgbClr val="FFFF00"/>
                </a:highlight>
              </a:rPr>
              <a:t>portal para colegas HR4U en </a:t>
            </a:r>
            <a:r>
              <a:rPr lang="es-US">
                <a:highlight>
                  <a:srgbClr val="FFFF00"/>
                </a:highlight>
                <a:hlinkClick r:id="rId3"/>
              </a:rPr>
              <a:t>https://hr4u.trinity-health.org</a:t>
            </a:r>
            <a:r>
              <a:rPr lang="es-US"/>
              <a:t>. Para cualquier plan o programa en el que participe, también tiene derecho a solicitar una copia impresa del Resumen descriptivo  completo del plan o del certificado de cobertura y otros documentos oficiales del plan o del programa, ya sea al empleador del colega o a Trinity Health Total Rewards Benefits &amp; Well-Being (Beneficios y bienestar de recompensas totales de Trinity Health), 20555 Victor Parkway, Livonia, MI 48152. No se le cobrará nada por las copias impresas.</a:t>
            </a:r>
          </a:p>
          <a:p>
            <a:pPr marL="0" indent="0">
              <a:buNone/>
            </a:pPr>
            <a:r>
              <a:rPr lang="es-US"/>
              <a:t>Todos los planes de salud grupales de Trinity Health proporcionan coordinación de la atención, administración de la atención, revisión de la utilización y servicios de derivación para ayudar a administrar la atención médica que se proporciona a miembros cubiertos. Al inscribirse en un plan de salud grupal de Trinity Health, comprende que el plan proporcionará servicios para administrar la atención de cada miembro cubierto. Estos servicios se pueden proporcionar a través de terceros administradores independientes, una red clínicamente integrada de hospitales, médicos y otros proveedores y profesionales de atención médica, y otros proveedores de atención médica. Su participación en un plan de salud grupal de Trinity Health significa que las personas que se contraten para proporcionar estos servicios tendrán acceso a su información de salud personal, lo que incluye información de salud que usted divulgue a través de programas y actividades de bienestar. Los centros y proveedores de atención médica de Trinity Health y los profesionales afiliados a los centros de Trinity Health participan en determinadas redes clínicamente integradas. Puede que una red clínicamente integrada se comunique con usted con respecto a su atención médica, lo que incluye personas de un centro o proveedor de Trinity Health que estén brindando servicios para la red clínicamente integrada o directamente para el plan de salud grupal. Las personas que trabajan en un centro o proveedor de Trinity Health (incluido su empleador) que participen en una red clínicamente integrada o en el plan de salud grupal pueden tener acceso a información sobre su tratamiento médico en cualquier centro y con cualquier proveedor o profesional de atención médica, y usarla no solo para brindarle tratamiento sino también para administrar y coordinar su atención médica. Todo acceso a información de salud protegida, o su uso o divulgación cumplirán con las reglamentaciones sobre privacidad y seguridad establecidas por la Ley de Transferencia y Responsabilidad de Seguros Médicos y las leyes estatales aplicables en materia de privacidad y seguridad.</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2FF5E9B3-B550-42DD-B09E-3E6E9FF5D787}"/>
              </a:ext>
            </a:extLst>
          </p:cNvPr>
          <p:cNvSpPr>
            <a:spLocks noGrp="1"/>
          </p:cNvSpPr>
          <p:nvPr>
            <p:ph type="title"/>
          </p:nvPr>
        </p:nvSpPr>
        <p:spPr/>
        <p:txBody>
          <a:bodyPr/>
          <a:lstStyle/>
          <a:p>
            <a:r>
              <a:rPr lang="es-US"/>
              <a:t>Información importante</a:t>
            </a:r>
          </a:p>
        </p:txBody>
      </p:sp>
      <p:sp>
        <p:nvSpPr>
          <p:cNvPr id="4" name="Footer Placeholder 3">
            <a:extLst>
              <a:ext uri="{FF2B5EF4-FFF2-40B4-BE49-F238E27FC236}">
                <a16:creationId xmlns:a16="http://schemas.microsoft.com/office/drawing/2014/main" id="{6E566710-6E2C-4BDC-B24B-F7D17A5113C0}"/>
              </a:ext>
            </a:extLst>
          </p:cNvPr>
          <p:cNvSpPr>
            <a:spLocks noGrp="1"/>
          </p:cNvSpPr>
          <p:nvPr>
            <p:ph type="ftr" sz="quarter" idx="3"/>
          </p:nvPr>
        </p:nvSpPr>
        <p:spPr/>
        <p:txBody>
          <a:bodyPr/>
          <a:lstStyle/>
          <a:p>
            <a:r>
              <a:rPr lang="es-US"/>
              <a:t>©2020 Trinity Health</a:t>
            </a:r>
          </a:p>
        </p:txBody>
      </p:sp>
      <p:sp>
        <p:nvSpPr>
          <p:cNvPr id="5" name="Slide Number Placeholder 4">
            <a:extLst>
              <a:ext uri="{FF2B5EF4-FFF2-40B4-BE49-F238E27FC236}">
                <a16:creationId xmlns:a16="http://schemas.microsoft.com/office/drawing/2014/main" id="{98870FFE-4304-4E6A-990A-87E79A7DC8A4}"/>
              </a:ext>
            </a:extLst>
          </p:cNvPr>
          <p:cNvSpPr>
            <a:spLocks noGrp="1"/>
          </p:cNvSpPr>
          <p:nvPr>
            <p:ph type="sldNum" sz="quarter" idx="4"/>
          </p:nvPr>
        </p:nvSpPr>
        <p:spPr/>
        <p:txBody>
          <a:bodyPr/>
          <a:lstStyle/>
          <a:p>
            <a:fld id="{489F9553-C816-6842-8939-EE75ECF7EB2B}" type="slidenum">
              <a:rPr lang="en-US" smtClean="0"/>
              <a:pPr/>
              <a:t>10</a:t>
            </a:fld>
            <a:endParaRPr lang="en-US"/>
          </a:p>
        </p:txBody>
      </p:sp>
    </p:spTree>
    <p:extLst>
      <p:ext uri="{BB962C8B-B14F-4D97-AF65-F5344CB8AC3E}">
        <p14:creationId xmlns:p14="http://schemas.microsoft.com/office/powerpoint/2010/main" val="101085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55" y="0"/>
            <a:ext cx="9141289" cy="5159747"/>
          </a:xfrm>
          <a:prstGeom prst="rect">
            <a:avLst/>
          </a:prstGeom>
        </p:spPr>
      </p:pic>
    </p:spTree>
    <p:extLst>
      <p:ext uri="{BB962C8B-B14F-4D97-AF65-F5344CB8AC3E}">
        <p14:creationId xmlns:p14="http://schemas.microsoft.com/office/powerpoint/2010/main" val="371172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F395F-A6C4-4FDA-812D-0D6AF1433895}"/>
              </a:ext>
            </a:extLst>
          </p:cNvPr>
          <p:cNvSpPr>
            <a:spLocks noGrp="1"/>
          </p:cNvSpPr>
          <p:nvPr>
            <p:ph type="title"/>
          </p:nvPr>
        </p:nvSpPr>
        <p:spPr/>
        <p:txBody>
          <a:bodyPr/>
          <a:lstStyle/>
          <a:p>
            <a:r>
              <a:rPr lang="es-US"/>
              <a:t>Opciones dentales</a:t>
            </a:r>
          </a:p>
        </p:txBody>
      </p:sp>
      <p:sp>
        <p:nvSpPr>
          <p:cNvPr id="2" name="Footer Placeholder 1">
            <a:extLst>
              <a:ext uri="{FF2B5EF4-FFF2-40B4-BE49-F238E27FC236}">
                <a16:creationId xmlns:a16="http://schemas.microsoft.com/office/drawing/2014/main" id="{086F7691-A44F-4A07-9412-52E12143B8DE}"/>
              </a:ext>
            </a:extLst>
          </p:cNvPr>
          <p:cNvSpPr>
            <a:spLocks noGrp="1"/>
          </p:cNvSpPr>
          <p:nvPr>
            <p:ph type="ftr" sz="quarter" idx="3"/>
          </p:nvPr>
        </p:nvSpPr>
        <p:spPr/>
        <p:txBody>
          <a:bodyPr/>
          <a:lstStyle/>
          <a:p>
            <a:r>
              <a:rPr lang="es-US"/>
              <a:t>©2020 Trinity Health</a:t>
            </a:r>
          </a:p>
        </p:txBody>
      </p:sp>
      <p:sp>
        <p:nvSpPr>
          <p:cNvPr id="3" name="Slide Number Placeholder 2">
            <a:extLst>
              <a:ext uri="{FF2B5EF4-FFF2-40B4-BE49-F238E27FC236}">
                <a16:creationId xmlns:a16="http://schemas.microsoft.com/office/drawing/2014/main" id="{7223E082-632F-4795-A072-7CBD86846B23}"/>
              </a:ext>
            </a:extLst>
          </p:cNvPr>
          <p:cNvSpPr>
            <a:spLocks noGrp="1"/>
          </p:cNvSpPr>
          <p:nvPr>
            <p:ph type="sldNum" sz="quarter" idx="4"/>
          </p:nvPr>
        </p:nvSpPr>
        <p:spPr/>
        <p:txBody>
          <a:bodyPr/>
          <a:lstStyle/>
          <a:p>
            <a:fld id="{489F9553-C816-6842-8939-EE75ECF7EB2B}" type="slidenum">
              <a:rPr lang="en-US" smtClean="0"/>
              <a:pPr/>
              <a:t>2</a:t>
            </a:fld>
            <a:endParaRPr lang="en-US"/>
          </a:p>
        </p:txBody>
      </p:sp>
    </p:spTree>
    <p:extLst>
      <p:ext uri="{BB962C8B-B14F-4D97-AF65-F5344CB8AC3E}">
        <p14:creationId xmlns:p14="http://schemas.microsoft.com/office/powerpoint/2010/main" val="15125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C38A23-2DBE-479E-9243-F831E7E5D99C}"/>
              </a:ext>
            </a:extLst>
          </p:cNvPr>
          <p:cNvSpPr>
            <a:spLocks noGrp="1"/>
          </p:cNvSpPr>
          <p:nvPr>
            <p:ph sz="quarter" idx="12"/>
          </p:nvPr>
        </p:nvSpPr>
        <p:spPr>
          <a:xfrm>
            <a:off x="393408" y="999054"/>
            <a:ext cx="8236688" cy="3601521"/>
          </a:xfrm>
        </p:spPr>
        <p:txBody>
          <a:bodyPr>
            <a:normAutofit fontScale="92500" lnSpcReduction="10000"/>
          </a:bodyPr>
          <a:lstStyle/>
          <a:p>
            <a:r>
              <a:rPr lang="es-US" dirty="0"/>
              <a:t>Tanto el Plan alto como el Plan estándar utilizan las redes Delta Premier y PPO.</a:t>
            </a:r>
          </a:p>
          <a:p>
            <a:r>
              <a:rPr lang="es-US" dirty="0"/>
              <a:t>La red más grande de dentistas de los </a:t>
            </a:r>
            <a:br>
              <a:rPr lang="es-US" dirty="0"/>
            </a:br>
            <a:r>
              <a:rPr lang="es-US" dirty="0"/>
              <a:t>EE. UU.</a:t>
            </a:r>
          </a:p>
          <a:p>
            <a:r>
              <a:rPr lang="es-US" dirty="0"/>
              <a:t>Búsqueda de dentistas participantes</a:t>
            </a:r>
          </a:p>
          <a:p>
            <a:pPr lvl="1"/>
            <a:r>
              <a:rPr lang="es-US" sz="1800" dirty="0"/>
              <a:t>Aplicación de Delta Dental</a:t>
            </a:r>
          </a:p>
          <a:p>
            <a:pPr lvl="1"/>
            <a:r>
              <a:rPr lang="es-US" sz="1800" dirty="0"/>
              <a:t>En línea en </a:t>
            </a:r>
            <a:r>
              <a:rPr lang="es-US" sz="1800" dirty="0">
                <a:hlinkClick r:id="rId3"/>
              </a:rPr>
              <a:t>www.deltadentalmi.com/trinityhealth</a:t>
            </a:r>
            <a:r>
              <a:rPr lang="es-US" sz="1800" dirty="0"/>
              <a:t> </a:t>
            </a:r>
          </a:p>
          <a:p>
            <a:pPr lvl="1"/>
            <a:r>
              <a:rPr lang="es-US" sz="1800" dirty="0"/>
              <a:t>Atención al cliente de Delta Dental al (800) 524-0149</a:t>
            </a:r>
          </a:p>
          <a:p>
            <a:r>
              <a:rPr lang="es-US" dirty="0"/>
              <a:t>Puede inscribirse en el plan dental sin </a:t>
            </a:r>
          </a:p>
          <a:p>
            <a:pPr marL="0" indent="0">
              <a:buNone/>
            </a:pPr>
            <a:r>
              <a:rPr lang="es-US" dirty="0"/>
              <a:t>    estar inscrito en otros beneficios.</a:t>
            </a:r>
          </a:p>
          <a:p>
            <a:endParaRPr lang="en-US" dirty="0"/>
          </a:p>
        </p:txBody>
      </p:sp>
      <p:sp>
        <p:nvSpPr>
          <p:cNvPr id="3" name="Title 2">
            <a:extLst>
              <a:ext uri="{FF2B5EF4-FFF2-40B4-BE49-F238E27FC236}">
                <a16:creationId xmlns:a16="http://schemas.microsoft.com/office/drawing/2014/main" id="{C534BC49-3D1F-45CA-82FB-35CD59929C87}"/>
              </a:ext>
            </a:extLst>
          </p:cNvPr>
          <p:cNvSpPr>
            <a:spLocks noGrp="1"/>
          </p:cNvSpPr>
          <p:nvPr>
            <p:ph type="title"/>
          </p:nvPr>
        </p:nvSpPr>
        <p:spPr/>
        <p:txBody>
          <a:bodyPr/>
          <a:lstStyle/>
          <a:p>
            <a:r>
              <a:rPr lang="es-US"/>
              <a:t>Tiene la opción de dos planes dentales a través de </a:t>
            </a:r>
            <a:br>
              <a:rPr lang="es-US"/>
            </a:br>
            <a:r>
              <a:rPr lang="es-US"/>
              <a:t>Delta Dental of Michigan</a:t>
            </a:r>
          </a:p>
        </p:txBody>
      </p:sp>
      <p:sp>
        <p:nvSpPr>
          <p:cNvPr id="4" name="Footer Placeholder 3">
            <a:extLst>
              <a:ext uri="{FF2B5EF4-FFF2-40B4-BE49-F238E27FC236}">
                <a16:creationId xmlns:a16="http://schemas.microsoft.com/office/drawing/2014/main" id="{64A8E240-3408-4CB2-B0FE-CE7E9347C074}"/>
              </a:ext>
            </a:extLst>
          </p:cNvPr>
          <p:cNvSpPr>
            <a:spLocks noGrp="1"/>
          </p:cNvSpPr>
          <p:nvPr>
            <p:ph type="ftr" sz="quarter" idx="3"/>
          </p:nvPr>
        </p:nvSpPr>
        <p:spPr/>
        <p:txBody>
          <a:bodyPr/>
          <a:lstStyle/>
          <a:p>
            <a:r>
              <a:rPr lang="es-US"/>
              <a:t>©2020 Trinity Health</a:t>
            </a:r>
          </a:p>
        </p:txBody>
      </p:sp>
      <p:sp>
        <p:nvSpPr>
          <p:cNvPr id="5" name="Slide Number Placeholder 4">
            <a:extLst>
              <a:ext uri="{FF2B5EF4-FFF2-40B4-BE49-F238E27FC236}">
                <a16:creationId xmlns:a16="http://schemas.microsoft.com/office/drawing/2014/main" id="{720D2006-D6D0-43E8-BE0E-CFD638DF1BEE}"/>
              </a:ext>
            </a:extLst>
          </p:cNvPr>
          <p:cNvSpPr>
            <a:spLocks noGrp="1"/>
          </p:cNvSpPr>
          <p:nvPr>
            <p:ph type="sldNum" sz="quarter" idx="4"/>
          </p:nvPr>
        </p:nvSpPr>
        <p:spPr/>
        <p:txBody>
          <a:bodyPr/>
          <a:lstStyle/>
          <a:p>
            <a:fld id="{489F9553-C816-6842-8939-EE75ECF7EB2B}" type="slidenum">
              <a:rPr lang="en-US" smtClean="0"/>
              <a:pPr/>
              <a:t>3</a:t>
            </a:fld>
            <a:endParaRPr lang="en-US"/>
          </a:p>
        </p:txBody>
      </p:sp>
      <p:pic>
        <p:nvPicPr>
          <p:cNvPr id="7" name="Picture 6">
            <a:extLst>
              <a:ext uri="{FF2B5EF4-FFF2-40B4-BE49-F238E27FC236}">
                <a16:creationId xmlns:a16="http://schemas.microsoft.com/office/drawing/2014/main" id="{A54B9CFC-8555-4244-8E6B-7A8EE8F2C705}"/>
              </a:ext>
            </a:extLst>
          </p:cNvPr>
          <p:cNvPicPr>
            <a:picLocks noChangeAspect="1"/>
          </p:cNvPicPr>
          <p:nvPr/>
        </p:nvPicPr>
        <p:blipFill rotWithShape="1">
          <a:blip r:embed="rId4"/>
          <a:srcRect t="24127" r="17518"/>
          <a:stretch/>
        </p:blipFill>
        <p:spPr>
          <a:xfrm>
            <a:off x="6413862" y="1565206"/>
            <a:ext cx="2060855" cy="2852489"/>
          </a:xfrm>
          <a:prstGeom prst="rect">
            <a:avLst/>
          </a:prstGeom>
        </p:spPr>
      </p:pic>
    </p:spTree>
    <p:extLst>
      <p:ext uri="{BB962C8B-B14F-4D97-AF65-F5344CB8AC3E}">
        <p14:creationId xmlns:p14="http://schemas.microsoft.com/office/powerpoint/2010/main" val="30913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5829" y="345640"/>
            <a:ext cx="9261694" cy="498656"/>
          </a:xfrm>
        </p:spPr>
        <p:txBody>
          <a:bodyPr/>
          <a:lstStyle/>
          <a:p>
            <a:r>
              <a:rPr lang="es-US" dirty="0">
                <a:solidFill>
                  <a:srgbClr val="6E2585"/>
                </a:solidFill>
              </a:rPr>
              <a:t>Los planes dentales cubren servicios preventivos, </a:t>
            </a:r>
            <a:br>
              <a:rPr lang="es-US" dirty="0">
                <a:solidFill>
                  <a:srgbClr val="6E2585"/>
                </a:solidFill>
              </a:rPr>
            </a:br>
            <a:r>
              <a:rPr lang="es-US" dirty="0">
                <a:solidFill>
                  <a:srgbClr val="6E2585"/>
                </a:solidFill>
              </a:rPr>
              <a:t>básicos y de restauración</a:t>
            </a:r>
          </a:p>
        </p:txBody>
      </p:sp>
      <p:sp>
        <p:nvSpPr>
          <p:cNvPr id="4" name="Footer Placeholder 3"/>
          <p:cNvSpPr>
            <a:spLocks noGrp="1"/>
          </p:cNvSpPr>
          <p:nvPr>
            <p:ph type="ftr" sz="quarter" idx="3"/>
          </p:nvPr>
        </p:nvSpPr>
        <p:spPr>
          <a:xfrm>
            <a:off x="4840741" y="4891800"/>
            <a:ext cx="3835387" cy="186901"/>
          </a:xfrm>
        </p:spPr>
        <p:txBody>
          <a:bodyPr/>
          <a:lstStyle/>
          <a:p>
            <a:pPr defTabSz="342900"/>
            <a:r>
              <a:rPr lang="es-US">
                <a:solidFill>
                  <a:srgbClr val="000000">
                    <a:lumMod val="60000"/>
                    <a:lumOff val="40000"/>
                  </a:srgbClr>
                </a:solidFill>
                <a:latin typeface="Arial"/>
              </a:rPr>
              <a:t>©2020 Trinity Health</a:t>
            </a:r>
          </a:p>
        </p:txBody>
      </p:sp>
      <p:sp>
        <p:nvSpPr>
          <p:cNvPr id="5" name="Slide Number Placeholder 4"/>
          <p:cNvSpPr>
            <a:spLocks noGrp="1"/>
          </p:cNvSpPr>
          <p:nvPr>
            <p:ph type="sldNum" sz="quarter" idx="4"/>
          </p:nvPr>
        </p:nvSpPr>
        <p:spPr/>
        <p:txBody>
          <a:bodyPr/>
          <a:lstStyle/>
          <a:p>
            <a:pPr defTabSz="342900"/>
            <a:fld id="{489F9553-C816-6842-8939-EE75ECF7EB2B}" type="slidenum">
              <a:rPr lang="en-US">
                <a:solidFill>
                  <a:srgbClr val="000000">
                    <a:lumMod val="60000"/>
                    <a:lumOff val="40000"/>
                  </a:srgbClr>
                </a:solidFill>
                <a:latin typeface="Arial"/>
              </a:rPr>
              <a:pPr defTabSz="342900"/>
              <a:t>4</a:t>
            </a:fld>
            <a:endParaRPr lang="en-US">
              <a:solidFill>
                <a:srgbClr val="000000">
                  <a:lumMod val="60000"/>
                  <a:lumOff val="40000"/>
                </a:srgbClr>
              </a:solidFill>
              <a:latin typeface="Arial"/>
            </a:endParaRPr>
          </a:p>
        </p:txBody>
      </p:sp>
      <p:graphicFrame>
        <p:nvGraphicFramePr>
          <p:cNvPr id="2" name="Table 1">
            <a:extLst>
              <a:ext uri="{FF2B5EF4-FFF2-40B4-BE49-F238E27FC236}">
                <a16:creationId xmlns:a16="http://schemas.microsoft.com/office/drawing/2014/main" id="{F240AE7E-CD4A-49C9-805D-A54509741549}"/>
              </a:ext>
            </a:extLst>
          </p:cNvPr>
          <p:cNvGraphicFramePr>
            <a:graphicFrameLocks noGrp="1"/>
          </p:cNvGraphicFramePr>
          <p:nvPr>
            <p:extLst>
              <p:ext uri="{D42A27DB-BD31-4B8C-83A1-F6EECF244321}">
                <p14:modId xmlns:p14="http://schemas.microsoft.com/office/powerpoint/2010/main" val="1248706356"/>
              </p:ext>
            </p:extLst>
          </p:nvPr>
        </p:nvGraphicFramePr>
        <p:xfrm>
          <a:off x="239298" y="1168868"/>
          <a:ext cx="3042849" cy="3462020"/>
        </p:xfrm>
        <a:graphic>
          <a:graphicData uri="http://schemas.openxmlformats.org/drawingml/2006/table">
            <a:tbl>
              <a:tblPr firstRow="1" bandRow="1">
                <a:tableStyleId>{5C22544A-7EE6-4342-B048-85BDC9FD1C3A}</a:tableStyleId>
              </a:tblPr>
              <a:tblGrid>
                <a:gridCol w="3042849">
                  <a:extLst>
                    <a:ext uri="{9D8B030D-6E8A-4147-A177-3AD203B41FA5}">
                      <a16:colId xmlns:a16="http://schemas.microsoft.com/office/drawing/2014/main" val="3244240819"/>
                    </a:ext>
                  </a:extLst>
                </a:gridCol>
              </a:tblGrid>
              <a:tr h="370840">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r>
                        <a:rPr lang="es-US" sz="1400" dirty="0">
                          <a:latin typeface="+mj-lt"/>
                        </a:rPr>
                        <a:t>Aspectos destacados de servicios dentro de la red</a:t>
                      </a:r>
                    </a:p>
                  </a:txBody>
                  <a:tcPr marL="33629" marR="33629" marT="34290" marB="34290" anchor="ctr"/>
                </a:tc>
                <a:extLst>
                  <a:ext uri="{0D108BD9-81ED-4DB2-BD59-A6C34878D82A}">
                    <a16:rowId xmlns:a16="http://schemas.microsoft.com/office/drawing/2014/main" val="1483228110"/>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s-US" sz="1200" dirty="0">
                          <a:latin typeface="+mj-lt"/>
                        </a:rPr>
                        <a:t>Redes</a:t>
                      </a:r>
                    </a:p>
                  </a:txBody>
                  <a:tcPr marL="33629" marR="33629" marT="34290" marB="34290"/>
                </a:tc>
                <a:extLst>
                  <a:ext uri="{0D108BD9-81ED-4DB2-BD59-A6C34878D82A}">
                    <a16:rowId xmlns:a16="http://schemas.microsoft.com/office/drawing/2014/main" val="2116398779"/>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s-US" sz="1200">
                          <a:latin typeface="+mj-lt"/>
                        </a:rPr>
                        <a:t>Deducible</a:t>
                      </a:r>
                    </a:p>
                  </a:txBody>
                  <a:tcPr marL="33629" marR="33629" marT="34290" marB="34290"/>
                </a:tc>
                <a:extLst>
                  <a:ext uri="{0D108BD9-81ED-4DB2-BD59-A6C34878D82A}">
                    <a16:rowId xmlns:a16="http://schemas.microsoft.com/office/drawing/2014/main" val="3629840793"/>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s-US" sz="1200">
                          <a:latin typeface="+mj-lt"/>
                        </a:rPr>
                        <a:t>Máximo anual (no ortodoncia)</a:t>
                      </a:r>
                    </a:p>
                  </a:txBody>
                  <a:tcPr marL="33629" marR="33629" marT="34290" marB="34290"/>
                </a:tc>
                <a:extLst>
                  <a:ext uri="{0D108BD9-81ED-4DB2-BD59-A6C34878D82A}">
                    <a16:rowId xmlns:a16="http://schemas.microsoft.com/office/drawing/2014/main" val="2008548984"/>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s-US" sz="1200">
                          <a:latin typeface="+mj-lt"/>
                        </a:rPr>
                        <a:t>Atención preventiva</a:t>
                      </a:r>
                    </a:p>
                  </a:txBody>
                  <a:tcPr marL="33629" marR="33629" marT="34290" marB="34290"/>
                </a:tc>
                <a:extLst>
                  <a:ext uri="{0D108BD9-81ED-4DB2-BD59-A6C34878D82A}">
                    <a16:rowId xmlns:a16="http://schemas.microsoft.com/office/drawing/2014/main" val="4200647527"/>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s-US" sz="1200">
                          <a:latin typeface="+mj-lt"/>
                        </a:rPr>
                        <a:t>Servicios de</a:t>
                      </a:r>
                      <a:r>
                        <a:rPr lang="es-US" sz="1200" baseline="0">
                          <a:latin typeface="+mj-lt"/>
                        </a:rPr>
                        <a:t> restauración básica</a:t>
                      </a:r>
                    </a:p>
                  </a:txBody>
                  <a:tcPr marL="33629" marR="33629" marT="34290" marB="34290"/>
                </a:tc>
                <a:extLst>
                  <a:ext uri="{0D108BD9-81ED-4DB2-BD59-A6C34878D82A}">
                    <a16:rowId xmlns:a16="http://schemas.microsoft.com/office/drawing/2014/main" val="452195185"/>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s-US" sz="1200">
                          <a:latin typeface="+mj-lt"/>
                        </a:rPr>
                        <a:t>Servicios de restauración mayor</a:t>
                      </a:r>
                    </a:p>
                  </a:txBody>
                  <a:tcPr marL="33629" marR="33629" marT="34290" marB="34290"/>
                </a:tc>
                <a:extLst>
                  <a:ext uri="{0D108BD9-81ED-4DB2-BD59-A6C34878D82A}">
                    <a16:rowId xmlns:a16="http://schemas.microsoft.com/office/drawing/2014/main" val="597121137"/>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s-US" sz="1200">
                          <a:latin typeface="+mj-lt"/>
                        </a:rPr>
                        <a:t>Ortodoncia</a:t>
                      </a:r>
                    </a:p>
                  </a:txBody>
                  <a:tcPr marL="33629" marR="33629" marT="34290" marB="34290"/>
                </a:tc>
                <a:extLst>
                  <a:ext uri="{0D108BD9-81ED-4DB2-BD59-A6C34878D82A}">
                    <a16:rowId xmlns:a16="http://schemas.microsoft.com/office/drawing/2014/main" val="2074603454"/>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s-US" sz="1200" dirty="0">
                          <a:latin typeface="+mj-lt"/>
                        </a:rPr>
                        <a:t>Máx. por ortodoncia de </a:t>
                      </a:r>
                      <a:r>
                        <a:rPr lang="es-US" sz="1200" baseline="0" dirty="0">
                          <a:latin typeface="+mj-lt"/>
                        </a:rPr>
                        <a:t>por vida</a:t>
                      </a:r>
                    </a:p>
                  </a:txBody>
                  <a:tcPr marL="33629" marR="33629" marT="34290" marB="34290"/>
                </a:tc>
                <a:extLst>
                  <a:ext uri="{0D108BD9-81ED-4DB2-BD59-A6C34878D82A}">
                    <a16:rowId xmlns:a16="http://schemas.microsoft.com/office/drawing/2014/main" val="3226717087"/>
                  </a:ext>
                </a:extLst>
              </a:tr>
            </a:tbl>
          </a:graphicData>
        </a:graphic>
      </p:graphicFrame>
      <p:graphicFrame>
        <p:nvGraphicFramePr>
          <p:cNvPr id="6" name="Table 5">
            <a:extLst>
              <a:ext uri="{FF2B5EF4-FFF2-40B4-BE49-F238E27FC236}">
                <a16:creationId xmlns:a16="http://schemas.microsoft.com/office/drawing/2014/main" id="{D821EE97-5365-414B-BBC6-CC08AF393FF3}"/>
              </a:ext>
            </a:extLst>
          </p:cNvPr>
          <p:cNvGraphicFramePr>
            <a:graphicFrameLocks noGrp="1"/>
          </p:cNvGraphicFramePr>
          <p:nvPr>
            <p:extLst>
              <p:ext uri="{D42A27DB-BD31-4B8C-83A1-F6EECF244321}">
                <p14:modId xmlns:p14="http://schemas.microsoft.com/office/powerpoint/2010/main" val="1213223900"/>
              </p:ext>
            </p:extLst>
          </p:nvPr>
        </p:nvGraphicFramePr>
        <p:xfrm>
          <a:off x="6175800" y="1294594"/>
          <a:ext cx="2637391" cy="3337560"/>
        </p:xfrm>
        <a:graphic>
          <a:graphicData uri="http://schemas.openxmlformats.org/drawingml/2006/table">
            <a:tbl>
              <a:tblPr firstRow="1" bandRow="1">
                <a:tableStyleId>{5C22544A-7EE6-4342-B048-85BDC9FD1C3A}</a:tableStyleId>
              </a:tblPr>
              <a:tblGrid>
                <a:gridCol w="2637391">
                  <a:extLst>
                    <a:ext uri="{9D8B030D-6E8A-4147-A177-3AD203B41FA5}">
                      <a16:colId xmlns:a16="http://schemas.microsoft.com/office/drawing/2014/main" val="28862996"/>
                    </a:ext>
                  </a:extLst>
                </a:gridCol>
              </a:tblGrid>
              <a:tr h="370840">
                <a:tc>
                  <a:txBody>
                    <a:bodyPr/>
                    <a:lstStyle/>
                    <a:p>
                      <a:endParaRPr lang="en-US" dirty="0"/>
                    </a:p>
                  </a:txBody>
                  <a:tcPr>
                    <a:noFill/>
                  </a:tcPr>
                </a:tc>
                <a:extLst>
                  <a:ext uri="{0D108BD9-81ED-4DB2-BD59-A6C34878D82A}">
                    <a16:rowId xmlns:a16="http://schemas.microsoft.com/office/drawing/2014/main" val="3858493970"/>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s-US" sz="1200">
                          <a:latin typeface="Arial" panose="020B0604020202020204" pitchFamily="34" charset="0"/>
                          <a:cs typeface="Arial" panose="020B0604020202020204" pitchFamily="34" charset="0"/>
                        </a:rPr>
                        <a:t>Premier y PPO</a:t>
                      </a:r>
                    </a:p>
                  </a:txBody>
                  <a:tcPr marL="33629" marR="33629" marT="34290" marB="34290"/>
                </a:tc>
                <a:extLst>
                  <a:ext uri="{0D108BD9-81ED-4DB2-BD59-A6C34878D82A}">
                    <a16:rowId xmlns:a16="http://schemas.microsoft.com/office/drawing/2014/main" val="2351420367"/>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s-US" sz="1200">
                          <a:latin typeface="Arial" panose="020B0604020202020204" pitchFamily="34" charset="0"/>
                          <a:cs typeface="Arial" panose="020B0604020202020204" pitchFamily="34" charset="0"/>
                        </a:rPr>
                        <a:t>$50/$100</a:t>
                      </a:r>
                    </a:p>
                  </a:txBody>
                  <a:tcPr marL="33629" marR="33629" marT="34290" marB="34290"/>
                </a:tc>
                <a:extLst>
                  <a:ext uri="{0D108BD9-81ED-4DB2-BD59-A6C34878D82A}">
                    <a16:rowId xmlns:a16="http://schemas.microsoft.com/office/drawing/2014/main" val="1573423428"/>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s-US" sz="1200">
                          <a:latin typeface="Arial" panose="020B0604020202020204" pitchFamily="34" charset="0"/>
                          <a:cs typeface="Arial" panose="020B0604020202020204" pitchFamily="34" charset="0"/>
                        </a:rPr>
                        <a:t>$1,500</a:t>
                      </a:r>
                    </a:p>
                  </a:txBody>
                  <a:tcPr marL="33629" marR="33629" marT="34290" marB="34290"/>
                </a:tc>
                <a:extLst>
                  <a:ext uri="{0D108BD9-81ED-4DB2-BD59-A6C34878D82A}">
                    <a16:rowId xmlns:a16="http://schemas.microsoft.com/office/drawing/2014/main" val="4163181763"/>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200">
                          <a:latin typeface="Arial" panose="020B0604020202020204" pitchFamily="34" charset="0"/>
                          <a:cs typeface="Arial" panose="020B0604020202020204" pitchFamily="34" charset="0"/>
                        </a:rPr>
                        <a:t>100 % de cobertura</a:t>
                      </a:r>
                    </a:p>
                  </a:txBody>
                  <a:tcPr marL="33629" marR="33629" marT="34290" marB="34290"/>
                </a:tc>
                <a:extLst>
                  <a:ext uri="{0D108BD9-81ED-4DB2-BD59-A6C34878D82A}">
                    <a16:rowId xmlns:a16="http://schemas.microsoft.com/office/drawing/2014/main" val="2218972376"/>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s-US" sz="1200">
                          <a:latin typeface="Arial" panose="020B0604020202020204" pitchFamily="34" charset="0"/>
                          <a:cs typeface="Arial" panose="020B0604020202020204" pitchFamily="34" charset="0"/>
                        </a:rPr>
                        <a:t>60 % después del deducible</a:t>
                      </a:r>
                    </a:p>
                  </a:txBody>
                  <a:tcPr marL="33629" marR="33629" marT="34290" marB="34290"/>
                </a:tc>
                <a:extLst>
                  <a:ext uri="{0D108BD9-81ED-4DB2-BD59-A6C34878D82A}">
                    <a16:rowId xmlns:a16="http://schemas.microsoft.com/office/drawing/2014/main" val="2220695304"/>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s-US" sz="1200">
                          <a:latin typeface="Arial" panose="020B0604020202020204" pitchFamily="34" charset="0"/>
                          <a:cs typeface="Arial" panose="020B0604020202020204" pitchFamily="34" charset="0"/>
                        </a:rPr>
                        <a:t>50 % después del deducible</a:t>
                      </a:r>
                    </a:p>
                  </a:txBody>
                  <a:tcPr marL="33629" marR="33629" marT="34290" marB="34290"/>
                </a:tc>
                <a:extLst>
                  <a:ext uri="{0D108BD9-81ED-4DB2-BD59-A6C34878D82A}">
                    <a16:rowId xmlns:a16="http://schemas.microsoft.com/office/drawing/2014/main" val="3169376560"/>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s-US" sz="1200">
                          <a:latin typeface="Arial" panose="020B0604020202020204" pitchFamily="34" charset="0"/>
                          <a:cs typeface="Arial" panose="020B0604020202020204" pitchFamily="34" charset="0"/>
                        </a:rPr>
                        <a:t>Sin cobertura</a:t>
                      </a:r>
                    </a:p>
                  </a:txBody>
                  <a:tcPr marL="33629" marR="33629" marT="34290" marB="34290"/>
                </a:tc>
                <a:extLst>
                  <a:ext uri="{0D108BD9-81ED-4DB2-BD59-A6C34878D82A}">
                    <a16:rowId xmlns:a16="http://schemas.microsoft.com/office/drawing/2014/main" val="2353814944"/>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s-US" sz="1200" dirty="0">
                          <a:latin typeface="Arial" panose="020B0604020202020204" pitchFamily="34" charset="0"/>
                          <a:cs typeface="Arial" panose="020B0604020202020204" pitchFamily="34" charset="0"/>
                        </a:rPr>
                        <a:t>Sin cobertura</a:t>
                      </a:r>
                    </a:p>
                  </a:txBody>
                  <a:tcPr marL="33629" marR="33629" marT="34290" marB="34290"/>
                </a:tc>
                <a:extLst>
                  <a:ext uri="{0D108BD9-81ED-4DB2-BD59-A6C34878D82A}">
                    <a16:rowId xmlns:a16="http://schemas.microsoft.com/office/drawing/2014/main" val="1347564300"/>
                  </a:ext>
                </a:extLst>
              </a:tr>
            </a:tbl>
          </a:graphicData>
        </a:graphic>
      </p:graphicFrame>
      <p:graphicFrame>
        <p:nvGraphicFramePr>
          <p:cNvPr id="7" name="Table 6">
            <a:extLst>
              <a:ext uri="{FF2B5EF4-FFF2-40B4-BE49-F238E27FC236}">
                <a16:creationId xmlns:a16="http://schemas.microsoft.com/office/drawing/2014/main" id="{AEFB5B97-10C2-49A6-BEBD-F41318DBBB96}"/>
              </a:ext>
            </a:extLst>
          </p:cNvPr>
          <p:cNvGraphicFramePr>
            <a:graphicFrameLocks noGrp="1"/>
          </p:cNvGraphicFramePr>
          <p:nvPr>
            <p:extLst>
              <p:ext uri="{D42A27DB-BD31-4B8C-83A1-F6EECF244321}">
                <p14:modId xmlns:p14="http://schemas.microsoft.com/office/powerpoint/2010/main" val="1212744833"/>
              </p:ext>
            </p:extLst>
          </p:nvPr>
        </p:nvGraphicFramePr>
        <p:xfrm>
          <a:off x="3282147" y="1294598"/>
          <a:ext cx="2879901" cy="3337560"/>
        </p:xfrm>
        <a:graphic>
          <a:graphicData uri="http://schemas.openxmlformats.org/drawingml/2006/table">
            <a:tbl>
              <a:tblPr firstRow="1" bandRow="1">
                <a:tableStyleId>{00A15C55-8517-42AA-B614-E9B94910E393}</a:tableStyleId>
              </a:tblPr>
              <a:tblGrid>
                <a:gridCol w="2879901">
                  <a:extLst>
                    <a:ext uri="{9D8B030D-6E8A-4147-A177-3AD203B41FA5}">
                      <a16:colId xmlns:a16="http://schemas.microsoft.com/office/drawing/2014/main" val="1010294234"/>
                    </a:ext>
                  </a:extLst>
                </a:gridCol>
              </a:tblGrid>
              <a:tr h="370840">
                <a:tc>
                  <a:txBody>
                    <a:bodyPr/>
                    <a:lstStyle/>
                    <a:p>
                      <a:endParaRPr lang="en-US" dirty="0"/>
                    </a:p>
                  </a:txBody>
                  <a:tcPr>
                    <a:noFill/>
                  </a:tcPr>
                </a:tc>
                <a:extLst>
                  <a:ext uri="{0D108BD9-81ED-4DB2-BD59-A6C34878D82A}">
                    <a16:rowId xmlns:a16="http://schemas.microsoft.com/office/drawing/2014/main" val="1032801793"/>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s-US" sz="1200">
                          <a:latin typeface="+mn-lt"/>
                        </a:rPr>
                        <a:t>Premier</a:t>
                      </a:r>
                      <a:r>
                        <a:rPr lang="es-US" sz="1200" baseline="0">
                          <a:latin typeface="+mn-lt"/>
                        </a:rPr>
                        <a:t> y PPO</a:t>
                      </a:r>
                    </a:p>
                  </a:txBody>
                  <a:tcPr marL="33629" marR="33629" marT="34290" marB="34290"/>
                </a:tc>
                <a:extLst>
                  <a:ext uri="{0D108BD9-81ED-4DB2-BD59-A6C34878D82A}">
                    <a16:rowId xmlns:a16="http://schemas.microsoft.com/office/drawing/2014/main" val="3177479023"/>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s-US" sz="1200">
                          <a:latin typeface="+mn-lt"/>
                        </a:rPr>
                        <a:t>$25/$50</a:t>
                      </a:r>
                    </a:p>
                  </a:txBody>
                  <a:tcPr marL="33629" marR="33629" marT="34290" marB="34290"/>
                </a:tc>
                <a:extLst>
                  <a:ext uri="{0D108BD9-81ED-4DB2-BD59-A6C34878D82A}">
                    <a16:rowId xmlns:a16="http://schemas.microsoft.com/office/drawing/2014/main" val="2436941163"/>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s-US" sz="1200" dirty="0">
                          <a:latin typeface="+mn-lt"/>
                        </a:rPr>
                        <a:t>$1,750</a:t>
                      </a:r>
                    </a:p>
                  </a:txBody>
                  <a:tcPr marL="33629" marR="33629" marT="34290" marB="34290"/>
                </a:tc>
                <a:extLst>
                  <a:ext uri="{0D108BD9-81ED-4DB2-BD59-A6C34878D82A}">
                    <a16:rowId xmlns:a16="http://schemas.microsoft.com/office/drawing/2014/main" val="3095675800"/>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s-US" sz="1200">
                          <a:latin typeface="+mn-lt"/>
                        </a:rPr>
                        <a:t>100 % de cobertura</a:t>
                      </a:r>
                    </a:p>
                  </a:txBody>
                  <a:tcPr marL="33629" marR="33629" marT="34290" marB="34290"/>
                </a:tc>
                <a:extLst>
                  <a:ext uri="{0D108BD9-81ED-4DB2-BD59-A6C34878D82A}">
                    <a16:rowId xmlns:a16="http://schemas.microsoft.com/office/drawing/2014/main" val="1652662944"/>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s-US" sz="1200" dirty="0">
                          <a:latin typeface="+mn-lt"/>
                        </a:rPr>
                        <a:t>80 % después del deducible</a:t>
                      </a:r>
                    </a:p>
                  </a:txBody>
                  <a:tcPr marL="33629" marR="33629" marT="34290" marB="34290"/>
                </a:tc>
                <a:extLst>
                  <a:ext uri="{0D108BD9-81ED-4DB2-BD59-A6C34878D82A}">
                    <a16:rowId xmlns:a16="http://schemas.microsoft.com/office/drawing/2014/main" val="1964433195"/>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s-US" sz="1200">
                          <a:latin typeface="+mn-lt"/>
                        </a:rPr>
                        <a:t>60 % después del deducible</a:t>
                      </a:r>
                    </a:p>
                  </a:txBody>
                  <a:tcPr marL="33629" marR="33629" marT="34290" marB="34290"/>
                </a:tc>
                <a:extLst>
                  <a:ext uri="{0D108BD9-81ED-4DB2-BD59-A6C34878D82A}">
                    <a16:rowId xmlns:a16="http://schemas.microsoft.com/office/drawing/2014/main" val="2919582378"/>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s-US" sz="1200">
                          <a:latin typeface="+mn-lt"/>
                        </a:rPr>
                        <a:t>50 %</a:t>
                      </a:r>
                    </a:p>
                  </a:txBody>
                  <a:tcPr marL="33629" marR="33629" marT="34290" marB="34290"/>
                </a:tc>
                <a:extLst>
                  <a:ext uri="{0D108BD9-81ED-4DB2-BD59-A6C34878D82A}">
                    <a16:rowId xmlns:a16="http://schemas.microsoft.com/office/drawing/2014/main" val="1029088208"/>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s-US" sz="1200" dirty="0">
                          <a:latin typeface="+mn-lt"/>
                        </a:rPr>
                        <a:t>$1,500</a:t>
                      </a:r>
                    </a:p>
                  </a:txBody>
                  <a:tcPr marL="33629" marR="33629" marT="34290" marB="34290"/>
                </a:tc>
                <a:extLst>
                  <a:ext uri="{0D108BD9-81ED-4DB2-BD59-A6C34878D82A}">
                    <a16:rowId xmlns:a16="http://schemas.microsoft.com/office/drawing/2014/main" val="2401374533"/>
                  </a:ext>
                </a:extLst>
              </a:tr>
            </a:tbl>
          </a:graphicData>
        </a:graphic>
      </p:graphicFrame>
      <p:grpSp>
        <p:nvGrpSpPr>
          <p:cNvPr id="21" name="Group 20">
            <a:extLst>
              <a:ext uri="{FF2B5EF4-FFF2-40B4-BE49-F238E27FC236}">
                <a16:creationId xmlns:a16="http://schemas.microsoft.com/office/drawing/2014/main" id="{8D260BCC-EC3D-42B4-9EE3-B3EA5644F08A}"/>
              </a:ext>
            </a:extLst>
          </p:cNvPr>
          <p:cNvGrpSpPr/>
          <p:nvPr/>
        </p:nvGrpSpPr>
        <p:grpSpPr>
          <a:xfrm>
            <a:off x="6789420" y="961244"/>
            <a:ext cx="1325425" cy="700917"/>
            <a:chOff x="3756521" y="1593801"/>
            <a:chExt cx="1645920" cy="955679"/>
          </a:xfrm>
        </p:grpSpPr>
        <p:sp>
          <p:nvSpPr>
            <p:cNvPr id="22" name="Rectangle 8">
              <a:extLst>
                <a:ext uri="{FF2B5EF4-FFF2-40B4-BE49-F238E27FC236}">
                  <a16:creationId xmlns:a16="http://schemas.microsoft.com/office/drawing/2014/main" id="{EF106F84-D5F8-4236-A929-17C7164BC261}"/>
                </a:ext>
              </a:extLst>
            </p:cNvPr>
            <p:cNvSpPr>
              <a:spLocks noChangeArrowheads="1"/>
            </p:cNvSpPr>
            <p:nvPr/>
          </p:nvSpPr>
          <p:spPr bwMode="auto">
            <a:xfrm>
              <a:off x="3756521" y="2210925"/>
              <a:ext cx="1645920"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2400">
                  <a:solidFill>
                    <a:schemeClr val="accent2"/>
                  </a:solidFill>
                  <a:latin typeface="Arial" panose="020B0604020202020204" pitchFamily="34" charset="0"/>
                </a:defRPr>
              </a:lvl1pPr>
              <a:lvl2pPr marL="742950" indent="-285750">
                <a:spcBef>
                  <a:spcPct val="20000"/>
                </a:spcBef>
                <a:buBlip>
                  <a:blip r:embed="rId4"/>
                </a:buBlip>
                <a:defRPr sz="2000">
                  <a:solidFill>
                    <a:schemeClr val="tx1"/>
                  </a:solidFill>
                  <a:latin typeface="Arial" panose="020B0604020202020204" pitchFamily="34" charset="0"/>
                </a:defRPr>
              </a:lvl2pPr>
              <a:lvl3pPr marL="1143000" indent="-228600">
                <a:spcBef>
                  <a:spcPct val="20000"/>
                </a:spcBef>
                <a:buBlip>
                  <a:blip r:embed="rId5"/>
                </a:buBlip>
                <a:defRPr sz="2000">
                  <a:solidFill>
                    <a:srgbClr val="BC6E2E"/>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SzPct val="110000"/>
                <a:buFont typeface="Wingdings" panose="05000000000000000000" pitchFamily="2" charset="2"/>
                <a:buChar char="ú"/>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9pPr>
            </a:lstStyle>
            <a:p>
              <a:pPr marL="0" marR="0" lvl="0" indent="0" algn="ctr" defTabSz="342900" eaLnBrk="1" fontAlgn="auto" latinLnBrk="0" hangingPunct="1">
                <a:lnSpc>
                  <a:spcPct val="100000"/>
                </a:lnSpc>
                <a:spcBef>
                  <a:spcPct val="0"/>
                </a:spcBef>
                <a:spcAft>
                  <a:spcPts val="0"/>
                </a:spcAft>
                <a:buClrTx/>
                <a:buSzTx/>
                <a:buFontTx/>
                <a:buNone/>
                <a:tabLst/>
                <a:defRPr/>
              </a:pPr>
              <a:r>
                <a:rPr kumimoji="0" lang="es-US" sz="1050" b="1" i="0" u="none" strike="noStrike" cap="none" normalizeH="0" baseline="0" noProof="0">
                  <a:ln>
                    <a:noFill/>
                  </a:ln>
                  <a:solidFill>
                    <a:srgbClr val="4D4F53"/>
                  </a:solidFill>
                  <a:uLnTx/>
                  <a:uFillTx/>
                  <a:latin typeface="Arial" panose="020B0604020202020204" pitchFamily="34" charset="0"/>
                  <a:cs typeface="Arial" panose="020B0604020202020204" pitchFamily="34" charset="0"/>
                </a:rPr>
                <a:t>Plan estándar</a:t>
              </a:r>
            </a:p>
          </p:txBody>
        </p:sp>
        <p:grpSp>
          <p:nvGrpSpPr>
            <p:cNvPr id="34" name="Group 20">
              <a:extLst>
                <a:ext uri="{FF2B5EF4-FFF2-40B4-BE49-F238E27FC236}">
                  <a16:creationId xmlns:a16="http://schemas.microsoft.com/office/drawing/2014/main" id="{4C18E382-3760-4C59-A819-7D36FD4FBF19}"/>
                </a:ext>
              </a:extLst>
            </p:cNvPr>
            <p:cNvGrpSpPr>
              <a:grpSpLocks noChangeAspect="1"/>
            </p:cNvGrpSpPr>
            <p:nvPr/>
          </p:nvGrpSpPr>
          <p:grpSpPr bwMode="auto">
            <a:xfrm>
              <a:off x="4305161" y="1593801"/>
              <a:ext cx="548640" cy="548640"/>
              <a:chOff x="4074458" y="2541494"/>
              <a:chExt cx="995082" cy="995082"/>
            </a:xfrm>
          </p:grpSpPr>
          <p:sp>
            <p:nvSpPr>
              <p:cNvPr id="35" name="Oval 34">
                <a:extLst>
                  <a:ext uri="{FF2B5EF4-FFF2-40B4-BE49-F238E27FC236}">
                    <a16:creationId xmlns:a16="http://schemas.microsoft.com/office/drawing/2014/main" id="{20BAC1F8-A309-49C3-9690-F54745125DBA}"/>
                  </a:ext>
                </a:extLst>
              </p:cNvPr>
              <p:cNvSpPr/>
              <p:nvPr/>
            </p:nvSpPr>
            <p:spPr>
              <a:xfrm>
                <a:off x="4074458" y="2541494"/>
                <a:ext cx="995082" cy="995082"/>
              </a:xfrm>
              <a:prstGeom prst="ellipse">
                <a:avLst/>
              </a:prstGeom>
              <a:solidFill>
                <a:schemeClr val="tx2"/>
              </a:solidFill>
              <a:ln w="25400" cap="flat" cmpd="sng" algn="ctr">
                <a:noFill/>
                <a:prstDash val="solid"/>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pic>
            <p:nvPicPr>
              <p:cNvPr id="36" name="Picture 35">
                <a:extLst>
                  <a:ext uri="{FF2B5EF4-FFF2-40B4-BE49-F238E27FC236}">
                    <a16:creationId xmlns:a16="http://schemas.microsoft.com/office/drawing/2014/main" id="{8D771B3B-0A97-48F5-AF7F-7C630788460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37928" y="2804963"/>
                <a:ext cx="468141" cy="46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7" name="Group 36">
            <a:extLst>
              <a:ext uri="{FF2B5EF4-FFF2-40B4-BE49-F238E27FC236}">
                <a16:creationId xmlns:a16="http://schemas.microsoft.com/office/drawing/2014/main" id="{50B5F4CB-0D8F-436D-A406-7A245137F845}"/>
              </a:ext>
            </a:extLst>
          </p:cNvPr>
          <p:cNvGrpSpPr/>
          <p:nvPr/>
        </p:nvGrpSpPr>
        <p:grpSpPr>
          <a:xfrm>
            <a:off x="4266506" y="1006965"/>
            <a:ext cx="862642" cy="681130"/>
            <a:chOff x="2474284" y="1593801"/>
            <a:chExt cx="1071233" cy="955679"/>
          </a:xfrm>
        </p:grpSpPr>
        <p:sp>
          <p:nvSpPr>
            <p:cNvPr id="38" name="Rectangle 7">
              <a:extLst>
                <a:ext uri="{FF2B5EF4-FFF2-40B4-BE49-F238E27FC236}">
                  <a16:creationId xmlns:a16="http://schemas.microsoft.com/office/drawing/2014/main" id="{AB0C17E3-220D-4F7A-A99A-9BCB2B6F4097}"/>
                </a:ext>
              </a:extLst>
            </p:cNvPr>
            <p:cNvSpPr>
              <a:spLocks noChangeArrowheads="1"/>
            </p:cNvSpPr>
            <p:nvPr/>
          </p:nvSpPr>
          <p:spPr bwMode="auto">
            <a:xfrm>
              <a:off x="2474284" y="2210925"/>
              <a:ext cx="107123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2400">
                  <a:solidFill>
                    <a:schemeClr val="accent2"/>
                  </a:solidFill>
                  <a:latin typeface="Arial" panose="020B0604020202020204" pitchFamily="34" charset="0"/>
                </a:defRPr>
              </a:lvl1pPr>
              <a:lvl2pPr marL="742950" indent="-285750">
                <a:spcBef>
                  <a:spcPct val="20000"/>
                </a:spcBef>
                <a:buBlip>
                  <a:blip r:embed="rId4"/>
                </a:buBlip>
                <a:defRPr sz="2000">
                  <a:solidFill>
                    <a:schemeClr val="tx1"/>
                  </a:solidFill>
                  <a:latin typeface="Arial" panose="020B0604020202020204" pitchFamily="34" charset="0"/>
                </a:defRPr>
              </a:lvl2pPr>
              <a:lvl3pPr marL="1143000" indent="-228600">
                <a:spcBef>
                  <a:spcPct val="20000"/>
                </a:spcBef>
                <a:buBlip>
                  <a:blip r:embed="rId5"/>
                </a:buBlip>
                <a:defRPr sz="2000">
                  <a:solidFill>
                    <a:srgbClr val="BC6E2E"/>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SzPct val="110000"/>
                <a:buFont typeface="Wingdings" panose="05000000000000000000" pitchFamily="2" charset="2"/>
                <a:buChar char="ú"/>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9pPr>
            </a:lstStyle>
            <a:p>
              <a:pPr marL="0" marR="0" lvl="0" indent="0" algn="ctr" defTabSz="342900" eaLnBrk="1" fontAlgn="auto" latinLnBrk="0" hangingPunct="1">
                <a:lnSpc>
                  <a:spcPct val="100000"/>
                </a:lnSpc>
                <a:spcBef>
                  <a:spcPct val="0"/>
                </a:spcBef>
                <a:spcAft>
                  <a:spcPts val="0"/>
                </a:spcAft>
                <a:buClrTx/>
                <a:buSzTx/>
                <a:buFontTx/>
                <a:buNone/>
                <a:tabLst/>
                <a:defRPr/>
              </a:pPr>
              <a:r>
                <a:rPr kumimoji="0" lang="es-US" sz="1050" b="1" i="0" u="none" strike="noStrike" cap="none" normalizeH="0" baseline="0" noProof="0">
                  <a:ln>
                    <a:noFill/>
                  </a:ln>
                  <a:solidFill>
                    <a:srgbClr val="4D4F53"/>
                  </a:solidFill>
                  <a:uLnTx/>
                  <a:uFillTx/>
                  <a:latin typeface="Arial" panose="020B0604020202020204" pitchFamily="34" charset="0"/>
                  <a:cs typeface="Arial" panose="020B0604020202020204" pitchFamily="34" charset="0"/>
                </a:rPr>
                <a:t>Plan alto</a:t>
              </a:r>
            </a:p>
          </p:txBody>
        </p:sp>
        <p:grpSp>
          <p:nvGrpSpPr>
            <p:cNvPr id="39" name="Group 17">
              <a:extLst>
                <a:ext uri="{FF2B5EF4-FFF2-40B4-BE49-F238E27FC236}">
                  <a16:creationId xmlns:a16="http://schemas.microsoft.com/office/drawing/2014/main" id="{6179812C-2994-42BE-ADA7-E38724328C2E}"/>
                </a:ext>
              </a:extLst>
            </p:cNvPr>
            <p:cNvGrpSpPr>
              <a:grpSpLocks noChangeAspect="1"/>
            </p:cNvGrpSpPr>
            <p:nvPr/>
          </p:nvGrpSpPr>
          <p:grpSpPr bwMode="auto">
            <a:xfrm>
              <a:off x="2735580" y="1593801"/>
              <a:ext cx="548640" cy="548640"/>
              <a:chOff x="1398494" y="2541494"/>
              <a:chExt cx="995082" cy="995082"/>
            </a:xfrm>
          </p:grpSpPr>
          <p:sp>
            <p:nvSpPr>
              <p:cNvPr id="40" name="Oval 39">
                <a:extLst>
                  <a:ext uri="{FF2B5EF4-FFF2-40B4-BE49-F238E27FC236}">
                    <a16:creationId xmlns:a16="http://schemas.microsoft.com/office/drawing/2014/main" id="{44306085-D0C2-46B9-8771-B4F1A14343BD}"/>
                  </a:ext>
                </a:extLst>
              </p:cNvPr>
              <p:cNvSpPr/>
              <p:nvPr/>
            </p:nvSpPr>
            <p:spPr>
              <a:xfrm>
                <a:off x="1398494" y="2541494"/>
                <a:ext cx="995082" cy="995082"/>
              </a:xfrm>
              <a:prstGeom prst="ellipse">
                <a:avLst/>
              </a:prstGeom>
              <a:solidFill>
                <a:schemeClr val="accent4"/>
              </a:solidFill>
              <a:ln w="25400" cap="flat" cmpd="sng" algn="ctr">
                <a:noFill/>
                <a:prstDash val="solid"/>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pic>
            <p:nvPicPr>
              <p:cNvPr id="41" name="Picture 40">
                <a:extLst>
                  <a:ext uri="{FF2B5EF4-FFF2-40B4-BE49-F238E27FC236}">
                    <a16:creationId xmlns:a16="http://schemas.microsoft.com/office/drawing/2014/main" id="{60973890-1FC3-44F8-B567-58B63C86F2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61963" y="2804964"/>
                <a:ext cx="468141" cy="46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786652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s-US"/>
              <a:t>©2020 Trinity Health</a:t>
            </a:r>
          </a:p>
        </p:txBody>
      </p:sp>
      <p:sp>
        <p:nvSpPr>
          <p:cNvPr id="4" name="Slide Number Placeholder 3"/>
          <p:cNvSpPr>
            <a:spLocks noGrp="1"/>
          </p:cNvSpPr>
          <p:nvPr>
            <p:ph type="sldNum" sz="quarter" idx="4"/>
          </p:nvPr>
        </p:nvSpPr>
        <p:spPr/>
        <p:txBody>
          <a:bodyPr/>
          <a:lstStyle/>
          <a:p>
            <a:fld id="{489F9553-C816-6842-8939-EE75ECF7EB2B}" type="slidenum">
              <a:rPr lang="en-US" smtClean="0"/>
              <a:pPr/>
              <a:t>5</a:t>
            </a:fld>
            <a:endParaRPr lang="en-US"/>
          </a:p>
        </p:txBody>
      </p:sp>
      <p:sp>
        <p:nvSpPr>
          <p:cNvPr id="6" name="Title 5"/>
          <p:cNvSpPr>
            <a:spLocks noGrp="1"/>
          </p:cNvSpPr>
          <p:nvPr>
            <p:ph type="title"/>
          </p:nvPr>
        </p:nvSpPr>
        <p:spPr>
          <a:xfrm>
            <a:off x="731677" y="852334"/>
            <a:ext cx="5234783" cy="1009604"/>
          </a:xfrm>
        </p:spPr>
        <p:txBody>
          <a:bodyPr/>
          <a:lstStyle/>
          <a:p>
            <a:r>
              <a:rPr lang="es-US" dirty="0"/>
              <a:t>Opciones de atención de visión</a:t>
            </a:r>
            <a:br>
              <a:rPr lang="es-US" dirty="0"/>
            </a:br>
            <a:endParaRPr lang="es-US" dirty="0"/>
          </a:p>
        </p:txBody>
      </p:sp>
    </p:spTree>
    <p:extLst>
      <p:ext uri="{BB962C8B-B14F-4D97-AF65-F5344CB8AC3E}">
        <p14:creationId xmlns:p14="http://schemas.microsoft.com/office/powerpoint/2010/main" val="169740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483ADE-1794-45A2-B992-63CEA316AF2E}"/>
              </a:ext>
            </a:extLst>
          </p:cNvPr>
          <p:cNvSpPr>
            <a:spLocks noGrp="1"/>
          </p:cNvSpPr>
          <p:nvPr>
            <p:ph sz="quarter" idx="12"/>
          </p:nvPr>
        </p:nvSpPr>
        <p:spPr>
          <a:xfrm>
            <a:off x="393408" y="999054"/>
            <a:ext cx="6304572" cy="3601521"/>
          </a:xfrm>
        </p:spPr>
        <p:txBody>
          <a:bodyPr>
            <a:normAutofit/>
          </a:bodyPr>
          <a:lstStyle/>
          <a:p>
            <a:r>
              <a:rPr lang="es-US" dirty="0"/>
              <a:t>Tanto el Plan estándar como el Plan mejorado incluyen cobertura una vez </a:t>
            </a:r>
            <a:br>
              <a:rPr lang="es-US" dirty="0"/>
            </a:br>
            <a:r>
              <a:rPr lang="es-US" dirty="0"/>
              <a:t>por año calendario para:</a:t>
            </a:r>
          </a:p>
          <a:p>
            <a:pPr lvl="1"/>
            <a:r>
              <a:rPr lang="es-US" sz="2000" dirty="0"/>
              <a:t>examen de la visión</a:t>
            </a:r>
          </a:p>
          <a:p>
            <a:pPr lvl="1"/>
            <a:r>
              <a:rPr lang="es-US" sz="2000" dirty="0"/>
              <a:t>anteojos </a:t>
            </a:r>
          </a:p>
          <a:p>
            <a:pPr lvl="1"/>
            <a:r>
              <a:rPr lang="es-US" sz="2000" dirty="0"/>
              <a:t>marcos</a:t>
            </a:r>
          </a:p>
          <a:p>
            <a:pPr lvl="1"/>
            <a:r>
              <a:rPr lang="es-US" sz="2000" dirty="0"/>
              <a:t>lentes de contacto (en lugar de anteojos)</a:t>
            </a:r>
          </a:p>
          <a:p>
            <a:pPr marL="0" indent="0">
              <a:buNone/>
            </a:pPr>
            <a:endParaRPr lang="en-US" sz="1400" dirty="0"/>
          </a:p>
          <a:p>
            <a:pPr marL="0" indent="0">
              <a:buNone/>
            </a:pPr>
            <a:r>
              <a:rPr lang="es-US" sz="1200" dirty="0"/>
              <a:t>*Un examen ocular adicional podría estar cubierto en determinadas situaciones.</a:t>
            </a:r>
          </a:p>
        </p:txBody>
      </p:sp>
      <p:sp>
        <p:nvSpPr>
          <p:cNvPr id="3" name="Title 2">
            <a:extLst>
              <a:ext uri="{FF2B5EF4-FFF2-40B4-BE49-F238E27FC236}">
                <a16:creationId xmlns:a16="http://schemas.microsoft.com/office/drawing/2014/main" id="{AEC0887A-9849-4389-8CEA-EAE84C652923}"/>
              </a:ext>
            </a:extLst>
          </p:cNvPr>
          <p:cNvSpPr>
            <a:spLocks noGrp="1"/>
          </p:cNvSpPr>
          <p:nvPr>
            <p:ph type="title"/>
          </p:nvPr>
        </p:nvSpPr>
        <p:spPr/>
        <p:txBody>
          <a:bodyPr/>
          <a:lstStyle/>
          <a:p>
            <a:r>
              <a:rPr lang="es-US"/>
              <a:t>Tiene la opción de dos planes de visión a través de </a:t>
            </a:r>
            <a:br>
              <a:rPr lang="es-US"/>
            </a:br>
            <a:r>
              <a:rPr lang="es-US"/>
              <a:t>UnitedHealthcare</a:t>
            </a:r>
          </a:p>
        </p:txBody>
      </p:sp>
      <p:sp>
        <p:nvSpPr>
          <p:cNvPr id="4" name="Footer Placeholder 3">
            <a:extLst>
              <a:ext uri="{FF2B5EF4-FFF2-40B4-BE49-F238E27FC236}">
                <a16:creationId xmlns:a16="http://schemas.microsoft.com/office/drawing/2014/main" id="{34342ACB-2C8B-4A66-B14C-5C1D55366C70}"/>
              </a:ext>
            </a:extLst>
          </p:cNvPr>
          <p:cNvSpPr>
            <a:spLocks noGrp="1"/>
          </p:cNvSpPr>
          <p:nvPr>
            <p:ph type="ftr" sz="quarter" idx="3"/>
          </p:nvPr>
        </p:nvSpPr>
        <p:spPr/>
        <p:txBody>
          <a:bodyPr/>
          <a:lstStyle/>
          <a:p>
            <a:r>
              <a:rPr lang="es-US"/>
              <a:t>©2020 Trinity Health</a:t>
            </a:r>
          </a:p>
        </p:txBody>
      </p:sp>
      <p:sp>
        <p:nvSpPr>
          <p:cNvPr id="5" name="Slide Number Placeholder 4">
            <a:extLst>
              <a:ext uri="{FF2B5EF4-FFF2-40B4-BE49-F238E27FC236}">
                <a16:creationId xmlns:a16="http://schemas.microsoft.com/office/drawing/2014/main" id="{71FF01C1-2E41-4A56-989F-EE102633949A}"/>
              </a:ext>
            </a:extLst>
          </p:cNvPr>
          <p:cNvSpPr>
            <a:spLocks noGrp="1"/>
          </p:cNvSpPr>
          <p:nvPr>
            <p:ph type="sldNum" sz="quarter" idx="4"/>
          </p:nvPr>
        </p:nvSpPr>
        <p:spPr/>
        <p:txBody>
          <a:bodyPr/>
          <a:lstStyle/>
          <a:p>
            <a:fld id="{489F9553-C816-6842-8939-EE75ECF7EB2B}" type="slidenum">
              <a:rPr lang="en-US" smtClean="0"/>
              <a:pPr/>
              <a:t>6</a:t>
            </a:fld>
            <a:endParaRPr lang="en-US"/>
          </a:p>
        </p:txBody>
      </p:sp>
      <p:pic>
        <p:nvPicPr>
          <p:cNvPr id="7" name="Picture 6">
            <a:extLst>
              <a:ext uri="{FF2B5EF4-FFF2-40B4-BE49-F238E27FC236}">
                <a16:creationId xmlns:a16="http://schemas.microsoft.com/office/drawing/2014/main" id="{789B83B1-03E0-488D-BCC3-C85EA443B6C2}"/>
              </a:ext>
            </a:extLst>
          </p:cNvPr>
          <p:cNvPicPr>
            <a:picLocks noChangeAspect="1"/>
          </p:cNvPicPr>
          <p:nvPr/>
        </p:nvPicPr>
        <p:blipFill rotWithShape="1">
          <a:blip r:embed="rId3"/>
          <a:srcRect l="-5411" r="12362"/>
          <a:stretch/>
        </p:blipFill>
        <p:spPr>
          <a:xfrm>
            <a:off x="5979491" y="1263489"/>
            <a:ext cx="2643517" cy="3072650"/>
          </a:xfrm>
          <a:prstGeom prst="rect">
            <a:avLst/>
          </a:prstGeom>
        </p:spPr>
      </p:pic>
    </p:spTree>
    <p:extLst>
      <p:ext uri="{BB962C8B-B14F-4D97-AF65-F5344CB8AC3E}">
        <p14:creationId xmlns:p14="http://schemas.microsoft.com/office/powerpoint/2010/main" val="97638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E00F13-2DDA-42D0-97EE-BE1E55E2B9FE}"/>
              </a:ext>
            </a:extLst>
          </p:cNvPr>
          <p:cNvSpPr>
            <a:spLocks noGrp="1"/>
          </p:cNvSpPr>
          <p:nvPr>
            <p:ph sz="quarter" idx="12"/>
          </p:nvPr>
        </p:nvSpPr>
        <p:spPr>
          <a:xfrm>
            <a:off x="358574" y="899923"/>
            <a:ext cx="5571963" cy="3601521"/>
          </a:xfrm>
        </p:spPr>
        <p:txBody>
          <a:bodyPr>
            <a:normAutofit fontScale="92500" lnSpcReduction="20000"/>
          </a:bodyPr>
          <a:lstStyle/>
          <a:p>
            <a:pPr marL="0" indent="0">
              <a:buNone/>
            </a:pPr>
            <a:endParaRPr lang="en-US" dirty="0"/>
          </a:p>
          <a:p>
            <a:r>
              <a:rPr lang="es-US" sz="3000" dirty="0"/>
              <a:t>Búsqueda de un proveedor de </a:t>
            </a:r>
            <a:br>
              <a:rPr lang="es-US" sz="3000" dirty="0"/>
            </a:br>
            <a:r>
              <a:rPr lang="es-US" sz="3000" dirty="0"/>
              <a:t>la red</a:t>
            </a:r>
          </a:p>
          <a:p>
            <a:pPr lvl="1"/>
            <a:r>
              <a:rPr lang="es-US" sz="2600" dirty="0"/>
              <a:t> </a:t>
            </a:r>
            <a:r>
              <a:rPr lang="es-US" sz="2600" dirty="0">
                <a:hlinkClick r:id="rId3"/>
              </a:rPr>
              <a:t>www.myuhcvision.com</a:t>
            </a:r>
            <a:r>
              <a:rPr lang="es-US" sz="2600" dirty="0"/>
              <a:t> </a:t>
            </a:r>
          </a:p>
          <a:p>
            <a:pPr lvl="1"/>
            <a:r>
              <a:rPr lang="es-US" sz="2600" dirty="0"/>
              <a:t>Atención al cliente de </a:t>
            </a:r>
            <a:r>
              <a:rPr lang="es-US" sz="2600" dirty="0" err="1"/>
              <a:t>UnitedHealthcare</a:t>
            </a:r>
            <a:r>
              <a:rPr lang="es-US" sz="2600" dirty="0"/>
              <a:t> al (800) 638-3120</a:t>
            </a:r>
          </a:p>
          <a:p>
            <a:pPr lvl="0"/>
            <a:r>
              <a:rPr lang="es-US" sz="3000" dirty="0">
                <a:solidFill>
                  <a:srgbClr val="000000"/>
                </a:solidFill>
              </a:rPr>
              <a:t>Puede inscribirse en el plan </a:t>
            </a:r>
            <a:br>
              <a:rPr lang="es-US" sz="3000" dirty="0">
                <a:solidFill>
                  <a:srgbClr val="000000"/>
                </a:solidFill>
              </a:rPr>
            </a:br>
            <a:r>
              <a:rPr lang="es-US" sz="3000" dirty="0">
                <a:solidFill>
                  <a:srgbClr val="000000"/>
                </a:solidFill>
              </a:rPr>
              <a:t>de visión sin inscribirse en </a:t>
            </a:r>
            <a:br>
              <a:rPr lang="es-US" sz="3000" dirty="0">
                <a:solidFill>
                  <a:srgbClr val="000000"/>
                </a:solidFill>
              </a:rPr>
            </a:br>
            <a:r>
              <a:rPr lang="es-US" sz="3000" dirty="0">
                <a:solidFill>
                  <a:srgbClr val="000000"/>
                </a:solidFill>
              </a:rPr>
              <a:t>otros beneficios.</a:t>
            </a:r>
          </a:p>
          <a:p>
            <a:pPr lvl="1"/>
            <a:endParaRPr lang="en-US" sz="3000" dirty="0"/>
          </a:p>
          <a:p>
            <a:endParaRPr lang="en-US" dirty="0"/>
          </a:p>
        </p:txBody>
      </p:sp>
      <p:sp>
        <p:nvSpPr>
          <p:cNvPr id="3" name="Title 2">
            <a:extLst>
              <a:ext uri="{FF2B5EF4-FFF2-40B4-BE49-F238E27FC236}">
                <a16:creationId xmlns:a16="http://schemas.microsoft.com/office/drawing/2014/main" id="{5BDF9181-C378-4139-B2D9-133B040050DD}"/>
              </a:ext>
            </a:extLst>
          </p:cNvPr>
          <p:cNvSpPr>
            <a:spLocks noGrp="1"/>
          </p:cNvSpPr>
          <p:nvPr>
            <p:ph type="title"/>
          </p:nvPr>
        </p:nvSpPr>
        <p:spPr/>
        <p:txBody>
          <a:bodyPr/>
          <a:lstStyle/>
          <a:p>
            <a:r>
              <a:rPr lang="es-US" sz="3200" dirty="0"/>
              <a:t>Es fácil encontrar un proveedor de visión</a:t>
            </a:r>
          </a:p>
        </p:txBody>
      </p:sp>
      <p:sp>
        <p:nvSpPr>
          <p:cNvPr id="4" name="Footer Placeholder 3">
            <a:extLst>
              <a:ext uri="{FF2B5EF4-FFF2-40B4-BE49-F238E27FC236}">
                <a16:creationId xmlns:a16="http://schemas.microsoft.com/office/drawing/2014/main" id="{4514FED9-B297-4D83-BE7C-03C8DE5952B6}"/>
              </a:ext>
            </a:extLst>
          </p:cNvPr>
          <p:cNvSpPr>
            <a:spLocks noGrp="1"/>
          </p:cNvSpPr>
          <p:nvPr>
            <p:ph type="ftr" sz="quarter" idx="3"/>
          </p:nvPr>
        </p:nvSpPr>
        <p:spPr/>
        <p:txBody>
          <a:bodyPr/>
          <a:lstStyle/>
          <a:p>
            <a:r>
              <a:rPr lang="es-US"/>
              <a:t>©2020 Trinity Health</a:t>
            </a:r>
          </a:p>
        </p:txBody>
      </p:sp>
      <p:sp>
        <p:nvSpPr>
          <p:cNvPr id="5" name="Slide Number Placeholder 4">
            <a:extLst>
              <a:ext uri="{FF2B5EF4-FFF2-40B4-BE49-F238E27FC236}">
                <a16:creationId xmlns:a16="http://schemas.microsoft.com/office/drawing/2014/main" id="{0F1E3FB8-AF40-49F6-B68C-C245000DE448}"/>
              </a:ext>
            </a:extLst>
          </p:cNvPr>
          <p:cNvSpPr>
            <a:spLocks noGrp="1"/>
          </p:cNvSpPr>
          <p:nvPr>
            <p:ph type="sldNum" sz="quarter" idx="4"/>
          </p:nvPr>
        </p:nvSpPr>
        <p:spPr/>
        <p:txBody>
          <a:bodyPr/>
          <a:lstStyle/>
          <a:p>
            <a:fld id="{489F9553-C816-6842-8939-EE75ECF7EB2B}" type="slidenum">
              <a:rPr lang="en-US" smtClean="0"/>
              <a:pPr/>
              <a:t>7</a:t>
            </a:fld>
            <a:endParaRPr lang="en-US"/>
          </a:p>
        </p:txBody>
      </p:sp>
      <p:pic>
        <p:nvPicPr>
          <p:cNvPr id="8" name="Picture 7">
            <a:extLst>
              <a:ext uri="{FF2B5EF4-FFF2-40B4-BE49-F238E27FC236}">
                <a16:creationId xmlns:a16="http://schemas.microsoft.com/office/drawing/2014/main" id="{A9EA61B5-45A4-4598-9917-792DE8F3E61A}"/>
              </a:ext>
            </a:extLst>
          </p:cNvPr>
          <p:cNvPicPr>
            <a:picLocks noChangeAspect="1"/>
          </p:cNvPicPr>
          <p:nvPr/>
        </p:nvPicPr>
        <p:blipFill rotWithShape="1">
          <a:blip r:embed="rId4"/>
          <a:srcRect r="10504"/>
          <a:stretch/>
        </p:blipFill>
        <p:spPr>
          <a:xfrm>
            <a:off x="5905828" y="1847963"/>
            <a:ext cx="2950920" cy="2184440"/>
          </a:xfrm>
          <a:prstGeom prst="rect">
            <a:avLst/>
          </a:prstGeom>
        </p:spPr>
      </p:pic>
    </p:spTree>
    <p:extLst>
      <p:ext uri="{BB962C8B-B14F-4D97-AF65-F5344CB8AC3E}">
        <p14:creationId xmlns:p14="http://schemas.microsoft.com/office/powerpoint/2010/main" val="25165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US" sz="3200">
                <a:solidFill>
                  <a:srgbClr val="6E2585"/>
                </a:solidFill>
              </a:rPr>
              <a:t>Comparación de planes de visión</a:t>
            </a:r>
          </a:p>
        </p:txBody>
      </p:sp>
      <p:sp>
        <p:nvSpPr>
          <p:cNvPr id="4" name="Footer Placeholder 3"/>
          <p:cNvSpPr>
            <a:spLocks noGrp="1"/>
          </p:cNvSpPr>
          <p:nvPr>
            <p:ph type="ftr" sz="quarter" idx="3"/>
          </p:nvPr>
        </p:nvSpPr>
        <p:spPr>
          <a:xfrm>
            <a:off x="4840741" y="4891800"/>
            <a:ext cx="3835387" cy="186901"/>
          </a:xfrm>
        </p:spPr>
        <p:txBody>
          <a:bodyPr/>
          <a:lstStyle/>
          <a:p>
            <a:pPr defTabSz="342900"/>
            <a:r>
              <a:rPr lang="es-US">
                <a:solidFill>
                  <a:srgbClr val="000000">
                    <a:lumMod val="60000"/>
                    <a:lumOff val="40000"/>
                  </a:srgbClr>
                </a:solidFill>
                <a:latin typeface="Arial"/>
              </a:rPr>
              <a:t>©2020 Trinity Health</a:t>
            </a:r>
          </a:p>
        </p:txBody>
      </p:sp>
      <p:sp>
        <p:nvSpPr>
          <p:cNvPr id="5" name="Slide Number Placeholder 4"/>
          <p:cNvSpPr>
            <a:spLocks noGrp="1"/>
          </p:cNvSpPr>
          <p:nvPr>
            <p:ph type="sldNum" sz="quarter" idx="4"/>
          </p:nvPr>
        </p:nvSpPr>
        <p:spPr/>
        <p:txBody>
          <a:bodyPr/>
          <a:lstStyle/>
          <a:p>
            <a:pPr defTabSz="342900"/>
            <a:fld id="{489F9553-C816-6842-8939-EE75ECF7EB2B}" type="slidenum">
              <a:rPr lang="en-US">
                <a:solidFill>
                  <a:srgbClr val="000000">
                    <a:lumMod val="60000"/>
                    <a:lumOff val="40000"/>
                  </a:srgbClr>
                </a:solidFill>
                <a:latin typeface="Arial"/>
              </a:rPr>
              <a:pPr defTabSz="342900"/>
              <a:t>8</a:t>
            </a:fld>
            <a:endParaRPr lang="en-US">
              <a:solidFill>
                <a:srgbClr val="000000">
                  <a:lumMod val="60000"/>
                  <a:lumOff val="40000"/>
                </a:srgbClr>
              </a:solidFill>
              <a:latin typeface="Arial"/>
            </a:endParaRPr>
          </a:p>
        </p:txBody>
      </p:sp>
      <p:grpSp>
        <p:nvGrpSpPr>
          <p:cNvPr id="11" name="Group 10"/>
          <p:cNvGrpSpPr/>
          <p:nvPr/>
        </p:nvGrpSpPr>
        <p:grpSpPr>
          <a:xfrm>
            <a:off x="4037906" y="961245"/>
            <a:ext cx="862642" cy="681130"/>
            <a:chOff x="2474284" y="1593801"/>
            <a:chExt cx="1071233" cy="955679"/>
          </a:xfrm>
        </p:grpSpPr>
        <p:sp>
          <p:nvSpPr>
            <p:cNvPr id="12" name="Rectangle 7"/>
            <p:cNvSpPr>
              <a:spLocks noChangeArrowheads="1"/>
            </p:cNvSpPr>
            <p:nvPr/>
          </p:nvSpPr>
          <p:spPr bwMode="auto">
            <a:xfrm>
              <a:off x="2474284" y="2210925"/>
              <a:ext cx="107123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2400">
                  <a:solidFill>
                    <a:schemeClr val="accent2"/>
                  </a:solidFill>
                  <a:latin typeface="Arial" panose="020B0604020202020204" pitchFamily="34" charset="0"/>
                </a:defRPr>
              </a:lvl1pPr>
              <a:lvl2pPr marL="742950" indent="-285750">
                <a:spcBef>
                  <a:spcPct val="20000"/>
                </a:spcBef>
                <a:buBlip>
                  <a:blip r:embed="rId4"/>
                </a:buBlip>
                <a:defRPr sz="2000">
                  <a:solidFill>
                    <a:schemeClr val="tx1"/>
                  </a:solidFill>
                  <a:latin typeface="Arial" panose="020B0604020202020204" pitchFamily="34" charset="0"/>
                </a:defRPr>
              </a:lvl2pPr>
              <a:lvl3pPr marL="1143000" indent="-228600">
                <a:spcBef>
                  <a:spcPct val="20000"/>
                </a:spcBef>
                <a:buBlip>
                  <a:blip r:embed="rId5"/>
                </a:buBlip>
                <a:defRPr sz="2000">
                  <a:solidFill>
                    <a:srgbClr val="BC6E2E"/>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SzPct val="110000"/>
                <a:buFont typeface="Wingdings" panose="05000000000000000000" pitchFamily="2" charset="2"/>
                <a:buChar char="ú"/>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9pPr>
            </a:lstStyle>
            <a:p>
              <a:pPr marL="0" marR="0" lvl="0" indent="0" algn="ctr" defTabSz="342900" eaLnBrk="1" fontAlgn="auto" latinLnBrk="0" hangingPunct="1">
                <a:lnSpc>
                  <a:spcPct val="100000"/>
                </a:lnSpc>
                <a:spcBef>
                  <a:spcPct val="0"/>
                </a:spcBef>
                <a:spcAft>
                  <a:spcPts val="0"/>
                </a:spcAft>
                <a:buClrTx/>
                <a:buSzTx/>
                <a:buFontTx/>
                <a:buNone/>
                <a:tabLst/>
                <a:defRPr/>
              </a:pPr>
              <a:r>
                <a:rPr kumimoji="0" lang="es-US" sz="1050" b="1" i="0" u="none" strike="noStrike" cap="none" normalizeH="0" baseline="0" noProof="0">
                  <a:ln>
                    <a:noFill/>
                  </a:ln>
                  <a:solidFill>
                    <a:srgbClr val="4D4F53"/>
                  </a:solidFill>
                  <a:uLnTx/>
                  <a:uFillTx/>
                  <a:latin typeface="Arial" panose="020B0604020202020204" pitchFamily="34" charset="0"/>
                  <a:cs typeface="Arial" panose="020B0604020202020204" pitchFamily="34" charset="0"/>
                </a:rPr>
                <a:t>Plan alto</a:t>
              </a:r>
            </a:p>
          </p:txBody>
        </p:sp>
        <p:grpSp>
          <p:nvGrpSpPr>
            <p:cNvPr id="13" name="Group 17"/>
            <p:cNvGrpSpPr>
              <a:grpSpLocks noChangeAspect="1"/>
            </p:cNvGrpSpPr>
            <p:nvPr/>
          </p:nvGrpSpPr>
          <p:grpSpPr bwMode="auto">
            <a:xfrm>
              <a:off x="2735580" y="1593801"/>
              <a:ext cx="548640" cy="548640"/>
              <a:chOff x="1398494" y="2541494"/>
              <a:chExt cx="995082" cy="995082"/>
            </a:xfrm>
          </p:grpSpPr>
          <p:sp>
            <p:nvSpPr>
              <p:cNvPr id="15" name="Oval 14"/>
              <p:cNvSpPr/>
              <p:nvPr/>
            </p:nvSpPr>
            <p:spPr>
              <a:xfrm>
                <a:off x="1398494" y="2541494"/>
                <a:ext cx="995082" cy="995082"/>
              </a:xfrm>
              <a:prstGeom prst="ellipse">
                <a:avLst/>
              </a:prstGeom>
              <a:solidFill>
                <a:schemeClr val="accent4"/>
              </a:solidFill>
              <a:ln w="25400" cap="flat" cmpd="sng" algn="ctr">
                <a:noFill/>
                <a:prstDash val="solid"/>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61963" y="2804964"/>
                <a:ext cx="468141" cy="46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7" name="Group 16"/>
          <p:cNvGrpSpPr/>
          <p:nvPr/>
        </p:nvGrpSpPr>
        <p:grpSpPr>
          <a:xfrm>
            <a:off x="6960870" y="961244"/>
            <a:ext cx="1325425" cy="700917"/>
            <a:chOff x="3756521" y="1593801"/>
            <a:chExt cx="1645920" cy="955679"/>
          </a:xfrm>
        </p:grpSpPr>
        <p:sp>
          <p:nvSpPr>
            <p:cNvPr id="18" name="Rectangle 8"/>
            <p:cNvSpPr>
              <a:spLocks noChangeArrowheads="1"/>
            </p:cNvSpPr>
            <p:nvPr/>
          </p:nvSpPr>
          <p:spPr bwMode="auto">
            <a:xfrm>
              <a:off x="3756521" y="2210925"/>
              <a:ext cx="1645920"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2400">
                  <a:solidFill>
                    <a:schemeClr val="accent2"/>
                  </a:solidFill>
                  <a:latin typeface="Arial" panose="020B0604020202020204" pitchFamily="34" charset="0"/>
                </a:defRPr>
              </a:lvl1pPr>
              <a:lvl2pPr marL="742950" indent="-285750">
                <a:spcBef>
                  <a:spcPct val="20000"/>
                </a:spcBef>
                <a:buBlip>
                  <a:blip r:embed="rId4"/>
                </a:buBlip>
                <a:defRPr sz="2000">
                  <a:solidFill>
                    <a:schemeClr val="tx1"/>
                  </a:solidFill>
                  <a:latin typeface="Arial" panose="020B0604020202020204" pitchFamily="34" charset="0"/>
                </a:defRPr>
              </a:lvl2pPr>
              <a:lvl3pPr marL="1143000" indent="-228600">
                <a:spcBef>
                  <a:spcPct val="20000"/>
                </a:spcBef>
                <a:buBlip>
                  <a:blip r:embed="rId5"/>
                </a:buBlip>
                <a:defRPr sz="2000">
                  <a:solidFill>
                    <a:srgbClr val="BC6E2E"/>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SzPct val="110000"/>
                <a:buFont typeface="Wingdings" panose="05000000000000000000" pitchFamily="2" charset="2"/>
                <a:buChar char="ú"/>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9pPr>
            </a:lstStyle>
            <a:p>
              <a:pPr marL="0" marR="0" lvl="0" indent="0" algn="ctr" defTabSz="342900" eaLnBrk="1" fontAlgn="auto" latinLnBrk="0" hangingPunct="1">
                <a:lnSpc>
                  <a:spcPct val="100000"/>
                </a:lnSpc>
                <a:spcBef>
                  <a:spcPct val="0"/>
                </a:spcBef>
                <a:spcAft>
                  <a:spcPts val="0"/>
                </a:spcAft>
                <a:buClrTx/>
                <a:buSzTx/>
                <a:buFontTx/>
                <a:buNone/>
                <a:tabLst/>
                <a:defRPr/>
              </a:pPr>
              <a:r>
                <a:rPr kumimoji="0" lang="es-US" sz="1050" b="1" i="0" u="none" strike="noStrike" cap="none" normalizeH="0" baseline="0" noProof="0">
                  <a:ln>
                    <a:noFill/>
                  </a:ln>
                  <a:solidFill>
                    <a:srgbClr val="4D4F53"/>
                  </a:solidFill>
                  <a:uLnTx/>
                  <a:uFillTx/>
                  <a:latin typeface="Arial" panose="020B0604020202020204" pitchFamily="34" charset="0"/>
                  <a:cs typeface="Arial" panose="020B0604020202020204" pitchFamily="34" charset="0"/>
                </a:rPr>
                <a:t>Plan estándar</a:t>
              </a:r>
            </a:p>
          </p:txBody>
        </p:sp>
        <p:grpSp>
          <p:nvGrpSpPr>
            <p:cNvPr id="19" name="Group 20"/>
            <p:cNvGrpSpPr>
              <a:grpSpLocks noChangeAspect="1"/>
            </p:cNvGrpSpPr>
            <p:nvPr/>
          </p:nvGrpSpPr>
          <p:grpSpPr bwMode="auto">
            <a:xfrm>
              <a:off x="4305161" y="1593801"/>
              <a:ext cx="548640" cy="548640"/>
              <a:chOff x="4074458" y="2541494"/>
              <a:chExt cx="995082" cy="995082"/>
            </a:xfrm>
          </p:grpSpPr>
          <p:sp>
            <p:nvSpPr>
              <p:cNvPr id="21" name="Oval 20"/>
              <p:cNvSpPr/>
              <p:nvPr/>
            </p:nvSpPr>
            <p:spPr>
              <a:xfrm>
                <a:off x="4074458" y="2541494"/>
                <a:ext cx="995082" cy="995082"/>
              </a:xfrm>
              <a:prstGeom prst="ellipse">
                <a:avLst/>
              </a:prstGeom>
              <a:solidFill>
                <a:schemeClr val="tx2"/>
              </a:solidFill>
              <a:ln w="25400" cap="flat" cmpd="sng" algn="ctr">
                <a:noFill/>
                <a:prstDash val="solid"/>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37928" y="2804963"/>
                <a:ext cx="468141" cy="46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2" name="Table 1">
            <a:extLst>
              <a:ext uri="{FF2B5EF4-FFF2-40B4-BE49-F238E27FC236}">
                <a16:creationId xmlns:a16="http://schemas.microsoft.com/office/drawing/2014/main" id="{F240AE7E-CD4A-49C9-805D-A54509741549}"/>
              </a:ext>
            </a:extLst>
          </p:cNvPr>
          <p:cNvGraphicFramePr>
            <a:graphicFrameLocks noGrp="1"/>
          </p:cNvGraphicFramePr>
          <p:nvPr>
            <p:extLst>
              <p:ext uri="{D42A27DB-BD31-4B8C-83A1-F6EECF244321}">
                <p14:modId xmlns:p14="http://schemas.microsoft.com/office/powerpoint/2010/main" val="857750034"/>
              </p:ext>
            </p:extLst>
          </p:nvPr>
        </p:nvGraphicFramePr>
        <p:xfrm>
          <a:off x="239298" y="1168869"/>
          <a:ext cx="2316015" cy="3465287"/>
        </p:xfrm>
        <a:graphic>
          <a:graphicData uri="http://schemas.openxmlformats.org/drawingml/2006/table">
            <a:tbl>
              <a:tblPr firstRow="1" bandRow="1">
                <a:tableStyleId>{5C22544A-7EE6-4342-B048-85BDC9FD1C3A}</a:tableStyleId>
              </a:tblPr>
              <a:tblGrid>
                <a:gridCol w="2316015">
                  <a:extLst>
                    <a:ext uri="{9D8B030D-6E8A-4147-A177-3AD203B41FA5}">
                      <a16:colId xmlns:a16="http://schemas.microsoft.com/office/drawing/2014/main" val="3244240819"/>
                    </a:ext>
                  </a:extLst>
                </a:gridCol>
              </a:tblGrid>
              <a:tr h="333556">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r>
                        <a:rPr lang="es-US" sz="1400" dirty="0"/>
                        <a:t>Aspectos destacados de servicios dentro de la red</a:t>
                      </a:r>
                    </a:p>
                  </a:txBody>
                  <a:tcPr marL="33629" marR="33629" marT="34290" marB="34290" anchor="ctr"/>
                </a:tc>
                <a:extLst>
                  <a:ext uri="{0D108BD9-81ED-4DB2-BD59-A6C34878D82A}">
                    <a16:rowId xmlns:a16="http://schemas.microsoft.com/office/drawing/2014/main" val="1483228110"/>
                  </a:ext>
                </a:extLst>
              </a:tr>
              <a:tr h="33355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Bef>
                          <a:spcPts val="0"/>
                        </a:spcBef>
                        <a:spcAft>
                          <a:spcPts val="0"/>
                        </a:spcAft>
                      </a:pPr>
                      <a:r>
                        <a:rPr lang="es-US" sz="1200">
                          <a:latin typeface="+mn-lt"/>
                        </a:rPr>
                        <a:t>Examen de la visión</a:t>
                      </a:r>
                    </a:p>
                  </a:txBody>
                  <a:tcPr marL="33629" marR="33629" marT="20574" marB="20574"/>
                </a:tc>
                <a:extLst>
                  <a:ext uri="{0D108BD9-81ED-4DB2-BD59-A6C34878D82A}">
                    <a16:rowId xmlns:a16="http://schemas.microsoft.com/office/drawing/2014/main" val="2116398779"/>
                  </a:ext>
                </a:extLst>
              </a:tr>
              <a:tr h="134732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Bef>
                          <a:spcPts val="0"/>
                        </a:spcBef>
                        <a:spcAft>
                          <a:spcPts val="0"/>
                        </a:spcAft>
                      </a:pPr>
                      <a:r>
                        <a:rPr lang="es-US" sz="1200">
                          <a:latin typeface="+mn-lt"/>
                        </a:rPr>
                        <a:t>Lentes</a:t>
                      </a:r>
                    </a:p>
                  </a:txBody>
                  <a:tcPr marL="33629" marR="33629" marT="20574" marB="20574"/>
                </a:tc>
                <a:extLst>
                  <a:ext uri="{0D108BD9-81ED-4DB2-BD59-A6C34878D82A}">
                    <a16:rowId xmlns:a16="http://schemas.microsoft.com/office/drawing/2014/main" val="3629840793"/>
                  </a:ext>
                </a:extLst>
              </a:tr>
              <a:tr h="33355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Bef>
                          <a:spcPts val="0"/>
                        </a:spcBef>
                        <a:spcAft>
                          <a:spcPts val="0"/>
                        </a:spcAft>
                      </a:pPr>
                      <a:r>
                        <a:rPr lang="es-US" sz="1200">
                          <a:latin typeface="+mn-lt"/>
                        </a:rPr>
                        <a:t>Marcos</a:t>
                      </a:r>
                    </a:p>
                  </a:txBody>
                  <a:tcPr marL="33629" marR="33629" marT="20574" marB="20574"/>
                </a:tc>
                <a:extLst>
                  <a:ext uri="{0D108BD9-81ED-4DB2-BD59-A6C34878D82A}">
                    <a16:rowId xmlns:a16="http://schemas.microsoft.com/office/drawing/2014/main" val="2008548984"/>
                  </a:ext>
                </a:extLst>
              </a:tr>
              <a:tr h="91830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Bef>
                          <a:spcPts val="0"/>
                        </a:spcBef>
                        <a:spcAft>
                          <a:spcPts val="0"/>
                        </a:spcAft>
                      </a:pPr>
                      <a:r>
                        <a:rPr lang="es-US" sz="1200" dirty="0">
                          <a:latin typeface="+mn-lt"/>
                        </a:rPr>
                        <a:t>Lentes de contacto </a:t>
                      </a:r>
                      <a:br>
                        <a:rPr lang="es-US" sz="1200" dirty="0">
                          <a:latin typeface="+mn-lt"/>
                        </a:rPr>
                      </a:br>
                      <a:r>
                        <a:rPr lang="es-US" sz="1200" dirty="0">
                          <a:latin typeface="+mn-lt"/>
                        </a:rPr>
                        <a:t>(en lugar </a:t>
                      </a:r>
                      <a:r>
                        <a:rPr lang="es-US" sz="1200" baseline="0" dirty="0">
                          <a:latin typeface="+mn-lt"/>
                        </a:rPr>
                        <a:t>de anteojos)</a:t>
                      </a:r>
                    </a:p>
                    <a:p>
                      <a:pPr marL="171450" indent="-171450">
                        <a:lnSpc>
                          <a:spcPct val="100000"/>
                        </a:lnSpc>
                        <a:spcBef>
                          <a:spcPts val="0"/>
                        </a:spcBef>
                        <a:spcAft>
                          <a:spcPts val="0"/>
                        </a:spcAft>
                        <a:buFont typeface="Arial" panose="020B0604020202020204" pitchFamily="34" charset="0"/>
                        <a:buChar char="•"/>
                      </a:pPr>
                      <a:r>
                        <a:rPr lang="es-US" sz="1200" baseline="0" dirty="0">
                          <a:latin typeface="+mn-lt"/>
                        </a:rPr>
                        <a:t>Necesarios</a:t>
                      </a:r>
                    </a:p>
                    <a:p>
                      <a:pPr marL="171450" indent="-171450">
                        <a:lnSpc>
                          <a:spcPct val="100000"/>
                        </a:lnSpc>
                        <a:spcBef>
                          <a:spcPts val="0"/>
                        </a:spcBef>
                        <a:spcAft>
                          <a:spcPts val="0"/>
                        </a:spcAft>
                        <a:buFont typeface="Arial" panose="020B0604020202020204" pitchFamily="34" charset="0"/>
                        <a:buChar char="•"/>
                      </a:pPr>
                      <a:r>
                        <a:rPr lang="es-US" sz="1200" baseline="0" dirty="0">
                          <a:latin typeface="+mn-lt"/>
                        </a:rPr>
                        <a:t>Optativos (seleccionados)</a:t>
                      </a:r>
                    </a:p>
                    <a:p>
                      <a:pPr marL="171450" indent="-171450">
                        <a:lnSpc>
                          <a:spcPct val="100000"/>
                        </a:lnSpc>
                        <a:spcBef>
                          <a:spcPts val="0"/>
                        </a:spcBef>
                        <a:spcAft>
                          <a:spcPts val="0"/>
                        </a:spcAft>
                        <a:buFont typeface="Arial" panose="020B0604020202020204" pitchFamily="34" charset="0"/>
                        <a:buChar char="•"/>
                      </a:pPr>
                      <a:r>
                        <a:rPr lang="es-US" sz="1200" dirty="0">
                          <a:latin typeface="+mn-lt"/>
                        </a:rPr>
                        <a:t>Optativos</a:t>
                      </a:r>
                      <a:r>
                        <a:rPr lang="es-US" sz="1200" baseline="0" dirty="0">
                          <a:latin typeface="+mn-lt"/>
                        </a:rPr>
                        <a:t> (n</a:t>
                      </a:r>
                      <a:r>
                        <a:rPr lang="es-US" sz="1200" dirty="0">
                          <a:latin typeface="+mn-lt"/>
                        </a:rPr>
                        <a:t>o seleccionados)</a:t>
                      </a:r>
                    </a:p>
                  </a:txBody>
                  <a:tcPr marL="33629" marR="33629" marT="20574" marB="20574"/>
                </a:tc>
                <a:extLst>
                  <a:ext uri="{0D108BD9-81ED-4DB2-BD59-A6C34878D82A}">
                    <a16:rowId xmlns:a16="http://schemas.microsoft.com/office/drawing/2014/main" val="4200647527"/>
                  </a:ext>
                </a:extLst>
              </a:tr>
            </a:tbl>
          </a:graphicData>
        </a:graphic>
      </p:graphicFrame>
      <p:graphicFrame>
        <p:nvGraphicFramePr>
          <p:cNvPr id="6" name="Table 5">
            <a:extLst>
              <a:ext uri="{FF2B5EF4-FFF2-40B4-BE49-F238E27FC236}">
                <a16:creationId xmlns:a16="http://schemas.microsoft.com/office/drawing/2014/main" id="{D821EE97-5365-414B-BBC6-CC08AF393FF3}"/>
              </a:ext>
            </a:extLst>
          </p:cNvPr>
          <p:cNvGraphicFramePr>
            <a:graphicFrameLocks noGrp="1"/>
          </p:cNvGraphicFramePr>
          <p:nvPr>
            <p:extLst>
              <p:ext uri="{D42A27DB-BD31-4B8C-83A1-F6EECF244321}">
                <p14:modId xmlns:p14="http://schemas.microsoft.com/office/powerpoint/2010/main" val="3664932108"/>
              </p:ext>
            </p:extLst>
          </p:nvPr>
        </p:nvGraphicFramePr>
        <p:xfrm>
          <a:off x="6404452" y="1294555"/>
          <a:ext cx="2637391" cy="3412637"/>
        </p:xfrm>
        <a:graphic>
          <a:graphicData uri="http://schemas.openxmlformats.org/drawingml/2006/table">
            <a:tbl>
              <a:tblPr firstRow="1" bandRow="1">
                <a:tableStyleId>{5C22544A-7EE6-4342-B048-85BDC9FD1C3A}</a:tableStyleId>
              </a:tblPr>
              <a:tblGrid>
                <a:gridCol w="2637391">
                  <a:extLst>
                    <a:ext uri="{9D8B030D-6E8A-4147-A177-3AD203B41FA5}">
                      <a16:colId xmlns:a16="http://schemas.microsoft.com/office/drawing/2014/main" val="28862996"/>
                    </a:ext>
                  </a:extLst>
                </a:gridCol>
              </a:tblGrid>
              <a:tr h="334049">
                <a:tc>
                  <a:txBody>
                    <a:bodyPr/>
                    <a:lstStyle/>
                    <a:p>
                      <a:endParaRPr lang="en-US" dirty="0"/>
                    </a:p>
                  </a:txBody>
                  <a:tcPr>
                    <a:noFill/>
                  </a:tcPr>
                </a:tc>
                <a:extLst>
                  <a:ext uri="{0D108BD9-81ED-4DB2-BD59-A6C34878D82A}">
                    <a16:rowId xmlns:a16="http://schemas.microsoft.com/office/drawing/2014/main" val="3858493970"/>
                  </a:ext>
                </a:extLst>
              </a:tr>
              <a:tr h="34490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lnSpc>
                          <a:spcPct val="100000"/>
                        </a:lnSpc>
                        <a:spcBef>
                          <a:spcPts val="0"/>
                        </a:spcBef>
                        <a:spcAft>
                          <a:spcPts val="0"/>
                        </a:spcAft>
                      </a:pPr>
                      <a:r>
                        <a:rPr lang="es-US" sz="1200">
                          <a:latin typeface="+mn-lt"/>
                        </a:rPr>
                        <a:t>Copago de $10</a:t>
                      </a:r>
                    </a:p>
                  </a:txBody>
                  <a:tcPr marL="33629" marR="33629" marT="20574" marB="20574"/>
                </a:tc>
                <a:extLst>
                  <a:ext uri="{0D108BD9-81ED-4DB2-BD59-A6C34878D82A}">
                    <a16:rowId xmlns:a16="http://schemas.microsoft.com/office/drawing/2014/main" val="2351420367"/>
                  </a:ext>
                </a:extLst>
              </a:tr>
              <a:tr h="133951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lnSpc>
                          <a:spcPct val="100000"/>
                        </a:lnSpc>
                        <a:spcBef>
                          <a:spcPts val="0"/>
                        </a:spcBef>
                        <a:spcAft>
                          <a:spcPts val="0"/>
                        </a:spcAft>
                      </a:pPr>
                      <a:r>
                        <a:rPr lang="es-US" sz="1200" dirty="0">
                          <a:latin typeface="+mn-lt"/>
                        </a:rPr>
                        <a:t>100 % de cobertura para:</a:t>
                      </a:r>
                    </a:p>
                    <a:p>
                      <a:pPr marL="171450" indent="-171450" algn="l">
                        <a:lnSpc>
                          <a:spcPct val="100000"/>
                        </a:lnSpc>
                        <a:spcBef>
                          <a:spcPts val="0"/>
                        </a:spcBef>
                        <a:spcAft>
                          <a:spcPts val="0"/>
                        </a:spcAft>
                        <a:buFont typeface="Arial" panose="020B0604020202020204" pitchFamily="34" charset="0"/>
                        <a:buChar char="•"/>
                      </a:pPr>
                      <a:r>
                        <a:rPr lang="es-US" sz="1200" dirty="0">
                          <a:latin typeface="+mn-lt"/>
                        </a:rPr>
                        <a:t>Lentes de policarbonato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dirty="0">
                          <a:latin typeface="+mn-lt"/>
                        </a:rPr>
                        <a:t>Capa </a:t>
                      </a:r>
                      <a:r>
                        <a:rPr lang="es-US" sz="1200" dirty="0" err="1">
                          <a:latin typeface="+mn-lt"/>
                        </a:rPr>
                        <a:t>antirrayas</a:t>
                      </a:r>
                      <a:r>
                        <a:rPr lang="es-US" sz="1200" dirty="0">
                          <a:latin typeface="+mn-lt"/>
                        </a:rPr>
                        <a:t> estándar </a:t>
                      </a:r>
                    </a:p>
                  </a:txBody>
                  <a:tcPr marL="33629" marR="33629" marT="20574" marB="20574"/>
                </a:tc>
                <a:extLst>
                  <a:ext uri="{0D108BD9-81ED-4DB2-BD59-A6C34878D82A}">
                    <a16:rowId xmlns:a16="http://schemas.microsoft.com/office/drawing/2014/main" val="1573423428"/>
                  </a:ext>
                </a:extLst>
              </a:tr>
              <a:tr h="33688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200" baseline="0" dirty="0">
                          <a:latin typeface="+mn-lt"/>
                        </a:rPr>
                        <a:t>$150 de monto permitido para venta minorista</a:t>
                      </a:r>
                    </a:p>
                  </a:txBody>
                  <a:tcPr marL="33629" marR="33629" marT="20574" marB="20574"/>
                </a:tc>
                <a:extLst>
                  <a:ext uri="{0D108BD9-81ED-4DB2-BD59-A6C34878D82A}">
                    <a16:rowId xmlns:a16="http://schemas.microsoft.com/office/drawing/2014/main" val="4163181763"/>
                  </a:ext>
                </a:extLst>
              </a:tr>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71450" indent="-171450" algn="l" rtl="0">
                        <a:lnSpc>
                          <a:spcPct val="100000"/>
                        </a:lnSpc>
                        <a:spcBef>
                          <a:spcPts val="0"/>
                        </a:spcBef>
                        <a:spcAft>
                          <a:spcPts val="0"/>
                        </a:spcAft>
                        <a:buFont typeface="Arial" panose="020B0604020202020204" pitchFamily="34" charset="0"/>
                        <a:buChar char="•"/>
                      </a:pPr>
                      <a:endParaRPr lang="en-US" sz="1200" dirty="0">
                        <a:latin typeface="+mn-lt"/>
                      </a:endParaRPr>
                    </a:p>
                    <a:p>
                      <a:pPr marL="171450" indent="-171450" algn="l" rtl="0">
                        <a:lnSpc>
                          <a:spcPct val="100000"/>
                        </a:lnSpc>
                        <a:spcBef>
                          <a:spcPts val="0"/>
                        </a:spcBef>
                        <a:spcAft>
                          <a:spcPts val="0"/>
                        </a:spcAft>
                        <a:buFont typeface="Arial" panose="020B0604020202020204" pitchFamily="34" charset="0"/>
                        <a:buChar char="•"/>
                      </a:pPr>
                      <a:endParaRPr lang="en-US" sz="1200" dirty="0">
                        <a:latin typeface="+mn-lt"/>
                      </a:endParaRPr>
                    </a:p>
                    <a:p>
                      <a:pPr marL="171450" indent="-171450" algn="l">
                        <a:lnSpc>
                          <a:spcPct val="100000"/>
                        </a:lnSpc>
                        <a:spcBef>
                          <a:spcPts val="0"/>
                        </a:spcBef>
                        <a:spcAft>
                          <a:spcPts val="0"/>
                        </a:spcAft>
                        <a:buFont typeface="Arial" panose="020B0604020202020204" pitchFamily="34" charset="0"/>
                        <a:buChar char="•"/>
                      </a:pPr>
                      <a:r>
                        <a:rPr lang="es-US" sz="1200" dirty="0">
                          <a:latin typeface="+mn-lt"/>
                        </a:rPr>
                        <a:t>100 % de cobertura</a:t>
                      </a:r>
                    </a:p>
                    <a:p>
                      <a:pPr marL="171450" indent="-171450" algn="l">
                        <a:lnSpc>
                          <a:spcPct val="100000"/>
                        </a:lnSpc>
                        <a:spcBef>
                          <a:spcPts val="0"/>
                        </a:spcBef>
                        <a:spcAft>
                          <a:spcPts val="0"/>
                        </a:spcAft>
                        <a:buFont typeface="Arial" panose="020B0604020202020204" pitchFamily="34" charset="0"/>
                        <a:buChar char="•"/>
                      </a:pPr>
                      <a:r>
                        <a:rPr lang="es-US" sz="1200" dirty="0">
                          <a:latin typeface="+mn-lt"/>
                        </a:rPr>
                        <a:t>100 %</a:t>
                      </a:r>
                      <a:r>
                        <a:rPr lang="es-US" sz="1200" baseline="0" dirty="0">
                          <a:latin typeface="+mn-lt"/>
                        </a:rPr>
                        <a:t> de cobertura (hasta 6 cajas)</a:t>
                      </a:r>
                    </a:p>
                    <a:p>
                      <a:pPr marL="171450" indent="-171450" algn="l">
                        <a:lnSpc>
                          <a:spcPct val="100000"/>
                        </a:lnSpc>
                        <a:spcBef>
                          <a:spcPts val="0"/>
                        </a:spcBef>
                        <a:spcAft>
                          <a:spcPts val="0"/>
                        </a:spcAft>
                        <a:buFont typeface="Arial" panose="020B0604020202020204" pitchFamily="34" charset="0"/>
                        <a:buChar char="•"/>
                      </a:pPr>
                      <a:r>
                        <a:rPr lang="es-US" sz="1200" dirty="0">
                          <a:latin typeface="+mn-lt"/>
                        </a:rPr>
                        <a:t>$175 de monto permitido</a:t>
                      </a:r>
                    </a:p>
                  </a:txBody>
                  <a:tcPr marL="33629" marR="33629" marT="20574" marB="20574"/>
                </a:tc>
                <a:extLst>
                  <a:ext uri="{0D108BD9-81ED-4DB2-BD59-A6C34878D82A}">
                    <a16:rowId xmlns:a16="http://schemas.microsoft.com/office/drawing/2014/main" val="2218972376"/>
                  </a:ext>
                </a:extLst>
              </a:tr>
            </a:tbl>
          </a:graphicData>
        </a:graphic>
      </p:graphicFrame>
      <p:graphicFrame>
        <p:nvGraphicFramePr>
          <p:cNvPr id="7" name="Table 6">
            <a:extLst>
              <a:ext uri="{FF2B5EF4-FFF2-40B4-BE49-F238E27FC236}">
                <a16:creationId xmlns:a16="http://schemas.microsoft.com/office/drawing/2014/main" id="{AEFB5B97-10C2-49A6-BEBD-F41318DBBB96}"/>
              </a:ext>
            </a:extLst>
          </p:cNvPr>
          <p:cNvGraphicFramePr>
            <a:graphicFrameLocks noGrp="1"/>
          </p:cNvGraphicFramePr>
          <p:nvPr>
            <p:extLst>
              <p:ext uri="{D42A27DB-BD31-4B8C-83A1-F6EECF244321}">
                <p14:modId xmlns:p14="http://schemas.microsoft.com/office/powerpoint/2010/main" val="2600940218"/>
              </p:ext>
            </p:extLst>
          </p:nvPr>
        </p:nvGraphicFramePr>
        <p:xfrm>
          <a:off x="2569065" y="1281261"/>
          <a:ext cx="3835387" cy="3328311"/>
        </p:xfrm>
        <a:graphic>
          <a:graphicData uri="http://schemas.openxmlformats.org/drawingml/2006/table">
            <a:tbl>
              <a:tblPr firstRow="1" bandRow="1">
                <a:tableStyleId>{00A15C55-8517-42AA-B614-E9B94910E393}</a:tableStyleId>
              </a:tblPr>
              <a:tblGrid>
                <a:gridCol w="3835387">
                  <a:extLst>
                    <a:ext uri="{9D8B030D-6E8A-4147-A177-3AD203B41FA5}">
                      <a16:colId xmlns:a16="http://schemas.microsoft.com/office/drawing/2014/main" val="1010294234"/>
                    </a:ext>
                  </a:extLst>
                </a:gridCol>
              </a:tblGrid>
              <a:tr h="0">
                <a:tc>
                  <a:txBody>
                    <a:bodyPr/>
                    <a:lstStyle/>
                    <a:p>
                      <a:endParaRPr lang="en-US" dirty="0"/>
                    </a:p>
                  </a:txBody>
                  <a:tcPr>
                    <a:noFill/>
                  </a:tcPr>
                </a:tc>
                <a:extLst>
                  <a:ext uri="{0D108BD9-81ED-4DB2-BD59-A6C34878D82A}">
                    <a16:rowId xmlns:a16="http://schemas.microsoft.com/office/drawing/2014/main" val="1032801793"/>
                  </a:ext>
                </a:extLst>
              </a:tr>
              <a:tr h="34881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lnSpc>
                          <a:spcPct val="100000"/>
                        </a:lnSpc>
                        <a:spcBef>
                          <a:spcPts val="0"/>
                        </a:spcBef>
                        <a:spcAft>
                          <a:spcPts val="0"/>
                        </a:spcAft>
                      </a:pPr>
                      <a:r>
                        <a:rPr lang="es-US" sz="1200">
                          <a:latin typeface="+mn-lt"/>
                        </a:rPr>
                        <a:t>100 % de cobertura</a:t>
                      </a:r>
                    </a:p>
                  </a:txBody>
                  <a:tcPr marL="33629" marR="33629" marT="20574" marB="20574"/>
                </a:tc>
                <a:extLst>
                  <a:ext uri="{0D108BD9-81ED-4DB2-BD59-A6C34878D82A}">
                    <a16:rowId xmlns:a16="http://schemas.microsoft.com/office/drawing/2014/main" val="3177479023"/>
                  </a:ext>
                </a:extLst>
              </a:tr>
              <a:tr h="128286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lnSpc>
                          <a:spcPct val="100000"/>
                        </a:lnSpc>
                        <a:spcBef>
                          <a:spcPts val="0"/>
                        </a:spcBef>
                        <a:spcAft>
                          <a:spcPts val="0"/>
                        </a:spcAft>
                      </a:pPr>
                      <a:r>
                        <a:rPr lang="es-US" sz="1200" dirty="0">
                          <a:latin typeface="+mn-lt"/>
                        </a:rPr>
                        <a:t>100 % de cobertura para:</a:t>
                      </a:r>
                    </a:p>
                    <a:p>
                      <a:pPr marL="171450" indent="-171450" algn="l">
                        <a:lnSpc>
                          <a:spcPct val="100000"/>
                        </a:lnSpc>
                        <a:spcBef>
                          <a:spcPts val="0"/>
                        </a:spcBef>
                        <a:spcAft>
                          <a:spcPts val="0"/>
                        </a:spcAft>
                        <a:buFont typeface="Arial" panose="020B0604020202020204" pitchFamily="34" charset="0"/>
                        <a:buChar char="•"/>
                      </a:pPr>
                      <a:r>
                        <a:rPr lang="es-US" sz="1200" dirty="0">
                          <a:latin typeface="+mn-lt"/>
                        </a:rPr>
                        <a:t>Lentes estándares, lujosos, premium, progresivos platino, fotocromáticos</a:t>
                      </a:r>
                      <a:r>
                        <a:rPr lang="es-US" sz="1200" baseline="0" dirty="0">
                          <a:latin typeface="+mn-lt"/>
                        </a:rPr>
                        <a:t> y de policarbonato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dirty="0" err="1">
                          <a:latin typeface="+mn-lt"/>
                        </a:rPr>
                        <a:t>Antirrayas</a:t>
                      </a:r>
                      <a:r>
                        <a:rPr lang="es-US" sz="1200" dirty="0">
                          <a:latin typeface="+mn-lt"/>
                        </a:rPr>
                        <a:t> estándares, antirreflejo </a:t>
                      </a:r>
                      <a:br>
                        <a:rPr lang="es-US" sz="1200" dirty="0">
                          <a:latin typeface="+mn-lt"/>
                        </a:rPr>
                      </a:br>
                      <a:r>
                        <a:rPr lang="es-US" sz="1200" dirty="0">
                          <a:latin typeface="+mn-lt"/>
                        </a:rPr>
                        <a:t>estándares,</a:t>
                      </a:r>
                      <a:r>
                        <a:rPr lang="es-US" sz="1200" baseline="0" dirty="0">
                          <a:latin typeface="+mn-lt"/>
                        </a:rPr>
                        <a:t> con filtro ultravioleta y</a:t>
                      </a:r>
                      <a:br>
                        <a:rPr lang="es-US" sz="1200" baseline="0" dirty="0">
                          <a:latin typeface="+mn-lt"/>
                        </a:rPr>
                      </a:br>
                      <a:r>
                        <a:rPr lang="es-US" sz="1200" baseline="0" dirty="0">
                          <a:latin typeface="+mn-lt"/>
                        </a:rPr>
                        <a:t>recubrimiento del</a:t>
                      </a:r>
                      <a:r>
                        <a:rPr lang="es-US" sz="1200" dirty="0">
                          <a:latin typeface="+mn-lt"/>
                        </a:rPr>
                        <a:t> borde</a:t>
                      </a:r>
                    </a:p>
                    <a:p>
                      <a:pPr marL="171450" indent="-171450" algn="l">
                        <a:lnSpc>
                          <a:spcPct val="100000"/>
                        </a:lnSpc>
                        <a:spcBef>
                          <a:spcPts val="0"/>
                        </a:spcBef>
                        <a:spcAft>
                          <a:spcPts val="0"/>
                        </a:spcAft>
                        <a:buFont typeface="Arial" panose="020B0604020202020204" pitchFamily="34" charset="0"/>
                        <a:buChar char="•"/>
                      </a:pPr>
                      <a:r>
                        <a:rPr lang="es-US" sz="1200" dirty="0">
                          <a:latin typeface="+mn-lt"/>
                        </a:rPr>
                        <a:t>Teñidos</a:t>
                      </a:r>
                    </a:p>
                  </a:txBody>
                  <a:tcPr marL="33629" marR="33629" marT="20574" marB="20574"/>
                </a:tc>
                <a:extLst>
                  <a:ext uri="{0D108BD9-81ED-4DB2-BD59-A6C34878D82A}">
                    <a16:rowId xmlns:a16="http://schemas.microsoft.com/office/drawing/2014/main" val="2436941163"/>
                  </a:ext>
                </a:extLst>
              </a:tr>
              <a:tr h="33688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lnSpc>
                          <a:spcPct val="100000"/>
                        </a:lnSpc>
                        <a:spcBef>
                          <a:spcPts val="0"/>
                        </a:spcBef>
                        <a:spcAft>
                          <a:spcPts val="0"/>
                        </a:spcAft>
                      </a:pPr>
                      <a:r>
                        <a:rPr lang="es-US" sz="1200" baseline="0" dirty="0">
                          <a:latin typeface="+mn-lt"/>
                        </a:rPr>
                        <a:t>$150 de monto permitido para venta minorista</a:t>
                      </a:r>
                    </a:p>
                  </a:txBody>
                  <a:tcPr marL="33629" marR="33629" marT="20574" marB="20574"/>
                </a:tc>
                <a:extLst>
                  <a:ext uri="{0D108BD9-81ED-4DB2-BD59-A6C34878D82A}">
                    <a16:rowId xmlns:a16="http://schemas.microsoft.com/office/drawing/2014/main" val="3095675800"/>
                  </a:ext>
                </a:extLst>
              </a:tr>
              <a:tr h="67092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71450" indent="-171450" algn="l" rtl="0">
                        <a:lnSpc>
                          <a:spcPct val="100000"/>
                        </a:lnSpc>
                        <a:spcBef>
                          <a:spcPts val="0"/>
                        </a:spcBef>
                        <a:spcAft>
                          <a:spcPts val="0"/>
                        </a:spcAft>
                        <a:buFont typeface="Arial" panose="020B0604020202020204" pitchFamily="34" charset="0"/>
                        <a:buChar char="•"/>
                      </a:pPr>
                      <a:endParaRPr lang="en-US" sz="1200" dirty="0">
                        <a:latin typeface="+mn-lt"/>
                      </a:endParaRPr>
                    </a:p>
                    <a:p>
                      <a:pPr marL="0" indent="0" algn="l" rtl="0">
                        <a:lnSpc>
                          <a:spcPct val="100000"/>
                        </a:lnSpc>
                        <a:spcBef>
                          <a:spcPts val="0"/>
                        </a:spcBef>
                        <a:spcAft>
                          <a:spcPts val="0"/>
                        </a:spcAft>
                        <a:buFont typeface="Arial" panose="020B0604020202020204" pitchFamily="34" charset="0"/>
                        <a:buNone/>
                      </a:pPr>
                      <a:endParaRPr lang="en-US" sz="1200" dirty="0">
                        <a:latin typeface="+mn-lt"/>
                      </a:endParaRPr>
                    </a:p>
                    <a:p>
                      <a:pPr marL="171450" indent="-171450" algn="l">
                        <a:lnSpc>
                          <a:spcPct val="100000"/>
                        </a:lnSpc>
                        <a:spcBef>
                          <a:spcPts val="0"/>
                        </a:spcBef>
                        <a:spcAft>
                          <a:spcPts val="0"/>
                        </a:spcAft>
                        <a:buFont typeface="Arial" panose="020B0604020202020204" pitchFamily="34" charset="0"/>
                        <a:buChar char="•"/>
                      </a:pPr>
                      <a:r>
                        <a:rPr lang="es-US" sz="1200" dirty="0">
                          <a:latin typeface="+mn-lt"/>
                        </a:rPr>
                        <a:t>100 % de cobertura</a:t>
                      </a:r>
                    </a:p>
                    <a:p>
                      <a:pPr marL="171450" indent="-171450" algn="l">
                        <a:lnSpc>
                          <a:spcPct val="100000"/>
                        </a:lnSpc>
                        <a:spcBef>
                          <a:spcPts val="0"/>
                        </a:spcBef>
                        <a:spcAft>
                          <a:spcPts val="0"/>
                        </a:spcAft>
                        <a:buFont typeface="Arial" panose="020B0604020202020204" pitchFamily="34" charset="0"/>
                        <a:buChar char="•"/>
                      </a:pPr>
                      <a:r>
                        <a:rPr lang="es-US" sz="1200" dirty="0">
                          <a:latin typeface="+mn-lt"/>
                        </a:rPr>
                        <a:t>100 %</a:t>
                      </a:r>
                      <a:r>
                        <a:rPr lang="es-US" sz="1200" baseline="0" dirty="0">
                          <a:latin typeface="+mn-lt"/>
                        </a:rPr>
                        <a:t> de cobertura (hasta 8 cajas)</a:t>
                      </a:r>
                    </a:p>
                    <a:p>
                      <a:pPr marL="171450" indent="-171450" algn="l">
                        <a:lnSpc>
                          <a:spcPct val="100000"/>
                        </a:lnSpc>
                        <a:spcBef>
                          <a:spcPts val="0"/>
                        </a:spcBef>
                        <a:spcAft>
                          <a:spcPts val="0"/>
                        </a:spcAft>
                        <a:buFont typeface="Arial" panose="020B0604020202020204" pitchFamily="34" charset="0"/>
                        <a:buChar char="•"/>
                      </a:pPr>
                      <a:r>
                        <a:rPr lang="es-US" sz="1200" dirty="0">
                          <a:latin typeface="+mn-lt"/>
                        </a:rPr>
                        <a:t>$200 de monto permitido</a:t>
                      </a:r>
                    </a:p>
                  </a:txBody>
                  <a:tcPr marL="33629" marR="33629" marT="20574" marB="20574"/>
                </a:tc>
                <a:extLst>
                  <a:ext uri="{0D108BD9-81ED-4DB2-BD59-A6C34878D82A}">
                    <a16:rowId xmlns:a16="http://schemas.microsoft.com/office/drawing/2014/main" val="1652662944"/>
                  </a:ext>
                </a:extLst>
              </a:tr>
            </a:tbl>
          </a:graphicData>
        </a:graphic>
      </p:graphicFrame>
    </p:spTree>
    <p:extLst>
      <p:ext uri="{BB962C8B-B14F-4D97-AF65-F5344CB8AC3E}">
        <p14:creationId xmlns:p14="http://schemas.microsoft.com/office/powerpoint/2010/main" val="2477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698D42-A962-45FD-B78D-79A135E8CAE0}"/>
              </a:ext>
            </a:extLst>
          </p:cNvPr>
          <p:cNvSpPr>
            <a:spLocks noGrp="1"/>
          </p:cNvSpPr>
          <p:nvPr>
            <p:ph sz="quarter" idx="12"/>
          </p:nvPr>
        </p:nvSpPr>
        <p:spPr/>
        <p:txBody>
          <a:bodyPr>
            <a:normAutofit fontScale="55000" lnSpcReduction="20000"/>
          </a:bodyPr>
          <a:lstStyle/>
          <a:p>
            <a:pPr marL="0" indent="0">
              <a:buNone/>
            </a:pPr>
            <a:r>
              <a:rPr lang="es-US" dirty="0">
                <a:solidFill>
                  <a:schemeClr val="tx2"/>
                </a:solidFill>
              </a:rPr>
              <a:t>Viva toda su vida</a:t>
            </a:r>
          </a:p>
          <a:p>
            <a:r>
              <a:rPr lang="es-US" dirty="0"/>
              <a:t>Beneficios médicos y de farmacia</a:t>
            </a:r>
          </a:p>
          <a:p>
            <a:r>
              <a:rPr lang="es-US" dirty="0"/>
              <a:t>Cuenta de ahorro para gastos médicos</a:t>
            </a:r>
          </a:p>
          <a:p>
            <a:r>
              <a:rPr lang="es-US" dirty="0"/>
              <a:t>Plan de asistencia esencial con cuenta de reembolso por gastos médicos</a:t>
            </a:r>
          </a:p>
          <a:p>
            <a:r>
              <a:rPr lang="es-US" dirty="0"/>
              <a:t>Cuentas de gastos flexibles</a:t>
            </a:r>
          </a:p>
          <a:p>
            <a:r>
              <a:rPr lang="es-US" dirty="0"/>
              <a:t>Beneficios dentales y de visión</a:t>
            </a:r>
          </a:p>
          <a:p>
            <a:r>
              <a:rPr lang="es-US" dirty="0"/>
              <a:t>Seguro de vida/por muerte accidental y desmembramiento </a:t>
            </a:r>
            <a:br>
              <a:rPr lang="es-US" dirty="0"/>
            </a:br>
            <a:r>
              <a:rPr lang="es-US" dirty="0"/>
              <a:t>(AD&amp;D)</a:t>
            </a:r>
          </a:p>
          <a:p>
            <a:r>
              <a:rPr lang="es-US" dirty="0"/>
              <a:t>Licencia laboral</a:t>
            </a:r>
          </a:p>
          <a:p>
            <a:r>
              <a:rPr lang="es-US" dirty="0"/>
              <a:t>Beneficios voluntarios</a:t>
            </a:r>
          </a:p>
          <a:p>
            <a:r>
              <a:rPr lang="es-US" dirty="0"/>
              <a:t>Programa de retiro</a:t>
            </a:r>
          </a:p>
          <a:p>
            <a:r>
              <a:rPr lang="es-US" dirty="0"/>
              <a:t>Programa de bienestar/asistencia al empleado</a:t>
            </a:r>
          </a:p>
          <a:p>
            <a:r>
              <a:rPr lang="es-US" dirty="0"/>
              <a:t>Otros beneficios</a:t>
            </a:r>
          </a:p>
          <a:p>
            <a:r>
              <a:rPr lang="es-US" dirty="0"/>
              <a:t>Elegibilidad e inscripción</a:t>
            </a:r>
          </a:p>
          <a:p>
            <a:pPr marL="0" indent="0">
              <a:buNone/>
            </a:pPr>
            <a:endParaRPr lang="en-US" dirty="0"/>
          </a:p>
        </p:txBody>
      </p:sp>
      <p:sp>
        <p:nvSpPr>
          <p:cNvPr id="3" name="Title 2">
            <a:extLst>
              <a:ext uri="{FF2B5EF4-FFF2-40B4-BE49-F238E27FC236}">
                <a16:creationId xmlns:a16="http://schemas.microsoft.com/office/drawing/2014/main" id="{D1F96758-ABD1-493F-A18C-9B621E2DB869}"/>
              </a:ext>
            </a:extLst>
          </p:cNvPr>
          <p:cNvSpPr>
            <a:spLocks noGrp="1"/>
          </p:cNvSpPr>
          <p:nvPr>
            <p:ph type="title"/>
          </p:nvPr>
        </p:nvSpPr>
        <p:spPr/>
        <p:txBody>
          <a:bodyPr/>
          <a:lstStyle/>
          <a:p>
            <a:r>
              <a:rPr lang="es-US"/>
              <a:t>Mire todos los episodios de la serie de videos</a:t>
            </a:r>
          </a:p>
        </p:txBody>
      </p:sp>
      <p:sp>
        <p:nvSpPr>
          <p:cNvPr id="4" name="Footer Placeholder 3">
            <a:extLst>
              <a:ext uri="{FF2B5EF4-FFF2-40B4-BE49-F238E27FC236}">
                <a16:creationId xmlns:a16="http://schemas.microsoft.com/office/drawing/2014/main" id="{618B1BB4-6E38-48C1-BD04-0D59CAE9D2DF}"/>
              </a:ext>
            </a:extLst>
          </p:cNvPr>
          <p:cNvSpPr>
            <a:spLocks noGrp="1"/>
          </p:cNvSpPr>
          <p:nvPr>
            <p:ph type="ftr" sz="quarter" idx="3"/>
          </p:nvPr>
        </p:nvSpPr>
        <p:spPr/>
        <p:txBody>
          <a:bodyPr/>
          <a:lstStyle/>
          <a:p>
            <a:r>
              <a:rPr lang="es-US"/>
              <a:t>©2020 Trinity Health</a:t>
            </a:r>
          </a:p>
        </p:txBody>
      </p:sp>
      <p:sp>
        <p:nvSpPr>
          <p:cNvPr id="5" name="Slide Number Placeholder 4">
            <a:extLst>
              <a:ext uri="{FF2B5EF4-FFF2-40B4-BE49-F238E27FC236}">
                <a16:creationId xmlns:a16="http://schemas.microsoft.com/office/drawing/2014/main" id="{1173773D-56C5-4316-A00D-71E3084D6239}"/>
              </a:ext>
            </a:extLst>
          </p:cNvPr>
          <p:cNvSpPr>
            <a:spLocks noGrp="1"/>
          </p:cNvSpPr>
          <p:nvPr>
            <p:ph type="sldNum" sz="quarter" idx="4"/>
          </p:nvPr>
        </p:nvSpPr>
        <p:spPr/>
        <p:txBody>
          <a:bodyPr/>
          <a:lstStyle/>
          <a:p>
            <a:fld id="{489F9553-C816-6842-8939-EE75ECF7EB2B}" type="slidenum">
              <a:rPr lang="en-US" smtClean="0"/>
              <a:pPr/>
              <a:t>9</a:t>
            </a:fld>
            <a:endParaRPr lang="en-US"/>
          </a:p>
        </p:txBody>
      </p:sp>
      <p:pic>
        <p:nvPicPr>
          <p:cNvPr id="8" name="Picture 7">
            <a:extLst>
              <a:ext uri="{FF2B5EF4-FFF2-40B4-BE49-F238E27FC236}">
                <a16:creationId xmlns:a16="http://schemas.microsoft.com/office/drawing/2014/main" id="{04F8FAD5-E4EF-4176-80BB-122F7E844BFD}"/>
              </a:ext>
            </a:extLst>
          </p:cNvPr>
          <p:cNvPicPr>
            <a:picLocks noChangeAspect="1"/>
          </p:cNvPicPr>
          <p:nvPr/>
        </p:nvPicPr>
        <p:blipFill>
          <a:blip r:embed="rId3"/>
          <a:stretch>
            <a:fillRect/>
          </a:stretch>
        </p:blipFill>
        <p:spPr>
          <a:xfrm>
            <a:off x="6301320" y="1076049"/>
            <a:ext cx="2321688" cy="3482532"/>
          </a:xfrm>
          <a:prstGeom prst="rect">
            <a:avLst/>
          </a:prstGeom>
        </p:spPr>
      </p:pic>
    </p:spTree>
    <p:extLst>
      <p:ext uri="{BB962C8B-B14F-4D97-AF65-F5344CB8AC3E}">
        <p14:creationId xmlns:p14="http://schemas.microsoft.com/office/powerpoint/2010/main" val="2494839083"/>
      </p:ext>
    </p:extLst>
  </p:cSld>
  <p:clrMapOvr>
    <a:masterClrMapping/>
  </p:clrMapOvr>
</p:sld>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1_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5CF6746CADB541B8704E3A76B43D75" ma:contentTypeVersion="0" ma:contentTypeDescription="Create a new document." ma:contentTypeScope="" ma:versionID="3d1b3bda66ff206962cbffb4b1f19dd6">
  <xsd:schema xmlns:xsd="http://www.w3.org/2001/XMLSchema" xmlns:xs="http://www.w3.org/2001/XMLSchema" xmlns:p="http://schemas.microsoft.com/office/2006/metadata/properties" xmlns:ns2="4b91531d-a4f7-47e3-8687-1e7e838a3343" targetNamespace="http://schemas.microsoft.com/office/2006/metadata/properties" ma:root="true" ma:fieldsID="0343b9f753f350af6d0219bbd4f1bbc3" ns2:_="">
    <xsd:import namespace="4b91531d-a4f7-47e3-8687-1e7e838a334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1531d-a4f7-47e3-8687-1e7e838a334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4b91531d-a4f7-47e3-8687-1e7e838a3343">VWZWURQ6C24W-2684-23</_dlc_DocId>
    <_dlc_DocIdUrl xmlns="4b91531d-a4f7-47e3-8687-1e7e838a3343">
      <Url>http://content.che.org/sysoff/mc/_layouts/DocIdRedir.aspx?ID=VWZWURQ6C24W-2684-23</Url>
      <Description>VWZWURQ6C24W-2684-23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C88FC6E-F497-4A21-9773-B9F3D9265D33}">
  <ds:schemaRefs>
    <ds:schemaRef ds:uri="http://schemas.microsoft.com/sharepoint/v3/contenttype/forms"/>
  </ds:schemaRefs>
</ds:datastoreItem>
</file>

<file path=customXml/itemProps2.xml><?xml version="1.0" encoding="utf-8"?>
<ds:datastoreItem xmlns:ds="http://schemas.openxmlformats.org/officeDocument/2006/customXml" ds:itemID="{1F78F947-66A3-4B2D-A65A-DD43B04E66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91531d-a4f7-47e3-8687-1e7e838a3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89451C-B86D-43F5-AA06-34D722258368}">
  <ds:schemaRefs>
    <ds:schemaRef ds:uri="http://purl.org/dc/dcmitype/"/>
    <ds:schemaRef ds:uri="http://schemas.openxmlformats.org/package/2006/metadata/core-properties"/>
    <ds:schemaRef ds:uri="4b91531d-a4f7-47e3-8687-1e7e838a3343"/>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 ds:uri="http://schemas.microsoft.com/office/2006/metadata/properties"/>
  </ds:schemaRefs>
</ds:datastoreItem>
</file>

<file path=customXml/itemProps4.xml><?xml version="1.0" encoding="utf-8"?>
<ds:datastoreItem xmlns:ds="http://schemas.openxmlformats.org/officeDocument/2006/customXml" ds:itemID="{1E2435B7-6774-4581-B2BB-770337A5A82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TrinityHealth_PPTtemplate.potx</Template>
  <TotalTime>13062</TotalTime>
  <Words>1898</Words>
  <Application>Microsoft Office PowerPoint</Application>
  <PresentationFormat>On-screen Show (16:9)</PresentationFormat>
  <Paragraphs>216</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Main Content Slide Layout</vt:lpstr>
      <vt:lpstr>1_Main Content Slide Layout</vt:lpstr>
      <vt:lpstr>Orientación sobre beneficios</vt:lpstr>
      <vt:lpstr>Opciones dentales</vt:lpstr>
      <vt:lpstr>Tiene la opción de dos planes dentales a través de  Delta Dental of Michigan</vt:lpstr>
      <vt:lpstr>Los planes dentales cubren servicios preventivos,  básicos y de restauración</vt:lpstr>
      <vt:lpstr>Opciones de atención de visión </vt:lpstr>
      <vt:lpstr>Tiene la opción de dos planes de visión a través de  UnitedHealthcare</vt:lpstr>
      <vt:lpstr>Es fácil encontrar un proveedor de visión</vt:lpstr>
      <vt:lpstr>Comparación de planes de visión</vt:lpstr>
      <vt:lpstr>Mire todos los episodios de la serie de videos</vt:lpstr>
      <vt:lpstr>Información importante</vt:lpstr>
      <vt:lpstr>PowerPoint Presentation</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Michelle Mottin</cp:lastModifiedBy>
  <cp:revision>286</cp:revision>
  <cp:lastPrinted>2015-03-20T16:41:08Z</cp:lastPrinted>
  <dcterms:created xsi:type="dcterms:W3CDTF">2015-06-01T18:54:58Z</dcterms:created>
  <dcterms:modified xsi:type="dcterms:W3CDTF">2021-07-27T15:09:17Z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0x010100E75CF6746CADB541B8704E3A76B43D75</vt:lpwstr>
  </property>
  <property fmtid="{D5CDD505-2E9C-101B-9397-08002B2CF9AE}" pid="3" name="_dlc_DocIdItemGuid">
    <vt:lpwstr>13334aa1-c854-4350-9b84-cf13f57fa411</vt:lpwstr>
  </property>
</Properties>
</file>