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6"/>
  </p:notesMasterIdLst>
  <p:handoutMasterIdLst>
    <p:handoutMasterId r:id="rId17"/>
  </p:handoutMasterIdLst>
  <p:sldIdLst>
    <p:sldId id="306" r:id="rId7"/>
    <p:sldId id="316" r:id="rId8"/>
    <p:sldId id="333" r:id="rId9"/>
    <p:sldId id="304" r:id="rId10"/>
    <p:sldId id="335" r:id="rId11"/>
    <p:sldId id="334" r:id="rId12"/>
    <p:sldId id="423" r:id="rId13"/>
    <p:sldId id="424" r:id="rId14"/>
    <p:sldId id="422" r:id="rId1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1" clrIdx="0">
    <p:extLst>
      <p:ext uri="{19B8F6BF-5375-455C-9EA6-DF929625EA0E}">
        <p15:presenceInfo xmlns:p15="http://schemas.microsoft.com/office/powerpoint/2012/main" userId="S::tolasuz@trinity-health.org::13a69b62-492e-47ac-bdfa-d669fbf05bf3" providerId="AD"/>
      </p:ext>
    </p:extLst>
  </p:cmAuthor>
  <p:cmAuthor id="2" name="Brandi Bonney" initials="BB" lastIdx="8" clrIdx="1">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75659" autoAdjust="0"/>
  </p:normalViewPr>
  <p:slideViewPr>
    <p:cSldViewPr snapToGrid="0" snapToObjects="1" showGuides="1">
      <p:cViewPr varScale="1">
        <p:scale>
          <a:sx n="86" d="100"/>
          <a:sy n="86" d="100"/>
        </p:scale>
        <p:origin x="1507" y="58"/>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varScale="1">
      <p:scale>
        <a:sx n="1" d="1"/>
        <a:sy n="1" d="1"/>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3:30</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episode we’ll take a look at some of the other benefits that are available to you, including </a:t>
            </a:r>
          </a:p>
          <a:p>
            <a:endParaRPr lang="en-US" dirty="0"/>
          </a:p>
          <a:p>
            <a:pPr marL="171450" indent="-171450">
              <a:buFont typeface="Arial" panose="020B0604020202020204" pitchFamily="34" charset="0"/>
              <a:buChar char="•"/>
            </a:pPr>
            <a:r>
              <a:rPr lang="en-US" dirty="0"/>
              <a:t>adoption assistance,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tuition reimbursement,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student loan relief service, and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perks and discounts</a:t>
            </a:r>
          </a:p>
          <a:p>
            <a:endParaRPr lang="en-US" dirty="0"/>
          </a:p>
          <a:p>
            <a:endParaRPr lang="en-US" dirty="0"/>
          </a:p>
          <a:p>
            <a:endParaRPr lang="en-US" dirty="0"/>
          </a:p>
          <a:p>
            <a:endParaRPr lang="en-US" dirty="0"/>
          </a:p>
          <a:p>
            <a:r>
              <a:rPr lang="en-US" dirty="0"/>
              <a:t>13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Trinity Health recognizes that colleagues build their families in many ways. </a:t>
            </a:r>
          </a:p>
          <a:p>
            <a:endParaRPr lang="en-US" dirty="0"/>
          </a:p>
          <a:p>
            <a:r>
              <a:rPr lang="en-US" dirty="0"/>
              <a:t>To support those who are adoptive parents, adoption benefits are available to all full-time and part-time benefits-eligible colleagues. </a:t>
            </a:r>
          </a:p>
          <a:p>
            <a:endParaRPr lang="en-US" dirty="0"/>
          </a:p>
          <a:p>
            <a:r>
              <a:rPr lang="en-US" dirty="0"/>
              <a:t>The benefit reimburses up to $4,000 or up to $6,000 if the child has special needs. Reimbursement is available for</a:t>
            </a:r>
          </a:p>
          <a:p>
            <a:endParaRPr lang="en-US" dirty="0"/>
          </a:p>
          <a:p>
            <a:pPr marL="171450" indent="-171450">
              <a:buFont typeface="Arial" panose="020B0604020202020204" pitchFamily="34" charset="0"/>
              <a:buChar char="•"/>
            </a:pPr>
            <a:r>
              <a:rPr lang="en-US" dirty="0"/>
              <a:t>Medical and hospital expenses,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Legal services and </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Agency fees for each adopted child</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For more information about the adoption assistance benefit, contact the HR Service Center.</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r>
              <a:rPr lang="en-US" dirty="0"/>
              <a:t>35 seconds</a:t>
            </a:r>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158616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Trinity Health is committed to supporting your education and professional growth. We offer a tuition reimbursement benefit for all regular full-time and part-time benefits-eligible colleagues.</a:t>
            </a:r>
          </a:p>
          <a:p>
            <a:endParaRPr lang="en-US" dirty="0"/>
          </a:p>
          <a:p>
            <a:r>
              <a:rPr lang="en-US" dirty="0"/>
              <a:t>The benefit provides reimbursement for undergraduate and graduate degree-level courses after course completion.  </a:t>
            </a:r>
          </a:p>
          <a:p>
            <a:endParaRPr lang="en-US" dirty="0"/>
          </a:p>
          <a:p>
            <a:r>
              <a:rPr lang="en-US" dirty="0"/>
              <a:t>The cost of many certification programs may also be eligible for reimbursement. </a:t>
            </a:r>
          </a:p>
          <a:p>
            <a:endParaRPr lang="en-US" dirty="0"/>
          </a:p>
          <a:p>
            <a:r>
              <a:rPr lang="en-US" dirty="0"/>
              <a:t>There is an annual cap on tuition reimbursement, as defined by your ministry or subsidiary.  Contact </a:t>
            </a:r>
            <a:r>
              <a:rPr lang="en-US" dirty="0" err="1"/>
              <a:t>EdCor</a:t>
            </a:r>
            <a:r>
              <a:rPr lang="en-US" dirty="0"/>
              <a:t> to obtain this information. </a:t>
            </a:r>
          </a:p>
          <a:p>
            <a:endParaRPr lang="en-US" dirty="0"/>
          </a:p>
          <a:p>
            <a:endParaRPr lang="en-US" dirty="0"/>
          </a:p>
          <a:p>
            <a:endParaRPr lang="en-US" dirty="0"/>
          </a:p>
          <a:p>
            <a:endParaRPr lang="en-US" dirty="0"/>
          </a:p>
          <a:p>
            <a:endParaRPr lang="en-US" dirty="0"/>
          </a:p>
          <a:p>
            <a:endParaRPr lang="en-US" dirty="0"/>
          </a:p>
          <a:p>
            <a:r>
              <a:rPr lang="en-US" dirty="0"/>
              <a:t>29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2666736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Improving your financial well-being is an important step toward being happier and more productive, both at home and at work.</a:t>
            </a:r>
          </a:p>
          <a:p>
            <a:endParaRPr lang="en-US" dirty="0"/>
          </a:p>
          <a:p>
            <a:r>
              <a:rPr lang="en-US" dirty="0"/>
              <a:t>For many of us, student loan debt poses a challenge and makes achieving financial security more difficult.</a:t>
            </a:r>
          </a:p>
          <a:p>
            <a:endParaRPr lang="en-US" dirty="0"/>
          </a:p>
          <a:p>
            <a:r>
              <a:rPr lang="en-US" dirty="0"/>
              <a:t>Trinity Health colleagues have access to a voluntary student Loan Relief™ service from </a:t>
            </a:r>
            <a:r>
              <a:rPr lang="en-US" dirty="0" err="1"/>
              <a:t>Fiducius</a:t>
            </a:r>
            <a:r>
              <a:rPr lang="en-US" dirty="0"/>
              <a:t>. Representatives from </a:t>
            </a:r>
            <a:r>
              <a:rPr lang="en-US" dirty="0" err="1"/>
              <a:t>Fiducius</a:t>
            </a:r>
            <a:r>
              <a:rPr lang="en-US" dirty="0"/>
              <a:t> can help you understand options for handling student loans, including the Public Service Loan Forgiveness program. </a:t>
            </a:r>
          </a:p>
          <a:p>
            <a:endParaRPr lang="en-US" dirty="0"/>
          </a:p>
          <a:p>
            <a:r>
              <a:rPr lang="en-US" dirty="0"/>
              <a:t>The Loan Relief service is available to all colleagues with student loans for themselves or their children or grandchildren.</a:t>
            </a:r>
          </a:p>
          <a:p>
            <a:endParaRPr lang="en-US" dirty="0"/>
          </a:p>
          <a:p>
            <a:r>
              <a:rPr lang="en-US" dirty="0"/>
              <a:t>It’s also available to your spouse, eligible adult or other household members who have student loans. </a:t>
            </a:r>
          </a:p>
          <a:p>
            <a:endParaRPr lang="en-US" dirty="0"/>
          </a:p>
          <a:p>
            <a:r>
              <a:rPr lang="en-US" dirty="0"/>
              <a:t>For more information, visit the H-R-4-U colleague portal. </a:t>
            </a:r>
          </a:p>
          <a:p>
            <a:endParaRPr lang="en-US" dirty="0"/>
          </a:p>
          <a:p>
            <a:endParaRPr lang="en-US" dirty="0"/>
          </a:p>
          <a:p>
            <a:r>
              <a:rPr lang="en-US" dirty="0"/>
              <a:t>48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72707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it comes to shopping, Trinity Health colleagues can save on thousands of major brands through the </a:t>
            </a:r>
            <a:r>
              <a:rPr lang="en-US" dirty="0" err="1"/>
              <a:t>PerkSpot</a:t>
            </a:r>
            <a:r>
              <a:rPr lang="en-US" dirty="0"/>
              <a:t> discount program. </a:t>
            </a:r>
          </a:p>
          <a:p>
            <a:endParaRPr lang="en-US" dirty="0"/>
          </a:p>
          <a:p>
            <a:r>
              <a:rPr lang="en-US" dirty="0" err="1"/>
              <a:t>PerkSpot</a:t>
            </a:r>
            <a:r>
              <a:rPr lang="en-US" dirty="0"/>
              <a:t> is available to you and all members of your household. </a:t>
            </a:r>
          </a:p>
          <a:p>
            <a:endParaRPr lang="en-US" dirty="0"/>
          </a:p>
          <a:p>
            <a:r>
              <a:rPr lang="en-US" dirty="0"/>
              <a:t>From travel to electronics, choose from over 25 different categories of perks! You can also search for deals right in your neighborhood. </a:t>
            </a:r>
          </a:p>
          <a:p>
            <a:endParaRPr lang="en-US" dirty="0"/>
          </a:p>
          <a:p>
            <a:r>
              <a:rPr lang="en-US" dirty="0"/>
              <a:t>It’s easy to get started. Simply visit </a:t>
            </a:r>
            <a:r>
              <a:rPr lang="en-US" dirty="0" err="1"/>
              <a:t>PerkSpot</a:t>
            </a:r>
            <a:r>
              <a:rPr lang="en-US" dirty="0"/>
              <a:t> online and create your account. </a:t>
            </a:r>
          </a:p>
          <a:p>
            <a:endParaRPr lang="en-US" dirty="0"/>
          </a:p>
          <a:p>
            <a:r>
              <a:rPr lang="en-US" dirty="0"/>
              <a:t>For more information about </a:t>
            </a:r>
            <a:r>
              <a:rPr lang="en-US" dirty="0" err="1"/>
              <a:t>PerkSpot</a:t>
            </a:r>
            <a:r>
              <a:rPr lang="en-US" dirty="0"/>
              <a:t>, visit the H-R-4-U colleague portal.</a:t>
            </a:r>
          </a:p>
          <a:p>
            <a:endParaRPr lang="en-US" dirty="0"/>
          </a:p>
          <a:p>
            <a:endParaRPr lang="en-US" dirty="0"/>
          </a:p>
          <a:p>
            <a:r>
              <a:rPr lang="en-US" dirty="0"/>
              <a:t>30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28622697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To learn more about all the Trinity Health benefits available to help you Live Your Whole Life, be sure to check out the other episodes in this video series. </a:t>
            </a:r>
          </a:p>
          <a:p>
            <a:endParaRPr lang="en-US" dirty="0"/>
          </a:p>
          <a:p>
            <a:endParaRPr lang="en-US" dirty="0"/>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491376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rinityhealth.tap.edcor.com/"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trinity.perkspot.com/login"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Other Benefits</a:t>
            </a:r>
          </a:p>
        </p:txBody>
      </p:sp>
    </p:spTree>
    <p:extLst>
      <p:ext uri="{BB962C8B-B14F-4D97-AF65-F5344CB8AC3E}">
        <p14:creationId xmlns:p14="http://schemas.microsoft.com/office/powerpoint/2010/main" val="3115774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p:txBody>
          <a:bodyPr/>
          <a:lstStyle/>
          <a:p>
            <a:r>
              <a:rPr lang="en-US" dirty="0"/>
              <a:t>Other Benefits</a:t>
            </a:r>
            <a:br>
              <a:rPr lang="en-US" dirty="0"/>
            </a:br>
            <a:r>
              <a:rPr lang="en-US" dirty="0"/>
              <a:t>- </a:t>
            </a:r>
            <a:r>
              <a:rPr lang="en-US" sz="2000" dirty="0"/>
              <a:t>Adoption assistance</a:t>
            </a:r>
            <a:br>
              <a:rPr lang="en-US" sz="2000" dirty="0"/>
            </a:br>
            <a:r>
              <a:rPr lang="en-US" sz="2000" dirty="0"/>
              <a:t>-  Tuition reimbursement</a:t>
            </a:r>
            <a:br>
              <a:rPr lang="en-US" sz="2000" dirty="0"/>
            </a:br>
            <a:r>
              <a:rPr lang="en-US" sz="2000" dirty="0"/>
              <a:t>-  Student loan relief service </a:t>
            </a:r>
            <a:br>
              <a:rPr lang="en-US" sz="2000" dirty="0"/>
            </a:br>
            <a:r>
              <a:rPr lang="en-US" sz="2000" dirty="0"/>
              <a:t>-  Perks and discounts</a:t>
            </a:r>
            <a:br>
              <a:rPr lang="en-US" dirty="0"/>
            </a:br>
            <a:endParaRPr lang="en-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n-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rmAutofit/>
          </a:bodyPr>
          <a:lstStyle/>
          <a:p>
            <a:r>
              <a:rPr lang="en-US" dirty="0"/>
              <a:t>Available to regular full-time and part-time benefits-eligible colleagues</a:t>
            </a:r>
          </a:p>
          <a:p>
            <a:r>
              <a:rPr lang="en-US" dirty="0"/>
              <a:t>Reimburses up to $4,000 (or up to $6,000 if the child has special needs), for </a:t>
            </a:r>
          </a:p>
          <a:p>
            <a:pPr lvl="1"/>
            <a:r>
              <a:rPr lang="en-US" sz="1900" dirty="0"/>
              <a:t>Medical and hospital expenses, </a:t>
            </a:r>
          </a:p>
          <a:p>
            <a:pPr lvl="1"/>
            <a:r>
              <a:rPr lang="en-US" sz="1900" dirty="0"/>
              <a:t>Legal services and </a:t>
            </a:r>
          </a:p>
          <a:p>
            <a:pPr lvl="1"/>
            <a:r>
              <a:rPr lang="en-US" sz="1900" dirty="0"/>
              <a:t>Agency fees for each adopted child</a:t>
            </a:r>
          </a:p>
          <a:p>
            <a:r>
              <a:rPr lang="en-US" dirty="0"/>
              <a:t>For further information contact the HR Service Center</a:t>
            </a:r>
          </a:p>
          <a:p>
            <a:endParaRPr lang="en-US" dirty="0"/>
          </a:p>
          <a:p>
            <a:pPr marL="0" indent="0">
              <a:buNone/>
            </a:pPr>
            <a:endParaRPr lang="en-US" dirty="0"/>
          </a:p>
        </p:txBody>
      </p:sp>
      <p:sp>
        <p:nvSpPr>
          <p:cNvPr id="2" name="Title 1"/>
          <p:cNvSpPr>
            <a:spLocks noGrp="1"/>
          </p:cNvSpPr>
          <p:nvPr>
            <p:ph type="title"/>
          </p:nvPr>
        </p:nvSpPr>
        <p:spPr>
          <a:xfrm>
            <a:off x="393407" y="345640"/>
            <a:ext cx="8436267" cy="498656"/>
          </a:xfrm>
        </p:spPr>
        <p:txBody>
          <a:bodyPr/>
          <a:lstStyle/>
          <a:p>
            <a:r>
              <a:rPr lang="en-US" dirty="0"/>
              <a:t>Adoption assistance supports those building families</a:t>
            </a:r>
          </a:p>
        </p:txBody>
      </p:sp>
      <p:sp>
        <p:nvSpPr>
          <p:cNvPr id="3" name="Footer Placeholder 2"/>
          <p:cNvSpPr>
            <a:spLocks noGrp="1"/>
          </p:cNvSpPr>
          <p:nvPr>
            <p:ph type="ftr" sz="quarter" idx="3"/>
          </p:nvPr>
        </p:nvSpPr>
        <p:spPr/>
        <p:txBody>
          <a:bodyPr/>
          <a:lstStyle/>
          <a:p>
            <a:r>
              <a:rPr lang="en-US" dirty="0"/>
              <a:t>©2020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3</a:t>
            </a:fld>
            <a:endParaRPr lang="en-US" dirty="0"/>
          </a:p>
        </p:txBody>
      </p:sp>
    </p:spTree>
    <p:extLst>
      <p:ext uri="{BB962C8B-B14F-4D97-AF65-F5344CB8AC3E}">
        <p14:creationId xmlns:p14="http://schemas.microsoft.com/office/powerpoint/2010/main" val="88231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rmAutofit/>
          </a:bodyPr>
          <a:lstStyle/>
          <a:p>
            <a:r>
              <a:rPr lang="en-US" dirty="0"/>
              <a:t>Reimbursement for undergraduate and graduate degree-level courses after course completion</a:t>
            </a:r>
            <a:endParaRPr lang="en-US" sz="2000" dirty="0"/>
          </a:p>
          <a:p>
            <a:pPr lvl="1"/>
            <a:r>
              <a:rPr lang="en-US" sz="2000" dirty="0"/>
              <a:t>Eligible expenses include tuition, required course fees, and books</a:t>
            </a:r>
          </a:p>
          <a:p>
            <a:r>
              <a:rPr lang="en-US" dirty="0"/>
              <a:t>Cost of many certification programs may also be covered</a:t>
            </a:r>
          </a:p>
          <a:p>
            <a:r>
              <a:rPr lang="en-US" dirty="0"/>
              <a:t>Annual cap as defined by your ministry or subsidiary</a:t>
            </a:r>
          </a:p>
          <a:p>
            <a:r>
              <a:rPr lang="en-US" dirty="0" err="1"/>
              <a:t>EdCor</a:t>
            </a:r>
            <a:r>
              <a:rPr lang="en-US" dirty="0"/>
              <a:t> administers the tuition reimbursement program</a:t>
            </a:r>
          </a:p>
          <a:p>
            <a:pPr lvl="1"/>
            <a:r>
              <a:rPr lang="en-US" sz="2000" dirty="0"/>
              <a:t>Customer service: 844-344-2716</a:t>
            </a:r>
          </a:p>
          <a:p>
            <a:pPr lvl="1"/>
            <a:r>
              <a:rPr lang="en-US" sz="2000" dirty="0"/>
              <a:t>Online at </a:t>
            </a:r>
            <a:r>
              <a:rPr lang="en-US" sz="2000" dirty="0">
                <a:hlinkClick r:id="rId3"/>
              </a:rPr>
              <a:t>https://trinityhealth.tap.edcor.com</a:t>
            </a:r>
            <a:endParaRPr lang="en-US" sz="2000" dirty="0"/>
          </a:p>
          <a:p>
            <a:pPr lvl="2"/>
            <a:endParaRPr lang="en-US" dirty="0"/>
          </a:p>
          <a:p>
            <a:endParaRPr lang="en-US" dirty="0"/>
          </a:p>
          <a:p>
            <a:endParaRPr lang="en-US" dirty="0"/>
          </a:p>
          <a:p>
            <a:endParaRPr lang="en-US" dirty="0"/>
          </a:p>
        </p:txBody>
      </p:sp>
      <p:sp>
        <p:nvSpPr>
          <p:cNvPr id="2" name="Title 1"/>
          <p:cNvSpPr>
            <a:spLocks noGrp="1"/>
          </p:cNvSpPr>
          <p:nvPr>
            <p:ph type="title"/>
          </p:nvPr>
        </p:nvSpPr>
        <p:spPr/>
        <p:txBody>
          <a:bodyPr/>
          <a:lstStyle/>
          <a:p>
            <a:r>
              <a:rPr lang="en-US" dirty="0"/>
              <a:t>Tuition reimbursement supports professional growth</a:t>
            </a:r>
          </a:p>
        </p:txBody>
      </p:sp>
      <p:sp>
        <p:nvSpPr>
          <p:cNvPr id="3" name="Footer Placeholder 2"/>
          <p:cNvSpPr>
            <a:spLocks noGrp="1"/>
          </p:cNvSpPr>
          <p:nvPr>
            <p:ph type="ftr" sz="quarter" idx="3"/>
          </p:nvPr>
        </p:nvSpPr>
        <p:spPr/>
        <p:txBody>
          <a:bodyPr/>
          <a:lstStyle/>
          <a:p>
            <a:r>
              <a:rPr lang="en-US" dirty="0"/>
              <a:t>©2020 Trinity Health</a:t>
            </a:r>
          </a:p>
        </p:txBody>
      </p:sp>
      <p:sp>
        <p:nvSpPr>
          <p:cNvPr id="4" name="Slide Number Placeholder 3"/>
          <p:cNvSpPr>
            <a:spLocks noGrp="1"/>
          </p:cNvSpPr>
          <p:nvPr>
            <p:ph type="sldNum" sz="quarter" idx="4"/>
          </p:nvPr>
        </p:nvSpPr>
        <p:spPr/>
        <p:txBody>
          <a:bodyPr/>
          <a:lstStyle/>
          <a:p>
            <a:fld id="{489F9553-C816-6842-8939-EE75ECF7EB2B}" type="slidenum">
              <a:rPr lang="en-US" smtClean="0"/>
              <a:pPr/>
              <a:t>4</a:t>
            </a:fld>
            <a:endParaRPr lang="en-US" dirty="0"/>
          </a:p>
        </p:txBody>
      </p:sp>
    </p:spTree>
    <p:extLst>
      <p:ext uri="{BB962C8B-B14F-4D97-AF65-F5344CB8AC3E}">
        <p14:creationId xmlns:p14="http://schemas.microsoft.com/office/powerpoint/2010/main" val="1099993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79F59FD-3C1D-4B66-9663-A62737469734}"/>
              </a:ext>
            </a:extLst>
          </p:cNvPr>
          <p:cNvSpPr>
            <a:spLocks noGrp="1"/>
          </p:cNvSpPr>
          <p:nvPr>
            <p:ph sz="quarter" idx="12"/>
          </p:nvPr>
        </p:nvSpPr>
        <p:spPr>
          <a:xfrm>
            <a:off x="386320" y="1180629"/>
            <a:ext cx="8236688" cy="3601521"/>
          </a:xfrm>
        </p:spPr>
        <p:txBody>
          <a:bodyPr>
            <a:normAutofit fontScale="92500" lnSpcReduction="10000"/>
          </a:bodyPr>
          <a:lstStyle/>
          <a:p>
            <a:r>
              <a:rPr lang="en-US" dirty="0"/>
              <a:t>Loan Relief™ service from </a:t>
            </a:r>
            <a:r>
              <a:rPr lang="en-US" dirty="0" err="1"/>
              <a:t>Fiducius</a:t>
            </a:r>
            <a:r>
              <a:rPr lang="en-US" dirty="0"/>
              <a:t> can help you understand options available for handling student loans, including the Public Service Loan Forgiveness program</a:t>
            </a:r>
          </a:p>
          <a:p>
            <a:r>
              <a:rPr lang="en-US" dirty="0"/>
              <a:t>Loan Relief service available to:</a:t>
            </a:r>
          </a:p>
          <a:p>
            <a:pPr lvl="1"/>
            <a:r>
              <a:rPr lang="en-US" sz="2200" dirty="0"/>
              <a:t>All colleagues with student loans</a:t>
            </a:r>
          </a:p>
          <a:p>
            <a:pPr lvl="2"/>
            <a:r>
              <a:rPr lang="en-US" dirty="0"/>
              <a:t>For themselves; or</a:t>
            </a:r>
          </a:p>
          <a:p>
            <a:pPr lvl="2"/>
            <a:r>
              <a:rPr lang="en-US" dirty="0"/>
              <a:t>For their children/grandchildren (e.g., Parent Plus loans)</a:t>
            </a:r>
          </a:p>
          <a:p>
            <a:pPr lvl="1"/>
            <a:r>
              <a:rPr lang="en-US" sz="2200" dirty="0"/>
              <a:t>Household members of colleagues</a:t>
            </a:r>
          </a:p>
          <a:p>
            <a:pPr lvl="2"/>
            <a:r>
              <a:rPr lang="en-US" dirty="0"/>
              <a:t>Loan(s) of spouse/eligible adult or other household members</a:t>
            </a:r>
          </a:p>
          <a:p>
            <a:r>
              <a:rPr lang="en-US" dirty="0"/>
              <a:t>For more information, visit HR4U</a:t>
            </a:r>
          </a:p>
          <a:p>
            <a:endParaRPr lang="en-US" dirty="0"/>
          </a:p>
        </p:txBody>
      </p:sp>
      <p:sp>
        <p:nvSpPr>
          <p:cNvPr id="3" name="Title 2">
            <a:extLst>
              <a:ext uri="{FF2B5EF4-FFF2-40B4-BE49-F238E27FC236}">
                <a16:creationId xmlns:a16="http://schemas.microsoft.com/office/drawing/2014/main" id="{42B55E4B-429C-4053-9556-E1C7280D830B}"/>
              </a:ext>
            </a:extLst>
          </p:cNvPr>
          <p:cNvSpPr>
            <a:spLocks noGrp="1"/>
          </p:cNvSpPr>
          <p:nvPr>
            <p:ph type="title"/>
          </p:nvPr>
        </p:nvSpPr>
        <p:spPr/>
        <p:txBody>
          <a:bodyPr/>
          <a:lstStyle/>
          <a:p>
            <a:r>
              <a:rPr lang="en-US" dirty="0"/>
              <a:t>Voluntary student loan relief service for you and your household members </a:t>
            </a:r>
          </a:p>
        </p:txBody>
      </p:sp>
      <p:sp>
        <p:nvSpPr>
          <p:cNvPr id="4" name="Footer Placeholder 3">
            <a:extLst>
              <a:ext uri="{FF2B5EF4-FFF2-40B4-BE49-F238E27FC236}">
                <a16:creationId xmlns:a16="http://schemas.microsoft.com/office/drawing/2014/main" id="{0E6A4057-2CD3-4E92-8EC8-317890ADDEA3}"/>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27784877-2ABB-46AE-B91B-214717CD6D12}"/>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4072225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4A98A5-D50C-478D-A053-3B9CED84BA6A}"/>
              </a:ext>
            </a:extLst>
          </p:cNvPr>
          <p:cNvSpPr>
            <a:spLocks noGrp="1"/>
          </p:cNvSpPr>
          <p:nvPr>
            <p:ph sz="quarter" idx="12"/>
          </p:nvPr>
        </p:nvSpPr>
        <p:spPr/>
        <p:txBody>
          <a:bodyPr/>
          <a:lstStyle/>
          <a:p>
            <a:r>
              <a:rPr lang="en-US" dirty="0"/>
              <a:t>Trinity Health has partnered with </a:t>
            </a:r>
            <a:r>
              <a:rPr lang="en-US" dirty="0" err="1"/>
              <a:t>PerkSpot</a:t>
            </a:r>
            <a:r>
              <a:rPr lang="en-US" dirty="0"/>
              <a:t>, a one-stop-shop for discounts at many national and local merchants</a:t>
            </a:r>
          </a:p>
          <a:p>
            <a:r>
              <a:rPr lang="en-US" dirty="0"/>
              <a:t>Available to all current colleagues and retirees of Trinity Health and members of their households</a:t>
            </a:r>
          </a:p>
          <a:p>
            <a:r>
              <a:rPr lang="en-US" dirty="0"/>
              <a:t>Hundreds of deals on electronics, health and wellness, entertainment, travel and more</a:t>
            </a:r>
          </a:p>
          <a:p>
            <a:r>
              <a:rPr lang="en-US" dirty="0"/>
              <a:t>Create your account at </a:t>
            </a:r>
            <a:r>
              <a:rPr lang="en-US" dirty="0">
                <a:hlinkClick r:id="rId3"/>
              </a:rPr>
              <a:t>https://trinity.perkspot.com/login</a:t>
            </a:r>
            <a:endParaRPr lang="en-US" dirty="0"/>
          </a:p>
          <a:p>
            <a:r>
              <a:rPr lang="en-US" dirty="0"/>
              <a:t>For more information, visit HR4U</a:t>
            </a:r>
          </a:p>
          <a:p>
            <a:pPr marL="0" indent="0">
              <a:buNone/>
            </a:pPr>
            <a:endParaRPr lang="en-US" dirty="0"/>
          </a:p>
          <a:p>
            <a:endParaRPr lang="en-US" dirty="0"/>
          </a:p>
        </p:txBody>
      </p:sp>
      <p:sp>
        <p:nvSpPr>
          <p:cNvPr id="3" name="Title 2">
            <a:extLst>
              <a:ext uri="{FF2B5EF4-FFF2-40B4-BE49-F238E27FC236}">
                <a16:creationId xmlns:a16="http://schemas.microsoft.com/office/drawing/2014/main" id="{5C517EC1-5D0E-443C-9705-A8894A2C9392}"/>
              </a:ext>
            </a:extLst>
          </p:cNvPr>
          <p:cNvSpPr>
            <a:spLocks noGrp="1"/>
          </p:cNvSpPr>
          <p:nvPr>
            <p:ph type="title"/>
          </p:nvPr>
        </p:nvSpPr>
        <p:spPr>
          <a:xfrm>
            <a:off x="393408" y="345640"/>
            <a:ext cx="8586676" cy="498656"/>
          </a:xfrm>
        </p:spPr>
        <p:txBody>
          <a:bodyPr/>
          <a:lstStyle/>
          <a:p>
            <a:r>
              <a:rPr lang="en-US" dirty="0"/>
              <a:t>Perks and discounts at national and local merchants</a:t>
            </a:r>
          </a:p>
        </p:txBody>
      </p:sp>
      <p:sp>
        <p:nvSpPr>
          <p:cNvPr id="4" name="Footer Placeholder 3">
            <a:extLst>
              <a:ext uri="{FF2B5EF4-FFF2-40B4-BE49-F238E27FC236}">
                <a16:creationId xmlns:a16="http://schemas.microsoft.com/office/drawing/2014/main" id="{62AAC5C2-3207-4E73-827D-6606044D9D67}"/>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E313A334-E62A-4C8B-B834-430E614379A5}"/>
              </a:ext>
            </a:extLst>
          </p:cNvPr>
          <p:cNvSpPr>
            <a:spLocks noGrp="1"/>
          </p:cNvSpPr>
          <p:nvPr>
            <p:ph type="sldNum" sz="quarter" idx="4"/>
          </p:nvPr>
        </p:nvSpPr>
        <p:spPr/>
        <p:txBody>
          <a:bodyPr/>
          <a:lstStyle/>
          <a:p>
            <a:fld id="{489F9553-C816-6842-8939-EE75ECF7EB2B}" type="slidenum">
              <a:rPr lang="en-US" smtClean="0"/>
              <a:pPr/>
              <a:t>6</a:t>
            </a:fld>
            <a:endParaRPr lang="en-US" dirty="0"/>
          </a:p>
        </p:txBody>
      </p:sp>
    </p:spTree>
    <p:extLst>
      <p:ext uri="{BB962C8B-B14F-4D97-AF65-F5344CB8AC3E}">
        <p14:creationId xmlns:p14="http://schemas.microsoft.com/office/powerpoint/2010/main" val="2707781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7</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8</a:t>
            </a:fld>
            <a:endParaRPr lang="en-US" dirty="0"/>
          </a:p>
        </p:txBody>
      </p:sp>
    </p:spTree>
    <p:extLst>
      <p:ext uri="{BB962C8B-B14F-4D97-AF65-F5344CB8AC3E}">
        <p14:creationId xmlns:p14="http://schemas.microsoft.com/office/powerpoint/2010/main" val="3200801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189451C-B86D-43F5-AA06-34D722258368}">
  <ds:schemaRefs>
    <ds:schemaRef ds:uri="http://purl.org/dc/terms/"/>
    <ds:schemaRef ds:uri="http://schemas.microsoft.com/office/2006/metadata/properties"/>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4b91531d-a4f7-47e3-8687-1e7e838a3343"/>
    <ds:schemaRef ds:uri="http://purl.org/dc/dcmitype/"/>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13799</TotalTime>
  <Words>1395</Words>
  <Application>Microsoft Office PowerPoint</Application>
  <PresentationFormat>On-screen Show (16:9)</PresentationFormat>
  <Paragraphs>156</Paragraphs>
  <Slides>9</Slides>
  <Notes>9</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Main Content Slide Layout</vt:lpstr>
      <vt:lpstr>1_Main Content Slide Layout</vt:lpstr>
      <vt:lpstr>Benefits Orientation</vt:lpstr>
      <vt:lpstr>Other Benefits - Adoption assistance -  Tuition reimbursement -  Student loan relief service  -  Perks and discounts </vt:lpstr>
      <vt:lpstr>Adoption assistance supports those building families</vt:lpstr>
      <vt:lpstr>Tuition reimbursement supports professional growth</vt:lpstr>
      <vt:lpstr>Voluntary student loan relief service for you and your household members </vt:lpstr>
      <vt:lpstr>Perks and discounts at national and local merchants</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335</cp:revision>
  <cp:lastPrinted>2015-03-20T16:41:08Z</cp:lastPrinted>
  <dcterms:created xsi:type="dcterms:W3CDTF">2015-06-01T18:54:58Z</dcterms:created>
  <dcterms:modified xsi:type="dcterms:W3CDTF">2020-07-21T19:47:59Z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