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6/15/2020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6/15/2020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a:solidFill>
                  <a:srgbClr val="404040"/>
                </a:solidFill>
                <a:effectLst/>
                <a:latin typeface="Arial" panose="020B0604020202020204" pitchFamily="34" charset="0"/>
                <a:ea typeface="Calibri" panose="020F0502020204030204" pitchFamily="34" charset="0"/>
                <a:cs typeface="Arial" panose="020B0604020202020204" pitchFamily="34" charset="0"/>
              </a:rPr>
              <a:t>June 15</a:t>
            </a:r>
            <a:r>
              <a:rPr lang="en-US" sz="900" b="1">
                <a:solidFill>
                  <a:srgbClr val="404040"/>
                </a:solidFill>
                <a:latin typeface="Arial" panose="020B0604020202020204" pitchFamily="34" charset="0"/>
                <a:ea typeface="Calibri" panose="020F0502020204030204" pitchFamily="34" charset="0"/>
                <a:cs typeface="Arial" panose="020B0604020202020204" pitchFamily="34" charset="0"/>
              </a:rPr>
              <a:t>,</a:t>
            </a:r>
            <a:r>
              <a:rPr lang="en-US" sz="900" b="1">
                <a:solidFill>
                  <a:srgbClr val="404040"/>
                </a:solidFill>
                <a:effectLst/>
                <a:latin typeface="Arial" panose="020B0604020202020204" pitchFamily="34" charset="0"/>
                <a:ea typeface="Calibri" panose="020F0502020204030204" pitchFamily="34" charset="0"/>
                <a:cs typeface="Arial" panose="020B0604020202020204" pitchFamily="34" charset="0"/>
              </a:rPr>
              <a:t> </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1257618355"/>
              </p:ext>
            </p:extLst>
          </p:nvPr>
        </p:nvGraphicFramePr>
        <p:xfrm>
          <a:off x="159834" y="810515"/>
          <a:ext cx="8824332" cy="3691377"/>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r>
                        <a:rPr lang="en-US" sz="1000" b="0" i="0" u="none" strike="noStrike" kern="1200" baseline="0" dirty="0">
                          <a:solidFill>
                            <a:schemeClr val="tx1"/>
                          </a:solidFill>
                          <a:latin typeface="+mn-lt"/>
                          <a:ea typeface="+mn-ea"/>
                          <a:cs typeface="+mn-cs"/>
                        </a:rPr>
                        <a:t>Trinity Health’s strategy of </a:t>
                      </a:r>
                      <a:r>
                        <a:rPr lang="en-US" sz="1000" b="0" i="0" u="none" strike="noStrike" kern="1200" baseline="0" dirty="0" err="1">
                          <a:solidFill>
                            <a:schemeClr val="tx1"/>
                          </a:solidFill>
                          <a:latin typeface="+mn-lt"/>
                          <a:ea typeface="+mn-ea"/>
                          <a:cs typeface="+mn-cs"/>
                        </a:rPr>
                        <a:t>TogetherHealth</a:t>
                      </a:r>
                      <a:r>
                        <a:rPr lang="en-US" sz="1000" b="0" i="0" u="none" strike="noStrike" kern="1200" baseline="0" dirty="0">
                          <a:solidFill>
                            <a:schemeClr val="tx1"/>
                          </a:solidFill>
                          <a:latin typeface="+mn-lt"/>
                          <a:ea typeface="+mn-ea"/>
                          <a:cs typeface="+mn-cs"/>
                        </a:rPr>
                        <a:t> will drive our culture and our processes. Together, our colleagues, physicians </a:t>
                      </a:r>
                      <a:r>
                        <a:rPr lang="en-US" sz="1000" b="0" i="0" u="none" strike="noStrike" kern="1200" baseline="0">
                          <a:solidFill>
                            <a:schemeClr val="tx1"/>
                          </a:solidFill>
                          <a:latin typeface="+mn-lt"/>
                          <a:ea typeface="+mn-ea"/>
                          <a:cs typeface="+mn-cs"/>
                        </a:rPr>
                        <a:t>and clinicians serve </a:t>
                      </a:r>
                      <a:r>
                        <a:rPr lang="en-US" sz="1000" b="0" i="0" u="none" strike="noStrike" kern="1200" baseline="0" dirty="0">
                          <a:solidFill>
                            <a:schemeClr val="tx1"/>
                          </a:solidFill>
                          <a:latin typeface="+mn-lt"/>
                          <a:ea typeface="+mn-ea"/>
                          <a:cs typeface="+mn-cs"/>
                        </a:rPr>
                        <a:t>the people in our communities as members of the Trinity Health family. We care for all in body, mind and spirit, demonstrating that we listen, we partner in achieving health goals and we make it easy. This is the way that we can become the most trusted health partner for life. </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Take Care of Yourself - Get Some Sleep</a:t>
                      </a:r>
                    </a:p>
                    <a:p>
                      <a:r>
                        <a:rPr lang="en-US" sz="1000" kern="1200" dirty="0">
                          <a:solidFill>
                            <a:schemeClr val="tx1"/>
                          </a:solidFill>
                          <a:effectLst/>
                          <a:latin typeface="+mn-lt"/>
                          <a:ea typeface="+mn-ea"/>
                          <a:cs typeface="+mn-cs"/>
                        </a:rPr>
                        <a:t>It's normal to have some difficulty sleeping when you are experiencing a lot of stress. There are really effective, evidence-based strategies for addressing sleep disturbances through </a:t>
                      </a:r>
                      <a:r>
                        <a:rPr lang="en-US" sz="1000" kern="1200" dirty="0" err="1">
                          <a:solidFill>
                            <a:schemeClr val="tx1"/>
                          </a:solidFill>
                          <a:effectLst/>
                          <a:latin typeface="+mn-lt"/>
                          <a:ea typeface="+mn-ea"/>
                          <a:cs typeface="+mn-cs"/>
                        </a:rPr>
                        <a:t>Carebridge</a:t>
                      </a:r>
                      <a:r>
                        <a:rPr lang="en-US" sz="1000" kern="1200" dirty="0">
                          <a:solidFill>
                            <a:schemeClr val="tx1"/>
                          </a:solidFill>
                          <a:effectLst/>
                          <a:latin typeface="+mn-lt"/>
                          <a:ea typeface="+mn-ea"/>
                          <a:cs typeface="+mn-cs"/>
                        </a:rPr>
                        <a:t>.</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89451C-B86D-43F5-AA06-34D722258368}">
  <ds:schemaRefs>
    <ds:schemaRef ds:uri="2f9963b4-3c35-4578-b1ba-a166f880c2d2"/>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http://purl.org/dc/terms/"/>
    <ds:schemaRef ds:uri="http://purl.org/dc/dcmitype/"/>
    <ds:schemaRef ds:uri="e6ab4244-9723-42db-8dd8-af501f8ebc00"/>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2909C88D-E447-49D3-AA72-63CBCD0E5A9E}"/>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1899</TotalTime>
  <Words>216</Words>
  <Application>Microsoft Office PowerPoint</Application>
  <PresentationFormat>On-screen Show (16:9)</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184</cp:revision>
  <cp:lastPrinted>2015-03-20T16:41:08Z</cp:lastPrinted>
  <dcterms:created xsi:type="dcterms:W3CDTF">2015-06-01T18:54:58Z</dcterms:created>
  <dcterms:modified xsi:type="dcterms:W3CDTF">2020-06-15T14:34:44Z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