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4663"/>
  </p:normalViewPr>
  <p:slideViewPr>
    <p:cSldViewPr snapToGrid="0">
      <p:cViewPr varScale="1">
        <p:scale>
          <a:sx n="103" d="100"/>
          <a:sy n="103" d="100"/>
        </p:scale>
        <p:origin x="1214" y="77"/>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6/8/2020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6/8/2020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769" y="473800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yliferesource.com/"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6256147" y="229506"/>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493634"/>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June 8</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3480719106"/>
              </p:ext>
            </p:extLst>
          </p:nvPr>
        </p:nvGraphicFramePr>
        <p:xfrm>
          <a:off x="159834" y="810515"/>
          <a:ext cx="8824332" cy="3691377"/>
        </p:xfrm>
        <a:graphic>
          <a:graphicData uri="http://schemas.openxmlformats.org/drawingml/2006/table">
            <a:tbl>
              <a:tblPr firstRow="1" firstCol="1" bandRow="1"/>
              <a:tblGrid>
                <a:gridCol w="4337932">
                  <a:extLst>
                    <a:ext uri="{9D8B030D-6E8A-4147-A177-3AD203B41FA5}">
                      <a16:colId xmlns:a16="http://schemas.microsoft.com/office/drawing/2014/main" val="2472197640"/>
                    </a:ext>
                  </a:extLst>
                </a:gridCol>
                <a:gridCol w="137424">
                  <a:extLst>
                    <a:ext uri="{9D8B030D-6E8A-4147-A177-3AD203B41FA5}">
                      <a16:colId xmlns:a16="http://schemas.microsoft.com/office/drawing/2014/main" val="1379072303"/>
                    </a:ext>
                  </a:extLst>
                </a:gridCol>
                <a:gridCol w="4348976">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a:t>
                      </a:r>
                      <a:r>
                        <a:rPr lang="en-US" sz="1100" b="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Leader Please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496624">
                <a:tc>
                  <a:txBody>
                    <a:bodyPr/>
                    <a:lstStyle/>
                    <a:p>
                      <a:r>
                        <a:rPr lang="en-US" sz="1000" b="1" i="0" u="none" strike="noStrike" kern="1200" dirty="0">
                          <a:solidFill>
                            <a:schemeClr val="tx1"/>
                          </a:solidFill>
                          <a:effectLst/>
                          <a:latin typeface="+mn-lt"/>
                          <a:ea typeface="+mn-ea"/>
                          <a:cs typeface="+mn-cs"/>
                        </a:rPr>
                        <a:t>Thank You to </a:t>
                      </a:r>
                      <a:r>
                        <a:rPr lang="en-US" sz="1000" b="1" kern="1200" dirty="0">
                          <a:solidFill>
                            <a:schemeClr val="tx1"/>
                          </a:solidFill>
                          <a:effectLst/>
                          <a:latin typeface="+mn-lt"/>
                          <a:ea typeface="+mn-ea"/>
                          <a:cs typeface="+mn-cs"/>
                        </a:rPr>
                        <a:t>Trinity Health Front-line Colleagues</a:t>
                      </a:r>
                    </a:p>
                    <a:p>
                      <a:r>
                        <a:rPr lang="en-US" sz="1000" kern="1200" dirty="0">
                          <a:solidFill>
                            <a:schemeClr val="tx1"/>
                          </a:solidFill>
                          <a:effectLst/>
                          <a:latin typeface="+mn-lt"/>
                          <a:ea typeface="+mn-ea"/>
                          <a:cs typeface="+mn-cs"/>
                        </a:rPr>
                        <a:t>Today we are sharing a video message of gratitude from System Office colleagues. More than 6,800 colleagues, based in Livonia, Michigan, Newtown Square, Pennsylvania and throughout the country, make up the System Office ministry. We are honored to support you every day. </a:t>
                      </a:r>
                    </a:p>
                    <a:p>
                      <a:r>
                        <a:rPr lang="en-US" sz="1000" kern="1200" dirty="0">
                          <a:solidFill>
                            <a:schemeClr val="tx1"/>
                          </a:solidFill>
                          <a:effectLst/>
                          <a:latin typeface="+mn-lt"/>
                          <a:ea typeface="+mn-ea"/>
                          <a:cs typeface="+mn-cs"/>
                        </a:rPr>
                        <a:t>Thank </a:t>
                      </a:r>
                      <a:r>
                        <a:rPr lang="en-US" sz="1000" kern="1200">
                          <a:solidFill>
                            <a:schemeClr val="tx1"/>
                          </a:solidFill>
                          <a:effectLst/>
                          <a:latin typeface="+mn-lt"/>
                          <a:ea typeface="+mn-ea"/>
                          <a:cs typeface="+mn-cs"/>
                        </a:rPr>
                        <a:t>you for </a:t>
                      </a:r>
                      <a:r>
                        <a:rPr lang="en-US" sz="1000" kern="1200" dirty="0">
                          <a:solidFill>
                            <a:schemeClr val="tx1"/>
                          </a:solidFill>
                          <a:effectLst/>
                          <a:latin typeface="+mn-lt"/>
                          <a:ea typeface="+mn-ea"/>
                          <a:cs typeface="+mn-cs"/>
                        </a:rPr>
                        <a:t>all you continue to do during these difficult times.</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kern="1200" dirty="0">
                          <a:solidFill>
                            <a:schemeClr val="tx1"/>
                          </a:solidFill>
                          <a:effectLst/>
                          <a:latin typeface="+mn-lt"/>
                          <a:ea typeface="+mn-ea"/>
                          <a:cs typeface="+mn-cs"/>
                        </a:rPr>
                        <a:t>Support Groups and Other Well-being Resources for Colleagues</a:t>
                      </a:r>
                    </a:p>
                    <a:p>
                      <a:r>
                        <a:rPr lang="en-US" sz="1000" kern="1200" dirty="0">
                          <a:solidFill>
                            <a:schemeClr val="tx1"/>
                          </a:solidFill>
                          <a:effectLst/>
                          <a:latin typeface="+mn-lt"/>
                          <a:ea typeface="+mn-ea"/>
                          <a:cs typeface="+mn-cs"/>
                        </a:rPr>
                        <a:t>It is critical for us all to pay attention to the well-being of our body, mind and spirit. Trinity Health offers support for you and your loved ones through free tools and resources. </a:t>
                      </a:r>
                      <a:r>
                        <a:rPr lang="en-US" sz="1000" kern="1200" dirty="0" err="1">
                          <a:solidFill>
                            <a:schemeClr val="tx1"/>
                          </a:solidFill>
                          <a:effectLst/>
                          <a:latin typeface="+mn-lt"/>
                          <a:ea typeface="+mn-ea"/>
                          <a:cs typeface="+mn-cs"/>
                        </a:rPr>
                        <a:t>Carebridge</a:t>
                      </a:r>
                      <a:r>
                        <a:rPr lang="en-US" sz="1000" kern="1200" dirty="0">
                          <a:solidFill>
                            <a:schemeClr val="tx1"/>
                          </a:solidFill>
                          <a:effectLst/>
                          <a:latin typeface="+mn-lt"/>
                          <a:ea typeface="+mn-ea"/>
                          <a:cs typeface="+mn-cs"/>
                        </a:rPr>
                        <a:t>, our Employee Assistance Program (EAP) provider, has recently launched new opportunities to help manage COVID-19-related stressors. Please visit the </a:t>
                      </a:r>
                      <a:r>
                        <a:rPr lang="en-US" sz="1000" kern="1200" dirty="0" err="1">
                          <a:solidFill>
                            <a:schemeClr val="tx1"/>
                          </a:solidFill>
                          <a:effectLst/>
                          <a:latin typeface="+mn-lt"/>
                          <a:ea typeface="+mn-ea"/>
                          <a:cs typeface="+mn-cs"/>
                        </a:rPr>
                        <a:t>Carebridge</a:t>
                      </a:r>
                      <a:r>
                        <a:rPr lang="en-US" sz="1000" kern="1200" dirty="0">
                          <a:solidFill>
                            <a:schemeClr val="tx1"/>
                          </a:solidFill>
                          <a:effectLst/>
                          <a:latin typeface="+mn-lt"/>
                          <a:ea typeface="+mn-ea"/>
                          <a:cs typeface="+mn-cs"/>
                        </a:rPr>
                        <a:t> website at </a:t>
                      </a:r>
                      <a:r>
                        <a:rPr lang="en-US" sz="1000" kern="1200" dirty="0">
                          <a:solidFill>
                            <a:schemeClr val="tx1"/>
                          </a:solidFill>
                          <a:effectLst/>
                          <a:latin typeface="+mn-lt"/>
                          <a:ea typeface="+mn-ea"/>
                          <a:cs typeface="+mn-cs"/>
                          <a:hlinkClick r:id="rId2"/>
                        </a:rPr>
                        <a:t>www.myliferesource.com</a:t>
                      </a:r>
                      <a:r>
                        <a:rPr lang="en-US" sz="1000" kern="1200" dirty="0">
                          <a:solidFill>
                            <a:schemeClr val="tx1"/>
                          </a:solidFill>
                          <a:effectLst/>
                          <a:latin typeface="+mn-lt"/>
                          <a:ea typeface="+mn-ea"/>
                          <a:cs typeface="+mn-cs"/>
                        </a:rPr>
                        <a:t> or call 1-800-437-0911, 24 hours a day.</a:t>
                      </a: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189451C-B86D-43F5-AA06-34D722258368}">
  <ds:schemaRefs>
    <ds:schemaRef ds:uri="2f9963b4-3c35-4578-b1ba-a166f880c2d2"/>
    <ds:schemaRef ds:uri="http://schemas.microsoft.com/office/2006/documentManagement/types"/>
    <ds:schemaRef ds:uri="http://schemas.microsoft.com/office/infopath/2007/PartnerControls"/>
    <ds:schemaRef ds:uri="http://www.w3.org/XML/1998/namespace"/>
    <ds:schemaRef ds:uri="http://schemas.openxmlformats.org/package/2006/metadata/core-properties"/>
    <ds:schemaRef ds:uri="http://purl.org/dc/terms/"/>
    <ds:schemaRef ds:uri="http://purl.org/dc/dcmitype/"/>
    <ds:schemaRef ds:uri="e6ab4244-9723-42db-8dd8-af501f8ebc00"/>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FBE7ACB5-4E79-451A-B08A-6E9255F1830B}"/>
</file>

<file path=customXml/itemProps3.xml><?xml version="1.0" encoding="utf-8"?>
<ds:datastoreItem xmlns:ds="http://schemas.openxmlformats.org/officeDocument/2006/customXml" ds:itemID="{AC88FC6E-F497-4A21-9773-B9F3D9265D3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1827</TotalTime>
  <Words>255</Words>
  <Application>Microsoft Office PowerPoint</Application>
  <PresentationFormat>On-screen Show (16:9)</PresentationFormat>
  <Paragraphs>30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170</cp:revision>
  <cp:lastPrinted>2015-03-20T16:41:08Z</cp:lastPrinted>
  <dcterms:created xsi:type="dcterms:W3CDTF">2015-06-01T18:54:58Z</dcterms:created>
  <dcterms:modified xsi:type="dcterms:W3CDTF">2020-06-08T15:00:02Z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