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306" r:id="rId6"/>
    <p:sldId id="300" r:id="rId7"/>
    <p:sldId id="310" r:id="rId8"/>
    <p:sldId id="317" r:id="rId9"/>
    <p:sldId id="315" r:id="rId10"/>
    <p:sldId id="311" r:id="rId11"/>
    <p:sldId id="312" r:id="rId12"/>
    <p:sldId id="314" r:id="rId13"/>
    <p:sldId id="313" r:id="rId14"/>
    <p:sldId id="316" r:id="rId1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04" autoAdjust="0"/>
    <p:restoredTop sz="84371" autoAdjust="0"/>
  </p:normalViewPr>
  <p:slideViewPr>
    <p:cSldViewPr snapToGrid="0" snapToObjects="1" showGuides="1">
      <p:cViewPr varScale="1">
        <p:scale>
          <a:sx n="95" d="100"/>
          <a:sy n="95" d="100"/>
        </p:scale>
        <p:origin x="1243" y="72"/>
      </p:cViewPr>
      <p:guideLst>
        <p:guide orient="horz" pos="3005"/>
        <p:guide pos="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-375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difference between gross charge and Cash price, our mark-up and standard pricing for price transparency.  Consider payment for </a:t>
            </a:r>
            <a:r>
              <a:rPr lang="en-US" dirty="0" err="1"/>
              <a:t>BioFire</a:t>
            </a:r>
            <a:r>
              <a:rPr lang="en-US" dirty="0"/>
              <a:t> Panel reimbursement from First Coast at 3.75 times mark-up at greater than $1500.00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46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to Mike Tomkovich or Ed Coyle for plain language increase potential or further Trinity Health impact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0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 dirty="0"/>
              <a:t>Presenter’s Name Here</a:t>
            </a:r>
            <a:br>
              <a:rPr lang="en-US" dirty="0"/>
            </a:br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-4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files/document/COVID-19-toolkit-issuers-MA-plans.pdf" TargetMode="External"/><Relationship Id="rId2" Type="http://schemas.openxmlformats.org/officeDocument/2006/relationships/hyperlink" Target="https://www.cms.gov/files/document/covid-vax-ifc-4.pdf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820611" y="2935705"/>
            <a:ext cx="4794126" cy="1933074"/>
          </a:xfrm>
        </p:spPr>
        <p:txBody>
          <a:bodyPr>
            <a:normAutofit/>
          </a:bodyPr>
          <a:lstStyle/>
          <a:p>
            <a:r>
              <a:rPr lang="en-US" dirty="0"/>
              <a:t>Amy Gendron, RHIT, CCS</a:t>
            </a:r>
          </a:p>
          <a:p>
            <a:r>
              <a:rPr lang="en-US" dirty="0"/>
              <a:t>Director, Clinical and Regulatory Compliance</a:t>
            </a:r>
          </a:p>
          <a:p>
            <a:endParaRPr lang="en-US" dirty="0"/>
          </a:p>
          <a:p>
            <a:r>
              <a:rPr lang="en-US" dirty="0"/>
              <a:t>Karen Miska, BS MT(ASCP)</a:t>
            </a:r>
          </a:p>
          <a:p>
            <a:r>
              <a:rPr lang="en-US" dirty="0"/>
              <a:t>Revenue Excellence – Revenue Integrity Director</a:t>
            </a:r>
          </a:p>
          <a:p>
            <a:pPr lvl="0"/>
            <a:br>
              <a:rPr lang="en-US" dirty="0"/>
            </a:b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817889" y="1475875"/>
            <a:ext cx="5755623" cy="729914"/>
          </a:xfrm>
        </p:spPr>
        <p:txBody>
          <a:bodyPr/>
          <a:lstStyle/>
          <a:p>
            <a:r>
              <a:rPr lang="en-US" dirty="0"/>
              <a:t>COVID-19 Interim Final Rule 4</a:t>
            </a:r>
          </a:p>
        </p:txBody>
      </p:sp>
      <p:sp>
        <p:nvSpPr>
          <p:cNvPr id="24" name="Subtitle 23"/>
          <p:cNvSpPr>
            <a:spLocks noGrp="1"/>
          </p:cNvSpPr>
          <p:nvPr>
            <p:ph type="subTitle" idx="1"/>
          </p:nvPr>
        </p:nvSpPr>
        <p:spPr>
          <a:xfrm>
            <a:off x="820611" y="2095774"/>
            <a:ext cx="6261978" cy="56721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Vaccine Coverage, Testing Coverage, Payment Improvements</a:t>
            </a:r>
          </a:p>
        </p:txBody>
      </p:sp>
    </p:spTree>
    <p:extLst>
      <p:ext uri="{BB962C8B-B14F-4D97-AF65-F5344CB8AC3E}">
        <p14:creationId xmlns:p14="http://schemas.microsoft.com/office/powerpoint/2010/main" val="3115774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9D339C-4CC2-4DEE-9DBA-AB1B5D893C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Comprehensive Care for Joint Replacement (Hip &amp; Knee)</a:t>
            </a:r>
          </a:p>
          <a:p>
            <a:r>
              <a:rPr lang="en-US" dirty="0"/>
              <a:t>Extending performance year (PY) 5 to September 30, 2021</a:t>
            </a:r>
          </a:p>
          <a:p>
            <a:r>
              <a:rPr lang="en-US" dirty="0"/>
              <a:t>Two reconciliation periods for PY 5</a:t>
            </a:r>
          </a:p>
          <a:p>
            <a:r>
              <a:rPr lang="en-US" dirty="0"/>
              <a:t>Adding new DRGs (521 and 522) effective October 1, 2020</a:t>
            </a:r>
          </a:p>
          <a:p>
            <a:r>
              <a:rPr lang="en-US" dirty="0"/>
              <a:t>Changes to extreme/uncontrollable circumstances policy to expire on the earlier of March 31, 2021 or last day of PHE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3BC04A-B923-48F6-9E1E-81CA27FE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to CJR Model During the PHE (Pg. 98-117)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F5E0B-1E92-4016-B46C-6CDDC614D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F5975-6DD7-4EC5-A093-F2CA6750C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6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Effective upon final publication in Federal Register with limited exception and deferral to January 1, 2021</a:t>
            </a:r>
          </a:p>
          <a:p>
            <a:r>
              <a:rPr lang="en-US" dirty="0"/>
              <a:t>Comments Due 60 days from date of publication</a:t>
            </a:r>
          </a:p>
          <a:p>
            <a:r>
              <a:rPr lang="en-US" dirty="0">
                <a:hlinkClick r:id="rId2"/>
              </a:rPr>
              <a:t>https://www.cms.gov/files/document/covid-vax-ifc-4.pdf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CMS also published a COVID vaccine toolkit </a:t>
            </a:r>
          </a:p>
          <a:p>
            <a:r>
              <a:rPr lang="en-US" dirty="0">
                <a:hlinkClick r:id="rId3" tooltip="https://www.cms.gov/files/document/covid-19-toolkit-issuers-ma-plans.pdf"/>
              </a:rPr>
              <a:t>https://www.cms.gov/files/document/COVID-19-toolkit-issuers-MA-plans.pdf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– IFC # 4, Released October 26, 2020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1AFB6F-C6CE-4551-B1B9-A81C15B7196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93408" y="1002632"/>
            <a:ext cx="8236688" cy="379279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Without cost-sharing through PHE, covers product and administration(s)</a:t>
            </a:r>
          </a:p>
          <a:p>
            <a:pPr lvl="1"/>
            <a:r>
              <a:rPr lang="en-US" dirty="0"/>
              <a:t>Medicare Part B, Medicaid, MA Plans, Group Health Insurance Plans</a:t>
            </a:r>
          </a:p>
          <a:p>
            <a:pPr lvl="2"/>
            <a:r>
              <a:rPr lang="en-US" dirty="0"/>
              <a:t>Part B Will fund MA Plans for immunizations</a:t>
            </a:r>
          </a:p>
          <a:p>
            <a:pPr lvl="2"/>
            <a:r>
              <a:rPr lang="en-US" dirty="0"/>
              <a:t>In and Out of Network</a:t>
            </a:r>
          </a:p>
          <a:p>
            <a:pPr lvl="2"/>
            <a:r>
              <a:rPr lang="en-US" dirty="0"/>
              <a:t>CDC to determine if covered under Medicaid VFC programs </a:t>
            </a:r>
          </a:p>
          <a:p>
            <a:r>
              <a:rPr lang="en-US" dirty="0"/>
              <a:t>Within 15 days of product FDA EUA, FDA Approval or Advisory Committee on Immunization Practices (ACIP) recommendation</a:t>
            </a:r>
          </a:p>
          <a:p>
            <a:r>
              <a:rPr lang="en-US" dirty="0"/>
              <a:t>Reimbursement modeled after other vaccines</a:t>
            </a:r>
          </a:p>
          <a:p>
            <a:pPr lvl="1"/>
            <a:r>
              <a:rPr lang="en-US" dirty="0"/>
              <a:t>95% AWP or reasonable cost</a:t>
            </a:r>
          </a:p>
          <a:p>
            <a:r>
              <a:rPr lang="en-US" dirty="0"/>
              <a:t>Will develop specific product HCPCS and administration HCPCS </a:t>
            </a:r>
          </a:p>
          <a:p>
            <a:pPr lvl="1"/>
            <a:r>
              <a:rPr lang="en-US" dirty="0"/>
              <a:t>To be posted to CMS Website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954261-F4AD-4EC5-BB55-5D9B21B14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Vaccine Coverage (Pg. 13 – 33, 117-127)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5EBFC-6369-4CAB-A377-FEA8A0B7C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EEF16B-6596-4FD4-8EED-1ABF833A2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2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90EB7E-D91F-44CC-8604-B87D2B3DC4F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CMS published  COVID vaccine toolkit for MA plans and insurers which includes some additional information</a:t>
            </a:r>
          </a:p>
          <a:p>
            <a:pPr lvl="1"/>
            <a:r>
              <a:rPr lang="en-US" dirty="0"/>
              <a:t>Includes operational considerations</a:t>
            </a:r>
          </a:p>
          <a:p>
            <a:r>
              <a:rPr lang="en-US" dirty="0"/>
              <a:t>Vaccine paid through CARES Act. </a:t>
            </a:r>
          </a:p>
          <a:p>
            <a:r>
              <a:rPr lang="en-US" dirty="0"/>
              <a:t>Administration covered by payer, Medicare (for MA plans) or Provider Relief Fund. Vaccine administration will be reimbursed at (will include geographic adjustments):</a:t>
            </a:r>
          </a:p>
          <a:p>
            <a:pPr lvl="1"/>
            <a:r>
              <a:rPr lang="en-US" dirty="0"/>
              <a:t>Single dose vaccine: $28.39</a:t>
            </a:r>
          </a:p>
          <a:p>
            <a:pPr lvl="1"/>
            <a:r>
              <a:rPr lang="en-US" dirty="0"/>
              <a:t>Two dose (or &gt;) vaccines: $16.94 initial dose, $28.39 final dose</a:t>
            </a:r>
          </a:p>
          <a:p>
            <a:r>
              <a:rPr lang="en-US" dirty="0"/>
              <a:t>If vaccine given during an office visit and vaccine admin not billed separately, there can be no cost-sharing on the office visit E&amp;M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D43B23-B280-438B-858C-E74613864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COVID Vaccine Toolkit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C35F4-F14D-4108-AAE2-F796DC449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B81AE-7893-47AD-B52B-C9180BEDC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0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4B7BC3-0DBE-498B-AF94-D080EF3D52B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All Insurance Programs must cover all In Vitro COVID-19 tests without cost-sharing implementing section 6001 of FFRCA and Section 3201 of the CARES Act</a:t>
            </a:r>
          </a:p>
          <a:p>
            <a:pPr lvl="1"/>
            <a:r>
              <a:rPr lang="en-US" dirty="0"/>
              <a:t>Molecular, Antigen and Serology (antibody) testing</a:t>
            </a:r>
          </a:p>
          <a:p>
            <a:pPr lvl="1"/>
            <a:r>
              <a:rPr lang="en-US" dirty="0"/>
              <a:t>CMS Provides the following examples of HCPCS/CPT codes including, but not limited to: 86408, 86409, 87635, 87426, 86328, and 86769 and U0001 through U0004</a:t>
            </a:r>
          </a:p>
          <a:p>
            <a:r>
              <a:rPr lang="en-US" dirty="0"/>
              <a:t>All entities performing COVID testing must have a CLIA certificate or waiver</a:t>
            </a:r>
          </a:p>
          <a:p>
            <a:r>
              <a:rPr lang="en-US" dirty="0"/>
              <a:t>Urging payers to create payment incentives for rapid, accurate resulting - “pay for performance” arrangements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E5C376-A404-457B-A6CA-C78420AE8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Testing Coverage (Pg. 33-52, 127-129)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B69F8-85B3-4761-87FE-8C4E451B6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F73D5-DA96-40A0-9CCD-CD4CAAAC9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533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E7E710-F4C9-4622-B65D-C4EDF4E5034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93408" y="894338"/>
            <a:ext cx="8236688" cy="366964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All providers of testing must publish “cash price” for COVID testing</a:t>
            </a:r>
            <a:endParaRPr lang="en-US" sz="1700" dirty="0"/>
          </a:p>
          <a:p>
            <a:pPr lvl="1"/>
            <a:r>
              <a:rPr lang="en-US" dirty="0"/>
              <a:t>Cash Price = Maximum amount charged to a patient paying out of pocket</a:t>
            </a:r>
          </a:p>
          <a:p>
            <a:r>
              <a:rPr lang="en-US" dirty="0"/>
              <a:t>Posting requirements for hospital’s website:</a:t>
            </a:r>
          </a:p>
          <a:p>
            <a:pPr lvl="1"/>
            <a:r>
              <a:rPr lang="en-US" dirty="0"/>
              <a:t>At least plain language description, HCPCS/ CPT, and cash price of each test </a:t>
            </a:r>
          </a:p>
          <a:p>
            <a:pPr lvl="1"/>
            <a:r>
              <a:rPr lang="en-US" dirty="0"/>
              <a:t>Searchable with required Key Terms on home page: “Provider name,” “Cost,” “Price,” “Test,” “</a:t>
            </a:r>
            <a:r>
              <a:rPr lang="en-US" dirty="0" err="1"/>
              <a:t>Covid</a:t>
            </a:r>
            <a:r>
              <a:rPr lang="en-US" dirty="0"/>
              <a:t>,” and “Coronavirus.” </a:t>
            </a:r>
          </a:p>
          <a:p>
            <a:pPr lvl="1"/>
            <a:r>
              <a:rPr lang="en-US" dirty="0"/>
              <a:t>If Prices vary by locations, must list all locations</a:t>
            </a:r>
          </a:p>
          <a:p>
            <a:r>
              <a:rPr lang="en-US" dirty="0"/>
              <a:t>CMS includes requirements if location does not have a website (see pages 40-42)</a:t>
            </a:r>
          </a:p>
          <a:p>
            <a:r>
              <a:rPr lang="en-US" dirty="0"/>
              <a:t>Seeking Comments on the effects of price transparency, seeking evidence of anti-compete, price gouging, etc.</a:t>
            </a:r>
          </a:p>
          <a:p>
            <a:r>
              <a:rPr lang="en-US" dirty="0"/>
              <a:t>Established corrective actions, written warning, corrective action plan, and up to $300 fine per day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FC779B-ED05-44BC-8274-21B4D9CC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Transparency Requirements (Pg. 33 – 52)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B5C02-96C0-40B6-A8B6-A71621D89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B3D37-2A9A-4A80-9565-FFFF7CB2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84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329EAF-B4CB-4A23-A0ED-DFBF0786463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93408" y="894338"/>
            <a:ext cx="8419288" cy="37062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IPPS New Corona Virus Technology Add-On Payments (NCTAP) for COVID-19 treatments</a:t>
            </a:r>
          </a:p>
          <a:p>
            <a:r>
              <a:rPr lang="en-US" dirty="0"/>
              <a:t>Therapy must be approved by FDA under EUA or approval</a:t>
            </a:r>
          </a:p>
          <a:p>
            <a:pPr lvl="1"/>
            <a:r>
              <a:rPr lang="en-US" dirty="0"/>
              <a:t>Convalescent Plasma and </a:t>
            </a:r>
            <a:r>
              <a:rPr lang="en-US" dirty="0" err="1"/>
              <a:t>Veklury</a:t>
            </a:r>
            <a:r>
              <a:rPr lang="en-US" dirty="0"/>
              <a:t> (</a:t>
            </a:r>
            <a:r>
              <a:rPr lang="en-US" dirty="0" err="1"/>
              <a:t>Remdesivir</a:t>
            </a:r>
            <a:r>
              <a:rPr lang="en-US" dirty="0"/>
              <a:t>) only two approved to-date</a:t>
            </a:r>
          </a:p>
          <a:p>
            <a:pPr lvl="2"/>
            <a:r>
              <a:rPr lang="en-US" dirty="0" err="1"/>
              <a:t>Remdesivir</a:t>
            </a:r>
            <a:r>
              <a:rPr lang="en-US" dirty="0"/>
              <a:t>: XW033E5, XW043E5</a:t>
            </a:r>
          </a:p>
          <a:p>
            <a:pPr lvl="2"/>
            <a:r>
              <a:rPr lang="en-US" dirty="0"/>
              <a:t>Convalescent Plasma: XW13325, XW14325</a:t>
            </a:r>
          </a:p>
          <a:p>
            <a:r>
              <a:rPr lang="en-US" dirty="0"/>
              <a:t>Lesser of 65% of the operating outlier threshold or 65% of the costs that exceed standard DRG</a:t>
            </a:r>
          </a:p>
          <a:p>
            <a:r>
              <a:rPr lang="en-US" dirty="0"/>
              <a:t>For eligibility the claim must:</a:t>
            </a:r>
          </a:p>
          <a:p>
            <a:pPr lvl="1"/>
            <a:r>
              <a:rPr lang="en-US" dirty="0"/>
              <a:t>Include administration of COVID Therapy (Plasma or </a:t>
            </a:r>
            <a:r>
              <a:rPr lang="en-US" dirty="0" err="1"/>
              <a:t>Remdesivir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Be eligible for the 20% MS-DRG increase</a:t>
            </a:r>
          </a:p>
          <a:p>
            <a:pPr lvl="2"/>
            <a:r>
              <a:rPr lang="en-US" dirty="0"/>
              <a:t>U07.1 reported and positive COVID-19 lab test in Record</a:t>
            </a:r>
          </a:p>
          <a:p>
            <a:pPr lvl="1"/>
            <a:r>
              <a:rPr lang="en-US" dirty="0"/>
              <a:t>Cost must exceed IPPS payment plus the 20% payment</a:t>
            </a:r>
          </a:p>
          <a:p>
            <a:pPr lvl="1"/>
            <a:r>
              <a:rPr lang="en-US" dirty="0"/>
              <a:t>Medically reasonable and necessary</a:t>
            </a:r>
          </a:p>
          <a:p>
            <a:r>
              <a:rPr lang="en-US" dirty="0"/>
              <a:t>Additional Instructions will be forthcoming for products without cost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018625-9145-48AE-A10B-7990D42F4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IPPS New Technology Add-On </a:t>
            </a:r>
            <a:r>
              <a:rPr lang="en-US" dirty="0" err="1"/>
              <a:t>Paym’t</a:t>
            </a:r>
            <a:r>
              <a:rPr lang="en-US" dirty="0"/>
              <a:t> (Pg. 53 – 63)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320681-7B95-4FA5-8222-4698A49D3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63CA6-B4E4-4BCD-9DC3-B8B8B4202A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6EF5D8-2973-4B01-BFF3-6603FEC6794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93407" y="999054"/>
            <a:ext cx="8366279" cy="36015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Payment for outpatient COVID therapy services would be above and beyond the comprehensive APC (C-APC) through the PHE</a:t>
            </a:r>
          </a:p>
          <a:p>
            <a:r>
              <a:rPr lang="en-US" dirty="0"/>
              <a:t>Therapy must be approved under EUA or full FDA approval for treatment of COVID</a:t>
            </a:r>
          </a:p>
          <a:p>
            <a:pPr marL="342900" indent="-342900"/>
            <a:r>
              <a:rPr lang="en-US" dirty="0"/>
              <a:t>Therapy must be authorized for outpatient use and cannot be restricted to inpatient only setting</a:t>
            </a:r>
          </a:p>
          <a:p>
            <a:pPr marL="342900" indent="-342900"/>
            <a:r>
              <a:rPr lang="en-US" dirty="0"/>
              <a:t>Currently there are no approved outpatient therapies</a:t>
            </a:r>
          </a:p>
          <a:p>
            <a:pPr marL="342900" indent="-342900"/>
            <a:r>
              <a:rPr lang="en-US" dirty="0"/>
              <a:t>CMS thinks COVID therapy during a C-APC would be rare</a:t>
            </a:r>
          </a:p>
          <a:p>
            <a:pPr marL="284163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3E37C9-43CD-45DE-94B2-56D28B37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OPPS Add-On Payment to C-APCs (Pg. 63-70)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7F26C-B29D-4195-94F8-360E819F6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83AAB-D5E0-446C-8FE4-B757503A0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02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F26D09-1D3C-4353-9FB7-F6734CCBF12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CARES Act has provided a 6.2% increase to state’s Federal Medical Assistance Percentage (FMAP)</a:t>
            </a:r>
          </a:p>
          <a:p>
            <a:pPr lvl="1"/>
            <a:r>
              <a:rPr lang="en-US" dirty="0"/>
              <a:t>Effective January 1, 2020 through last day of calendar quarter that PHE ends</a:t>
            </a:r>
          </a:p>
          <a:p>
            <a:r>
              <a:rPr lang="en-US" dirty="0"/>
              <a:t>CMS adopting a blended approach to criteria on change of beneficiary benefits during the PHE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5DD3CA-1BE2-4B1B-A4A1-F41799E3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 Funding (</a:t>
            </a:r>
            <a:r>
              <a:rPr lang="en-US" dirty="0" err="1"/>
              <a:t>Pg</a:t>
            </a:r>
            <a:r>
              <a:rPr lang="en-US" dirty="0"/>
              <a:t> 70 – 98)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37542-EE59-4267-92AC-C39C1AB49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4CAB8-2D69-49FA-9023-D1414FD57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82952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2435B7-6774-4581-B2BB-770337A5A82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4b91531d-a4f7-47e3-8687-1e7e838a334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A3F7FED-4704-429D-A5D1-E8E8E4ED8EED}"/>
</file>

<file path=customXml/itemProps4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12710</TotalTime>
  <Words>1051</Words>
  <Application>Microsoft Office PowerPoint</Application>
  <PresentationFormat>On-screen Show (16:9)</PresentationFormat>
  <Paragraphs>102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Main Content Slide Layout</vt:lpstr>
      <vt:lpstr>COVID-19 Interim Final Rule 4</vt:lpstr>
      <vt:lpstr>CMS – IFC # 4, Released October 26, 2020 </vt:lpstr>
      <vt:lpstr>Vaccine Coverage (Pg. 13 – 33, 117-127)</vt:lpstr>
      <vt:lpstr>CMS COVID Vaccine Toolkit</vt:lpstr>
      <vt:lpstr>COVID Testing Coverage (Pg. 33-52, 127-129)</vt:lpstr>
      <vt:lpstr>Price Transparency Requirements (Pg. 33 – 52)</vt:lpstr>
      <vt:lpstr>IPPS New Technology Add-On Paym’t (Pg. 53 – 63)</vt:lpstr>
      <vt:lpstr>OPPS Add-On Payment to C-APCs (Pg. 63-70)</vt:lpstr>
      <vt:lpstr>Medicaid Funding (Pg 70 – 98)</vt:lpstr>
      <vt:lpstr>Update to CJR Model During the PHE (Pg. 98-117)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Karen Miska</cp:lastModifiedBy>
  <cp:revision>231</cp:revision>
  <cp:lastPrinted>2015-03-20T16:41:08Z</cp:lastPrinted>
  <dcterms:created xsi:type="dcterms:W3CDTF">2015-06-01T18:54:58Z</dcterms:created>
  <dcterms:modified xsi:type="dcterms:W3CDTF">2020-11-03T15:32:46Z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