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38"/>
  </p:notesMasterIdLst>
  <p:sldIdLst>
    <p:sldId id="2147471669" r:id="rId6"/>
    <p:sldId id="301" r:id="rId7"/>
    <p:sldId id="2147471640" r:id="rId8"/>
    <p:sldId id="2147471635" r:id="rId9"/>
    <p:sldId id="2147471636" r:id="rId10"/>
    <p:sldId id="2147471637" r:id="rId11"/>
    <p:sldId id="2147471668" r:id="rId12"/>
    <p:sldId id="2147471641" r:id="rId13"/>
    <p:sldId id="2147471643" r:id="rId14"/>
    <p:sldId id="2147471664" r:id="rId15"/>
    <p:sldId id="2147471644" r:id="rId16"/>
    <p:sldId id="2147471645" r:id="rId17"/>
    <p:sldId id="2147471646" r:id="rId18"/>
    <p:sldId id="2147471647" r:id="rId19"/>
    <p:sldId id="2147471649" r:id="rId20"/>
    <p:sldId id="2147471666" r:id="rId21"/>
    <p:sldId id="2147471650" r:id="rId22"/>
    <p:sldId id="2147471651" r:id="rId23"/>
    <p:sldId id="2147471652" r:id="rId24"/>
    <p:sldId id="2147471665" r:id="rId25"/>
    <p:sldId id="2147471653" r:id="rId26"/>
    <p:sldId id="2147471654" r:id="rId27"/>
    <p:sldId id="2147471655" r:id="rId28"/>
    <p:sldId id="2147471656" r:id="rId29"/>
    <p:sldId id="2147471657" r:id="rId30"/>
    <p:sldId id="2147471658" r:id="rId31"/>
    <p:sldId id="2147471659" r:id="rId32"/>
    <p:sldId id="2147471660" r:id="rId33"/>
    <p:sldId id="2147471661" r:id="rId34"/>
    <p:sldId id="2147471662" r:id="rId35"/>
    <p:sldId id="2147471663" r:id="rId36"/>
    <p:sldId id="2147471667" r:id="rId37"/>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F59BE-318D-D903-DE0B-616D763A07B3}" v="32" dt="2025-03-10T17:13:00.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4A2A2-79DE-4CF6-B8AA-5AD3C9748FDB}"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D2798-5A02-4D64-B025-DD69793FCE7B}" type="slidenum">
              <a:rPr lang="en-US" smtClean="0"/>
              <a:t>‹#›</a:t>
            </a:fld>
            <a:endParaRPr lang="en-US"/>
          </a:p>
        </p:txBody>
      </p:sp>
    </p:spTree>
    <p:extLst>
      <p:ext uri="{BB962C8B-B14F-4D97-AF65-F5344CB8AC3E}">
        <p14:creationId xmlns:p14="http://schemas.microsoft.com/office/powerpoint/2010/main" val="1326313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2D2798-5A02-4D64-B025-DD69793FCE7B}" type="slidenum">
              <a:rPr lang="en-US" smtClean="0"/>
              <a:t>3</a:t>
            </a:fld>
            <a:endParaRPr lang="en-US"/>
          </a:p>
        </p:txBody>
      </p:sp>
    </p:spTree>
    <p:extLst>
      <p:ext uri="{BB962C8B-B14F-4D97-AF65-F5344CB8AC3E}">
        <p14:creationId xmlns:p14="http://schemas.microsoft.com/office/powerpoint/2010/main" val="1906382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544513"/>
            <a:ext cx="4443412" cy="24987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solidFill>
                  <a:schemeClr val="tx1"/>
                </a:solidFill>
                <a:cs typeface="Arial"/>
              </a:rPr>
              <a:t>Time: ~ 1 minute</a:t>
            </a:r>
          </a:p>
          <a:p>
            <a:endParaRPr lang="en-US" b="1">
              <a:solidFill>
                <a:schemeClr val="tx1"/>
              </a:solidFill>
            </a:endParaRPr>
          </a:p>
          <a:p>
            <a:r>
              <a:rPr lang="en-US" b="1">
                <a:solidFill>
                  <a:schemeClr val="tx1"/>
                </a:solidFill>
              </a:rPr>
              <a:t>SAY</a:t>
            </a:r>
            <a:r>
              <a:rPr lang="en-US" sz="1200" b="1" kern="120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solidFill>
                  <a:schemeClr val="tx1"/>
                </a:solidFill>
              </a:rPr>
              <a:t>There are the five Trinity Health TogetherSafe behaviors in the TogetherSafe Toolbox.</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solidFill>
                  <a:schemeClr val="tx1"/>
                </a:solidFill>
              </a:rPr>
              <a:t>Do you recall the shield from the TogetherSafe logo at the beginning of today's session, each and every one of us is accountable for safety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tx1"/>
                </a:solidFill>
              </a:rPr>
              <a:t>These are the safety behavior expectations for all of us (clinical and non-clinical; inpatient and outpatient; acute and long-term care, etc.) when working at Trinity Health</a:t>
            </a:r>
            <a:r>
              <a:rPr lang="en-US" sz="1200" kern="1200">
                <a:solidFill>
                  <a:schemeClr val="tx1"/>
                </a:solidFill>
                <a:effectLst/>
                <a:latin typeface="+mn-lt"/>
                <a:ea typeface="+mn-ea"/>
                <a:cs typeface="Arial"/>
              </a:rPr>
              <a:t>.</a:t>
            </a: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a:solidFill>
                  <a:schemeClr val="tx1"/>
                </a:solidFill>
                <a:effectLst/>
                <a:latin typeface="+mn-lt"/>
                <a:ea typeface="+mn-ea"/>
                <a:cs typeface="+mn-cs"/>
              </a:rPr>
              <a:t>FACILITATOR NOTE: Read each behavior.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0">
              <a:solidFill>
                <a:schemeClr val="tx1"/>
              </a:solidFill>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a:solidFill>
                  <a:schemeClr val="tx1"/>
                </a:solidFill>
              </a:rPr>
              <a:t>SAY: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tx1"/>
                </a:solidFill>
              </a:rPr>
              <a:t>Our goal across Trinity Health is to perform these behaviors daily, until they become habits.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solidFill>
                  <a:schemeClr val="tx1"/>
                </a:solidFill>
              </a:rPr>
              <a:t>We will also introduce you to tools within each behavior that help make it easier to consistently practice </a:t>
            </a:r>
            <a:r>
              <a:rPr lang="en-US" b="0" i="0">
                <a:solidFill>
                  <a:schemeClr val="tx1"/>
                </a:solidFill>
                <a:effectLst/>
                <a:latin typeface="WordVisi_MSFontService"/>
              </a:rPr>
              <a:t>then apply them frequently at the right time.</a:t>
            </a:r>
          </a:p>
          <a:p>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00000"/>
                </a:solidFill>
                <a:effectLst/>
                <a:uLnTx/>
                <a:uFillTx/>
                <a:latin typeface="Arial" panose="020B0604020202020204"/>
                <a:ea typeface="+mn-ea"/>
                <a:cs typeface="+mn-cs"/>
              </a:rPr>
              <a:t>Foundations of Safety Training</a:t>
            </a: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 2022 Trinity Health, All Rights Reserved</a:t>
            </a:r>
          </a:p>
        </p:txBody>
      </p:sp>
      <p:sp>
        <p:nvSpPr>
          <p:cNvPr id="6" name="Slide Number Placeholder 5"/>
          <p:cNvSpPr>
            <a:spLocks noGrp="1"/>
          </p:cNvSpPr>
          <p:nvPr>
            <p:ph type="sldNum" sz="quarter" idx="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D69798C-9FC1-714E-BB69-2199F60E7A3D}" type="slidenum">
              <a:rPr kumimoji="0" lang="en-US" sz="800" b="0" i="0" u="none" strike="noStrike" kern="1200" cap="none" spc="0" normalizeH="0" baseline="0" noProof="0" smtClean="0">
                <a:ln>
                  <a:noFill/>
                </a:ln>
                <a:solidFill>
                  <a:prstClr val="white">
                    <a:lumMod val="50000"/>
                  </a:prstClr>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prstClr val="white">
                  <a:lumMod val="50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2230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0993" cy="6867593"/>
          </a:xfrm>
          <a:prstGeom prst="rect">
            <a:avLst/>
          </a:prstGeom>
        </p:spPr>
      </p:pic>
      <p:sp>
        <p:nvSpPr>
          <p:cNvPr id="3" name="Subtitle 2"/>
          <p:cNvSpPr>
            <a:spLocks noGrp="1"/>
          </p:cNvSpPr>
          <p:nvPr>
            <p:ph type="subTitle" idx="1"/>
          </p:nvPr>
        </p:nvSpPr>
        <p:spPr>
          <a:xfrm>
            <a:off x="1094148" y="3429364"/>
            <a:ext cx="7674163" cy="634273"/>
          </a:xfrm>
          <a:prstGeom prst="rect">
            <a:avLst/>
          </a:prstGeom>
        </p:spPr>
        <p:txBody>
          <a:bodyPr>
            <a:normAutofit/>
          </a:bodyPr>
          <a:lstStyle>
            <a:lvl1pPr marL="0" indent="0" algn="l">
              <a:buNone/>
              <a:defRPr sz="3200">
                <a:solidFill>
                  <a:srgbClr val="6E258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8" name="Text Placeholder 7"/>
          <p:cNvSpPr>
            <a:spLocks noGrp="1"/>
          </p:cNvSpPr>
          <p:nvPr>
            <p:ph type="body" sz="quarter" idx="14" hasCustomPrompt="1"/>
          </p:nvPr>
        </p:nvSpPr>
        <p:spPr>
          <a:xfrm>
            <a:off x="1094150" y="4314923"/>
            <a:ext cx="4067929" cy="1235325"/>
          </a:xfrm>
        </p:spPr>
        <p:txBody>
          <a:bodyPr>
            <a:normAutofit/>
          </a:bodyPr>
          <a:lstStyle>
            <a:lvl1pPr marL="0" indent="0">
              <a:lnSpc>
                <a:spcPts val="2467"/>
              </a:lnSpc>
              <a:spcAft>
                <a:spcPts val="0"/>
              </a:spcAft>
              <a:buNone/>
              <a:defRPr sz="2133" baseline="0">
                <a:solidFill>
                  <a:srgbClr val="443D3E"/>
                </a:solidFill>
              </a:defRPr>
            </a:lvl1pPr>
          </a:lstStyle>
          <a:p>
            <a:pPr lvl="0"/>
            <a:r>
              <a:rPr lang="en-US"/>
              <a:t>Presenter’s Name Here</a:t>
            </a:r>
            <a:br>
              <a:rPr lang="en-US"/>
            </a:br>
            <a:r>
              <a:rPr lang="en-US"/>
              <a:t>Title Here</a:t>
            </a:r>
            <a:br>
              <a:rPr lang="en-US"/>
            </a:br>
            <a:r>
              <a:rPr lang="en-US"/>
              <a:t>Date Here</a:t>
            </a:r>
          </a:p>
        </p:txBody>
      </p:sp>
      <p:sp>
        <p:nvSpPr>
          <p:cNvPr id="13" name="Title 1"/>
          <p:cNvSpPr>
            <a:spLocks noGrp="1"/>
          </p:cNvSpPr>
          <p:nvPr>
            <p:ph type="ctrTitle"/>
          </p:nvPr>
        </p:nvSpPr>
        <p:spPr>
          <a:xfrm>
            <a:off x="1090519" y="2426410"/>
            <a:ext cx="7674164" cy="1002953"/>
          </a:xfrm>
        </p:spPr>
        <p:txBody>
          <a:bodyPr anchor="ctr">
            <a:noAutofit/>
          </a:bodyPr>
          <a:lstStyle>
            <a:lvl1pPr>
              <a:lnSpc>
                <a:spcPct val="90000"/>
              </a:lnSpc>
              <a:defRPr sz="4267">
                <a:solidFill>
                  <a:srgbClr val="443D3E"/>
                </a:solidFill>
              </a:defRPr>
            </a:lvl1pPr>
          </a:lstStyle>
          <a:p>
            <a:r>
              <a:rPr lang="en-US"/>
              <a:t>Click to edit Master title style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65" y="587234"/>
            <a:ext cx="3835744" cy="1180229"/>
          </a:xfrm>
          <a:prstGeom prst="rect">
            <a:avLst/>
          </a:prstGeom>
        </p:spPr>
      </p:pic>
    </p:spTree>
    <p:extLst>
      <p:ext uri="{BB962C8B-B14F-4D97-AF65-F5344CB8AC3E}">
        <p14:creationId xmlns:p14="http://schemas.microsoft.com/office/powerpoint/2010/main" val="189357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F3109-FF96-9D4F-BE62-29E5416D7642}"/>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E56DD9DE-89E1-334C-8072-F108C95796CA}"/>
              </a:ext>
            </a:extLst>
          </p:cNvPr>
          <p:cNvSpPr>
            <a:spLocks noGrp="1"/>
          </p:cNvSpPr>
          <p:nvPr>
            <p:ph type="sldNum" sz="quarter" idx="12"/>
          </p:nvPr>
        </p:nvSpPr>
        <p:spPr>
          <a:xfrm>
            <a:off x="9336155" y="6421507"/>
            <a:ext cx="2743200" cy="365125"/>
          </a:xfrm>
        </p:spPr>
        <p:txBody>
          <a:bodyPr/>
          <a:lstStyle/>
          <a:p>
            <a:fld id="{1DD94B5B-D30F-4545-8249-7FFD9D2FA383}" type="slidenum">
              <a:rPr lang="en-US" smtClean="0"/>
              <a:t>‹#›</a:t>
            </a:fld>
            <a:endParaRPr lang="en-US"/>
          </a:p>
        </p:txBody>
      </p:sp>
      <p:sp>
        <p:nvSpPr>
          <p:cNvPr id="2" name="Text Placeholder 2">
            <a:extLst>
              <a:ext uri="{FF2B5EF4-FFF2-40B4-BE49-F238E27FC236}">
                <a16:creationId xmlns:a16="http://schemas.microsoft.com/office/drawing/2014/main" id="{EA1FAB67-5CB2-65BE-5F64-5548B986E5FA}"/>
              </a:ext>
            </a:extLst>
          </p:cNvPr>
          <p:cNvSpPr>
            <a:spLocks noGrp="1"/>
          </p:cNvSpPr>
          <p:nvPr>
            <p:ph type="body" idx="1"/>
          </p:nvPr>
        </p:nvSpPr>
        <p:spPr>
          <a:xfrm>
            <a:off x="5738196" y="1440951"/>
            <a:ext cx="5344215" cy="215575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020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F3109-FF96-9D4F-BE62-29E5416D7642}"/>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E56DD9DE-89E1-334C-8072-F108C95796CA}"/>
              </a:ext>
            </a:extLst>
          </p:cNvPr>
          <p:cNvSpPr>
            <a:spLocks noGrp="1"/>
          </p:cNvSpPr>
          <p:nvPr>
            <p:ph type="sldNum" sz="quarter" idx="12"/>
          </p:nvPr>
        </p:nvSpPr>
        <p:spPr>
          <a:xfrm>
            <a:off x="9336155" y="6421507"/>
            <a:ext cx="2743200" cy="365125"/>
          </a:xfrm>
        </p:spPr>
        <p:txBody>
          <a:bodyPr/>
          <a:lstStyle/>
          <a:p>
            <a:fld id="{1DD94B5B-D30F-4545-8249-7FFD9D2FA383}" type="slidenum">
              <a:rPr lang="en-US" smtClean="0"/>
              <a:t>‹#›</a:t>
            </a:fld>
            <a:endParaRPr lang="en-US"/>
          </a:p>
        </p:txBody>
      </p:sp>
      <p:sp>
        <p:nvSpPr>
          <p:cNvPr id="2" name="Text Placeholder 2">
            <a:extLst>
              <a:ext uri="{FF2B5EF4-FFF2-40B4-BE49-F238E27FC236}">
                <a16:creationId xmlns:a16="http://schemas.microsoft.com/office/drawing/2014/main" id="{F7AE3512-C289-B344-3351-6CD8B20F979C}"/>
              </a:ext>
            </a:extLst>
          </p:cNvPr>
          <p:cNvSpPr>
            <a:spLocks noGrp="1"/>
          </p:cNvSpPr>
          <p:nvPr>
            <p:ph type="body" idx="13"/>
          </p:nvPr>
        </p:nvSpPr>
        <p:spPr>
          <a:xfrm>
            <a:off x="1401418" y="1391256"/>
            <a:ext cx="7934737" cy="215575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0013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E59581-3BB7-6045-8FA9-EFDA5365182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6733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524544" y="1332073"/>
            <a:ext cx="10982251" cy="4802028"/>
          </a:xfrm>
        </p:spPr>
        <p:txBody>
          <a:bodyPr/>
          <a:lstStyle>
            <a:lvl1pPr marL="380990" indent="-380990">
              <a:defRPr sz="3200">
                <a:latin typeface="Arial" panose="020B0604020202020204" pitchFamily="34" charset="0"/>
                <a:cs typeface="Arial" panose="020B0604020202020204" pitchFamily="34" charset="0"/>
              </a:defRPr>
            </a:lvl1pPr>
            <a:lvl2pPr marL="759865" indent="-300559">
              <a:buClr>
                <a:schemeClr val="tx2"/>
              </a:buClr>
              <a:defRPr>
                <a:latin typeface="Arial" panose="020B0604020202020204" pitchFamily="34" charset="0"/>
                <a:cs typeface="Arial" panose="020B0604020202020204" pitchFamily="34" charset="0"/>
              </a:defRPr>
            </a:lvl2pPr>
            <a:lvl3pPr marL="1068891" indent="-232828">
              <a:spcAft>
                <a:spcPts val="800"/>
              </a:spcAft>
              <a:buSzPct val="100000"/>
              <a:defRPr>
                <a:latin typeface="Arial" panose="020B0604020202020204" pitchFamily="34" charset="0"/>
                <a:cs typeface="Arial" panose="020B0604020202020204" pitchFamily="34" charset="0"/>
              </a:defRPr>
            </a:lvl3pPr>
            <a:lvl4pPr marL="1225520" indent="-230712">
              <a:spcAft>
                <a:spcPts val="800"/>
              </a:spcAft>
              <a:tabLst/>
              <a:defRPr>
                <a:latin typeface="Calibri" panose="020F0502020204030204" pitchFamily="34" charset="0"/>
              </a:defRPr>
            </a:lvl4pPr>
            <a:lvl5pPr>
              <a:spcAft>
                <a:spcPts val="800"/>
              </a:spcAft>
              <a:defRPr baseline="0">
                <a:latin typeface="Calibri" panose="020F0502020204030204" pitchFamily="34" charset="0"/>
              </a:defRPr>
            </a:lvl5pPr>
            <a:lvl6pPr marL="3047924" indent="-300559">
              <a:spcAft>
                <a:spcPts val="800"/>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524544" y="460853"/>
            <a:ext cx="10972800"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©2020 Trinity Health, All Rights Reserved</a:t>
            </a:r>
          </a:p>
        </p:txBody>
      </p:sp>
      <p:sp>
        <p:nvSpPr>
          <p:cNvPr id="13"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142416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Green Break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8" y="1"/>
            <a:ext cx="12190993" cy="6867593"/>
          </a:xfrm>
          <a:prstGeom prst="rect">
            <a:avLst/>
          </a:prstGeom>
        </p:spPr>
      </p:pic>
      <p:sp>
        <p:nvSpPr>
          <p:cNvPr id="7"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bg1"/>
                </a:solidFill>
              </a:defRPr>
            </a:lvl1pPr>
          </a:lstStyle>
          <a:p>
            <a:r>
              <a:rPr lang="en-US"/>
              <a:t>©2020 Trinity Health, All Rights Reserved</a:t>
            </a:r>
          </a:p>
        </p:txBody>
      </p:sp>
      <p:sp>
        <p:nvSpPr>
          <p:cNvPr id="10"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bg1"/>
                </a:solidFill>
              </a:defRPr>
            </a:lvl1pPr>
          </a:lstStyle>
          <a:p>
            <a:fld id="{489F9553-C816-6842-8939-EE75ECF7EB2B}" type="slidenum">
              <a:rPr lang="en-US" smtClean="0"/>
              <a:pPr/>
              <a:t>‹#›</a:t>
            </a:fld>
            <a:endParaRPr lang="en-US"/>
          </a:p>
        </p:txBody>
      </p:sp>
      <p:sp>
        <p:nvSpPr>
          <p:cNvPr id="11" name="Title 1"/>
          <p:cNvSpPr>
            <a:spLocks noGrp="1"/>
          </p:cNvSpPr>
          <p:nvPr>
            <p:ph type="title"/>
          </p:nvPr>
        </p:nvSpPr>
        <p:spPr>
          <a:xfrm>
            <a:off x="975570" y="1136445"/>
            <a:ext cx="4968031" cy="1346139"/>
          </a:xfrm>
        </p:spPr>
        <p:txBody>
          <a:bodyPr anchor="t">
            <a:noAutofit/>
          </a:bodyPr>
          <a:lstStyle>
            <a:lvl1pPr>
              <a:lnSpc>
                <a:spcPts val="4667"/>
              </a:lnSpc>
              <a:defRPr sz="3733">
                <a:solidFill>
                  <a:srgbClr val="4C9D2F"/>
                </a:solidFill>
              </a:defRPr>
            </a:lvl1pPr>
          </a:lstStyle>
          <a:p>
            <a:r>
              <a:rPr lang="en-US"/>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483" y="6224985"/>
            <a:ext cx="1595461" cy="490912"/>
          </a:xfrm>
          <a:prstGeom prst="rect">
            <a:avLst/>
          </a:prstGeom>
        </p:spPr>
      </p:pic>
    </p:spTree>
    <p:extLst>
      <p:ext uri="{BB962C8B-B14F-4D97-AF65-F5344CB8AC3E}">
        <p14:creationId xmlns:p14="http://schemas.microsoft.com/office/powerpoint/2010/main" val="106753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Purple Break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8" y="1"/>
            <a:ext cx="12190993" cy="6867593"/>
          </a:xfrm>
          <a:prstGeom prst="rect">
            <a:avLst/>
          </a:prstGeom>
        </p:spPr>
      </p:pic>
      <p:sp>
        <p:nvSpPr>
          <p:cNvPr id="6" name="Title 1"/>
          <p:cNvSpPr>
            <a:spLocks noGrp="1"/>
          </p:cNvSpPr>
          <p:nvPr>
            <p:ph type="title"/>
          </p:nvPr>
        </p:nvSpPr>
        <p:spPr>
          <a:xfrm>
            <a:off x="975570" y="1136445"/>
            <a:ext cx="4968031" cy="1346139"/>
          </a:xfrm>
        </p:spPr>
        <p:txBody>
          <a:bodyPr anchor="t">
            <a:noAutofit/>
          </a:bodyPr>
          <a:lstStyle>
            <a:lvl1pPr>
              <a:lnSpc>
                <a:spcPts val="4667"/>
              </a:lnSpc>
              <a:defRPr sz="3733">
                <a:solidFill>
                  <a:schemeClr val="tx2"/>
                </a:solidFill>
              </a:defRPr>
            </a:lvl1pPr>
          </a:lstStyle>
          <a:p>
            <a:r>
              <a:rPr lang="en-US"/>
              <a:t>Click to edit Master title style</a:t>
            </a:r>
          </a:p>
        </p:txBody>
      </p:sp>
      <p:sp>
        <p:nvSpPr>
          <p:cNvPr id="7"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bg1"/>
                </a:solidFill>
              </a:defRPr>
            </a:lvl1pPr>
          </a:lstStyle>
          <a:p>
            <a:r>
              <a:rPr lang="en-US"/>
              <a:t>©2018 Trinity Health</a:t>
            </a:r>
          </a:p>
        </p:txBody>
      </p:sp>
      <p:sp>
        <p:nvSpPr>
          <p:cNvPr id="8"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bg1"/>
                </a:solidFill>
              </a:defRPr>
            </a:lvl1pPr>
          </a:lstStyle>
          <a:p>
            <a:fld id="{489F9553-C816-6842-8939-EE75ECF7EB2B}" type="slidenum">
              <a:rPr lang="en-US" smtClean="0"/>
              <a:pPr/>
              <a:t>‹#›</a:t>
            </a:fld>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483" y="6224985"/>
            <a:ext cx="1595461" cy="490912"/>
          </a:xfrm>
          <a:prstGeom prst="rect">
            <a:avLst/>
          </a:prstGeom>
        </p:spPr>
      </p:pic>
    </p:spTree>
    <p:extLst>
      <p:ext uri="{BB962C8B-B14F-4D97-AF65-F5344CB8AC3E}">
        <p14:creationId xmlns:p14="http://schemas.microsoft.com/office/powerpoint/2010/main" val="80331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190993" cy="6867593"/>
          </a:xfrm>
          <a:prstGeom prst="rect">
            <a:avLst/>
          </a:prstGeom>
        </p:spPr>
      </p:pic>
      <p:sp>
        <p:nvSpPr>
          <p:cNvPr id="3" name="Subtitle 2"/>
          <p:cNvSpPr>
            <a:spLocks noGrp="1"/>
          </p:cNvSpPr>
          <p:nvPr>
            <p:ph type="subTitle" idx="1"/>
          </p:nvPr>
        </p:nvSpPr>
        <p:spPr>
          <a:xfrm>
            <a:off x="1094148" y="3429364"/>
            <a:ext cx="7674163" cy="634273"/>
          </a:xfrm>
          <a:prstGeom prst="rect">
            <a:avLst/>
          </a:prstGeom>
        </p:spPr>
        <p:txBody>
          <a:bodyPr>
            <a:normAutofit/>
          </a:bodyPr>
          <a:lstStyle>
            <a:lvl1pPr marL="0" indent="0" algn="l">
              <a:buNone/>
              <a:defRPr sz="3200">
                <a:solidFill>
                  <a:srgbClr val="6E258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8" name="Text Placeholder 7"/>
          <p:cNvSpPr>
            <a:spLocks noGrp="1"/>
          </p:cNvSpPr>
          <p:nvPr>
            <p:ph type="body" sz="quarter" idx="14" hasCustomPrompt="1"/>
          </p:nvPr>
        </p:nvSpPr>
        <p:spPr>
          <a:xfrm>
            <a:off x="1094150" y="4314923"/>
            <a:ext cx="4067929" cy="1235325"/>
          </a:xfrm>
        </p:spPr>
        <p:txBody>
          <a:bodyPr>
            <a:normAutofit/>
          </a:bodyPr>
          <a:lstStyle>
            <a:lvl1pPr marL="0" indent="0">
              <a:lnSpc>
                <a:spcPts val="2467"/>
              </a:lnSpc>
              <a:spcAft>
                <a:spcPts val="0"/>
              </a:spcAft>
              <a:buNone/>
              <a:defRPr sz="2133" baseline="0">
                <a:solidFill>
                  <a:srgbClr val="443D3E"/>
                </a:solidFill>
              </a:defRPr>
            </a:lvl1pPr>
          </a:lstStyle>
          <a:p>
            <a:pPr lvl="0"/>
            <a:r>
              <a:rPr lang="en-US"/>
              <a:t>Presenter’s Name Here</a:t>
            </a:r>
            <a:br>
              <a:rPr lang="en-US"/>
            </a:br>
            <a:r>
              <a:rPr lang="en-US"/>
              <a:t>Title Here</a:t>
            </a:r>
            <a:br>
              <a:rPr lang="en-US"/>
            </a:br>
            <a:r>
              <a:rPr lang="en-US"/>
              <a:t>Date Here</a:t>
            </a:r>
          </a:p>
        </p:txBody>
      </p:sp>
      <p:sp>
        <p:nvSpPr>
          <p:cNvPr id="13" name="Title 1"/>
          <p:cNvSpPr>
            <a:spLocks noGrp="1"/>
          </p:cNvSpPr>
          <p:nvPr>
            <p:ph type="ctrTitle"/>
          </p:nvPr>
        </p:nvSpPr>
        <p:spPr>
          <a:xfrm>
            <a:off x="1090519" y="2426410"/>
            <a:ext cx="7674164" cy="1002953"/>
          </a:xfrm>
        </p:spPr>
        <p:txBody>
          <a:bodyPr anchor="ctr">
            <a:noAutofit/>
          </a:bodyPr>
          <a:lstStyle>
            <a:lvl1pPr>
              <a:lnSpc>
                <a:spcPct val="90000"/>
              </a:lnSpc>
              <a:defRPr sz="4267">
                <a:solidFill>
                  <a:srgbClr val="443D3E"/>
                </a:solidFill>
              </a:defRPr>
            </a:lvl1pPr>
          </a:lstStyle>
          <a:p>
            <a:r>
              <a:rPr lang="en-US"/>
              <a:t>Click to edit Master title style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1665" y="587234"/>
            <a:ext cx="3835744" cy="1180229"/>
          </a:xfrm>
          <a:prstGeom prst="rect">
            <a:avLst/>
          </a:prstGeom>
        </p:spPr>
      </p:pic>
      <p:pic>
        <p:nvPicPr>
          <p:cNvPr id="7" name="Graphic 6">
            <a:extLst>
              <a:ext uri="{FF2B5EF4-FFF2-40B4-BE49-F238E27FC236}">
                <a16:creationId xmlns:a16="http://schemas.microsoft.com/office/drawing/2014/main" id="{7FC3704E-F1E4-487B-BCD8-342D0C5DE5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14533" y="922158"/>
            <a:ext cx="3205177" cy="510380"/>
          </a:xfrm>
          <a:prstGeom prst="rect">
            <a:avLst/>
          </a:prstGeom>
        </p:spPr>
      </p:pic>
    </p:spTree>
    <p:extLst>
      <p:ext uri="{BB962C8B-B14F-4D97-AF65-F5344CB8AC3E}">
        <p14:creationId xmlns:p14="http://schemas.microsoft.com/office/powerpoint/2010/main" val="410823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urple Break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18" y="1"/>
            <a:ext cx="12190993" cy="6867593"/>
          </a:xfrm>
          <a:prstGeom prst="rect">
            <a:avLst/>
          </a:prstGeom>
        </p:spPr>
      </p:pic>
      <p:sp>
        <p:nvSpPr>
          <p:cNvPr id="6" name="Title 1"/>
          <p:cNvSpPr>
            <a:spLocks noGrp="1"/>
          </p:cNvSpPr>
          <p:nvPr>
            <p:ph type="title"/>
          </p:nvPr>
        </p:nvSpPr>
        <p:spPr>
          <a:xfrm>
            <a:off x="975570" y="1136445"/>
            <a:ext cx="4968031" cy="1346139"/>
          </a:xfrm>
        </p:spPr>
        <p:txBody>
          <a:bodyPr anchor="t">
            <a:noAutofit/>
          </a:bodyPr>
          <a:lstStyle>
            <a:lvl1pPr>
              <a:lnSpc>
                <a:spcPts val="4667"/>
              </a:lnSpc>
              <a:defRPr sz="3733">
                <a:solidFill>
                  <a:schemeClr val="tx2"/>
                </a:solidFill>
              </a:defRPr>
            </a:lvl1pPr>
          </a:lstStyle>
          <a:p>
            <a:r>
              <a:rPr lang="en-US"/>
              <a:t>Click to edit Master title style</a:t>
            </a:r>
          </a:p>
        </p:txBody>
      </p:sp>
      <p:sp>
        <p:nvSpPr>
          <p:cNvPr id="7"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bg1"/>
                </a:solidFill>
              </a:defRPr>
            </a:lvl1pPr>
          </a:lstStyle>
          <a:p>
            <a:r>
              <a:rPr lang="en-US"/>
              <a:t>©2022 Trinity Health, All Rights Reserved</a:t>
            </a:r>
          </a:p>
        </p:txBody>
      </p:sp>
      <p:sp>
        <p:nvSpPr>
          <p:cNvPr id="8"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bg1"/>
                </a:solidFill>
              </a:defRPr>
            </a:lvl1pPr>
          </a:lstStyle>
          <a:p>
            <a:fld id="{489F9553-C816-6842-8939-EE75ECF7EB2B}" type="slidenum">
              <a:rPr lang="en-US" smtClean="0"/>
              <a:pPr/>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1483" y="6224985"/>
            <a:ext cx="1595461" cy="490912"/>
          </a:xfrm>
          <a:prstGeom prst="rect">
            <a:avLst/>
          </a:prstGeom>
        </p:spPr>
      </p:pic>
      <p:pic>
        <p:nvPicPr>
          <p:cNvPr id="9" name="Graphic 8">
            <a:extLst>
              <a:ext uri="{FF2B5EF4-FFF2-40B4-BE49-F238E27FC236}">
                <a16:creationId xmlns:a16="http://schemas.microsoft.com/office/drawing/2014/main" id="{42A6B506-AEAD-408C-B38A-70DA07426F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4505" y="6352940"/>
            <a:ext cx="1475815" cy="235003"/>
          </a:xfrm>
          <a:prstGeom prst="rect">
            <a:avLst/>
          </a:prstGeom>
        </p:spPr>
      </p:pic>
    </p:spTree>
    <p:extLst>
      <p:ext uri="{BB962C8B-B14F-4D97-AF65-F5344CB8AC3E}">
        <p14:creationId xmlns:p14="http://schemas.microsoft.com/office/powerpoint/2010/main" val="370806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Break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18" y="1"/>
            <a:ext cx="12190993" cy="6867593"/>
          </a:xfrm>
          <a:prstGeom prst="rect">
            <a:avLst/>
          </a:prstGeom>
        </p:spPr>
      </p:pic>
      <p:sp>
        <p:nvSpPr>
          <p:cNvPr id="7"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bg1"/>
                </a:solidFill>
              </a:defRPr>
            </a:lvl1pPr>
          </a:lstStyle>
          <a:p>
            <a:r>
              <a:rPr lang="en-US"/>
              <a:t>©2022 Trinity Health, All Rights Reserved</a:t>
            </a:r>
          </a:p>
        </p:txBody>
      </p:sp>
      <p:sp>
        <p:nvSpPr>
          <p:cNvPr id="10"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bg1"/>
                </a:solidFill>
              </a:defRPr>
            </a:lvl1pPr>
          </a:lstStyle>
          <a:p>
            <a:fld id="{489F9553-C816-6842-8939-EE75ECF7EB2B}" type="slidenum">
              <a:rPr lang="en-US" smtClean="0"/>
              <a:pPr/>
              <a:t>‹#›</a:t>
            </a:fld>
            <a:endParaRPr lang="en-US"/>
          </a:p>
        </p:txBody>
      </p:sp>
      <p:sp>
        <p:nvSpPr>
          <p:cNvPr id="11" name="Title 1"/>
          <p:cNvSpPr>
            <a:spLocks noGrp="1"/>
          </p:cNvSpPr>
          <p:nvPr>
            <p:ph type="title"/>
          </p:nvPr>
        </p:nvSpPr>
        <p:spPr>
          <a:xfrm>
            <a:off x="975570" y="1136445"/>
            <a:ext cx="4968031" cy="1346139"/>
          </a:xfrm>
        </p:spPr>
        <p:txBody>
          <a:bodyPr anchor="t">
            <a:noAutofit/>
          </a:bodyPr>
          <a:lstStyle>
            <a:lvl1pPr>
              <a:lnSpc>
                <a:spcPts val="4667"/>
              </a:lnSpc>
              <a:defRPr sz="3733">
                <a:solidFill>
                  <a:srgbClr val="4C9D2F"/>
                </a:solidFill>
              </a:defRPr>
            </a:lvl1pPr>
          </a:lstStyle>
          <a:p>
            <a:r>
              <a:rPr lang="en-US"/>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1483" y="6224985"/>
            <a:ext cx="1595461" cy="490912"/>
          </a:xfrm>
          <a:prstGeom prst="rect">
            <a:avLst/>
          </a:prstGeom>
        </p:spPr>
      </p:pic>
      <p:pic>
        <p:nvPicPr>
          <p:cNvPr id="9" name="Graphic 8">
            <a:extLst>
              <a:ext uri="{FF2B5EF4-FFF2-40B4-BE49-F238E27FC236}">
                <a16:creationId xmlns:a16="http://schemas.microsoft.com/office/drawing/2014/main" id="{A61F9386-6588-4A71-884B-E22E8D7001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4505" y="6352940"/>
            <a:ext cx="1475815" cy="235003"/>
          </a:xfrm>
          <a:prstGeom prst="rect">
            <a:avLst/>
          </a:prstGeom>
        </p:spPr>
      </p:pic>
    </p:spTree>
    <p:extLst>
      <p:ext uri="{BB962C8B-B14F-4D97-AF65-F5344CB8AC3E}">
        <p14:creationId xmlns:p14="http://schemas.microsoft.com/office/powerpoint/2010/main" val="242616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524544" y="1332073"/>
            <a:ext cx="10982251" cy="4802028"/>
          </a:xfrm>
        </p:spPr>
        <p:txBody>
          <a:bodyPr/>
          <a:lstStyle>
            <a:lvl1pPr marL="380990" indent="-380990">
              <a:defRPr sz="3200">
                <a:latin typeface="Arial" panose="020B0604020202020204" pitchFamily="34" charset="0"/>
                <a:cs typeface="Arial" panose="020B0604020202020204" pitchFamily="34" charset="0"/>
              </a:defRPr>
            </a:lvl1pPr>
            <a:lvl2pPr marL="759865" indent="-300559">
              <a:buClr>
                <a:schemeClr val="tx2"/>
              </a:buClr>
              <a:defRPr>
                <a:latin typeface="Arial" panose="020B0604020202020204" pitchFamily="34" charset="0"/>
                <a:cs typeface="Arial" panose="020B0604020202020204" pitchFamily="34" charset="0"/>
              </a:defRPr>
            </a:lvl2pPr>
            <a:lvl3pPr marL="1068891" indent="-232828">
              <a:spcAft>
                <a:spcPts val="800"/>
              </a:spcAft>
              <a:buSzPct val="100000"/>
              <a:defRPr>
                <a:latin typeface="Arial" panose="020B0604020202020204" pitchFamily="34" charset="0"/>
                <a:cs typeface="Arial" panose="020B0604020202020204" pitchFamily="34" charset="0"/>
              </a:defRPr>
            </a:lvl3pPr>
            <a:lvl4pPr marL="1225520" indent="-230712">
              <a:spcAft>
                <a:spcPts val="800"/>
              </a:spcAft>
              <a:tabLst/>
              <a:defRPr>
                <a:latin typeface="Calibri" panose="020F0502020204030204" pitchFamily="34" charset="0"/>
              </a:defRPr>
            </a:lvl4pPr>
            <a:lvl5pPr>
              <a:spcAft>
                <a:spcPts val="800"/>
              </a:spcAft>
              <a:defRPr baseline="0">
                <a:latin typeface="Calibri" panose="020F0502020204030204" pitchFamily="34" charset="0"/>
              </a:defRPr>
            </a:lvl5pPr>
            <a:lvl6pPr marL="3047924" indent="-300559">
              <a:spcAft>
                <a:spcPts val="800"/>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524544" y="460853"/>
            <a:ext cx="10972800"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13"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174510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Purple Breaker Pag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 y="1"/>
            <a:ext cx="12190993" cy="6867593"/>
          </a:xfrm>
          <a:prstGeom prst="rect">
            <a:avLst/>
          </a:prstGeom>
        </p:spPr>
      </p:pic>
      <p:sp>
        <p:nvSpPr>
          <p:cNvPr id="6" name="Title 1"/>
          <p:cNvSpPr>
            <a:spLocks noGrp="1"/>
          </p:cNvSpPr>
          <p:nvPr>
            <p:ph type="title"/>
          </p:nvPr>
        </p:nvSpPr>
        <p:spPr>
          <a:xfrm>
            <a:off x="975570" y="1136445"/>
            <a:ext cx="4968031" cy="1346139"/>
          </a:xfrm>
        </p:spPr>
        <p:txBody>
          <a:bodyPr anchor="t">
            <a:noAutofit/>
          </a:bodyPr>
          <a:lstStyle>
            <a:lvl1pPr>
              <a:lnSpc>
                <a:spcPts val="4667"/>
              </a:lnSpc>
              <a:defRPr sz="3733">
                <a:solidFill>
                  <a:schemeClr val="tx2"/>
                </a:solidFill>
              </a:defRPr>
            </a:lvl1pPr>
          </a:lstStyle>
          <a:p>
            <a:r>
              <a:rPr lang="en-US"/>
              <a:t>Click to edit Master title style</a:t>
            </a:r>
          </a:p>
        </p:txBody>
      </p:sp>
      <p:sp>
        <p:nvSpPr>
          <p:cNvPr id="7"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bg1"/>
                </a:solidFill>
              </a:defRPr>
            </a:lvl1pPr>
          </a:lstStyle>
          <a:p>
            <a:r>
              <a:rPr lang="en-US"/>
              <a:t>©2018 Trinity Health</a:t>
            </a:r>
          </a:p>
        </p:txBody>
      </p:sp>
      <p:sp>
        <p:nvSpPr>
          <p:cNvPr id="8"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bg1"/>
                </a:solidFill>
              </a:defRPr>
            </a:lvl1pPr>
          </a:lstStyle>
          <a:p>
            <a:fld id="{489F9553-C816-6842-8939-EE75ECF7EB2B}" type="slidenum">
              <a:rPr lang="en-US" smtClean="0"/>
              <a:pPr/>
              <a:t>‹#›</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83" y="6224985"/>
            <a:ext cx="1595461" cy="490912"/>
          </a:xfrm>
          <a:prstGeom prst="rect">
            <a:avLst/>
          </a:prstGeom>
        </p:spPr>
      </p:pic>
      <p:pic>
        <p:nvPicPr>
          <p:cNvPr id="2" name="Picture 1">
            <a:extLst>
              <a:ext uri="{FF2B5EF4-FFF2-40B4-BE49-F238E27FC236}">
                <a16:creationId xmlns:a16="http://schemas.microsoft.com/office/drawing/2014/main" id="{B4C5FE9E-C56B-5CA7-2E28-4A7AF195C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8" y="1"/>
            <a:ext cx="12190993" cy="6867593"/>
          </a:xfrm>
          <a:prstGeom prst="rect">
            <a:avLst/>
          </a:prstGeom>
        </p:spPr>
      </p:pic>
      <p:pic>
        <p:nvPicPr>
          <p:cNvPr id="4" name="Picture 3">
            <a:extLst>
              <a:ext uri="{FF2B5EF4-FFF2-40B4-BE49-F238E27FC236}">
                <a16:creationId xmlns:a16="http://schemas.microsoft.com/office/drawing/2014/main" id="{BD409223-8F54-6921-7A0C-AE4ACC5547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483" y="6224985"/>
            <a:ext cx="1595461" cy="490912"/>
          </a:xfrm>
          <a:prstGeom prst="rect">
            <a:avLst/>
          </a:prstGeom>
        </p:spPr>
      </p:pic>
    </p:spTree>
    <p:extLst>
      <p:ext uri="{BB962C8B-B14F-4D97-AF65-F5344CB8AC3E}">
        <p14:creationId xmlns:p14="http://schemas.microsoft.com/office/powerpoint/2010/main" val="29564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dership">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524544" y="1332073"/>
            <a:ext cx="10982251" cy="4802028"/>
          </a:xfrm>
        </p:spPr>
        <p:txBody>
          <a:bodyPr/>
          <a:lstStyle>
            <a:lvl1pPr marL="380990" indent="-380990">
              <a:defRPr sz="3200">
                <a:latin typeface="Arial" panose="020B0604020202020204" pitchFamily="34" charset="0"/>
                <a:cs typeface="Arial" panose="020B0604020202020204" pitchFamily="34" charset="0"/>
              </a:defRPr>
            </a:lvl1pPr>
            <a:lvl2pPr marL="759865" indent="-300559">
              <a:buClr>
                <a:schemeClr val="tx2"/>
              </a:buClr>
              <a:defRPr>
                <a:latin typeface="Arial" panose="020B0604020202020204" pitchFamily="34" charset="0"/>
                <a:cs typeface="Arial" panose="020B0604020202020204" pitchFamily="34" charset="0"/>
              </a:defRPr>
            </a:lvl2pPr>
            <a:lvl3pPr marL="1068891" indent="-232828">
              <a:spcAft>
                <a:spcPts val="800"/>
              </a:spcAft>
              <a:buSzPct val="100000"/>
              <a:defRPr>
                <a:latin typeface="Arial" panose="020B0604020202020204" pitchFamily="34" charset="0"/>
                <a:cs typeface="Arial" panose="020B0604020202020204" pitchFamily="34" charset="0"/>
              </a:defRPr>
            </a:lvl3pPr>
            <a:lvl4pPr marL="1225520" indent="-230712">
              <a:spcAft>
                <a:spcPts val="800"/>
              </a:spcAft>
              <a:tabLst/>
              <a:defRPr>
                <a:latin typeface="Calibri" panose="020F0502020204030204" pitchFamily="34" charset="0"/>
              </a:defRPr>
            </a:lvl4pPr>
            <a:lvl5pPr>
              <a:spcAft>
                <a:spcPts val="800"/>
              </a:spcAft>
              <a:defRPr baseline="0">
                <a:latin typeface="Calibri" panose="020F0502020204030204" pitchFamily="34" charset="0"/>
              </a:defRPr>
            </a:lvl5pPr>
            <a:lvl6pPr marL="3047924" indent="-300559">
              <a:spcAft>
                <a:spcPts val="800"/>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524545" y="460853"/>
            <a:ext cx="10318815"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13"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pic>
        <p:nvPicPr>
          <p:cNvPr id="8" name="Graphic 7">
            <a:extLst>
              <a:ext uri="{FF2B5EF4-FFF2-40B4-BE49-F238E27FC236}">
                <a16:creationId xmlns:a16="http://schemas.microsoft.com/office/drawing/2014/main" id="{7D465792-03BD-4287-91A4-EBB7C66327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4388" y="359347"/>
            <a:ext cx="808433" cy="495492"/>
          </a:xfrm>
          <a:prstGeom prst="rect">
            <a:avLst/>
          </a:prstGeom>
        </p:spPr>
      </p:pic>
      <p:sp>
        <p:nvSpPr>
          <p:cNvPr id="9" name="TextBox 8">
            <a:extLst>
              <a:ext uri="{FF2B5EF4-FFF2-40B4-BE49-F238E27FC236}">
                <a16:creationId xmlns:a16="http://schemas.microsoft.com/office/drawing/2014/main" id="{4A84E506-8148-4822-9CD1-286A25625C90}"/>
              </a:ext>
            </a:extLst>
          </p:cNvPr>
          <p:cNvSpPr txBox="1"/>
          <p:nvPr userDrawn="1"/>
        </p:nvSpPr>
        <p:spPr>
          <a:xfrm>
            <a:off x="10843359" y="905563"/>
            <a:ext cx="1210491" cy="143565"/>
          </a:xfrm>
          <a:prstGeom prst="rect">
            <a:avLst/>
          </a:prstGeom>
          <a:noFill/>
        </p:spPr>
        <p:txBody>
          <a:bodyPr wrap="square" lIns="0" tIns="0" rIns="0" bIns="0" rtlCol="0">
            <a:spAutoFit/>
          </a:bodyPr>
          <a:lstStyle/>
          <a:p>
            <a:pPr algn="ctr"/>
            <a:r>
              <a:rPr lang="en-US" sz="933" spc="133">
                <a:solidFill>
                  <a:schemeClr val="tx1">
                    <a:lumMod val="50000"/>
                    <a:lumOff val="50000"/>
                  </a:schemeClr>
                </a:solidFill>
              </a:rPr>
              <a:t>LEADERSHIP</a:t>
            </a:r>
          </a:p>
        </p:txBody>
      </p:sp>
    </p:spTree>
    <p:extLst>
      <p:ext uri="{BB962C8B-B14F-4D97-AF65-F5344CB8AC3E}">
        <p14:creationId xmlns:p14="http://schemas.microsoft.com/office/powerpoint/2010/main" val="19230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lture of Safety">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524544" y="1332073"/>
            <a:ext cx="10982251" cy="4802028"/>
          </a:xfrm>
        </p:spPr>
        <p:txBody>
          <a:bodyPr/>
          <a:lstStyle>
            <a:lvl1pPr marL="380990" indent="-380990">
              <a:defRPr sz="3200">
                <a:latin typeface="Arial" panose="020B0604020202020204" pitchFamily="34" charset="0"/>
                <a:cs typeface="Arial" panose="020B0604020202020204" pitchFamily="34" charset="0"/>
              </a:defRPr>
            </a:lvl1pPr>
            <a:lvl2pPr marL="759865" indent="-300559">
              <a:buClr>
                <a:schemeClr val="tx2"/>
              </a:buClr>
              <a:defRPr>
                <a:latin typeface="Arial" panose="020B0604020202020204" pitchFamily="34" charset="0"/>
                <a:cs typeface="Arial" panose="020B0604020202020204" pitchFamily="34" charset="0"/>
              </a:defRPr>
            </a:lvl2pPr>
            <a:lvl3pPr marL="1068891" indent="-232828">
              <a:spcAft>
                <a:spcPts val="800"/>
              </a:spcAft>
              <a:buSzPct val="100000"/>
              <a:defRPr>
                <a:latin typeface="Arial" panose="020B0604020202020204" pitchFamily="34" charset="0"/>
                <a:cs typeface="Arial" panose="020B0604020202020204" pitchFamily="34" charset="0"/>
              </a:defRPr>
            </a:lvl3pPr>
            <a:lvl4pPr marL="1225520" indent="-230712">
              <a:spcAft>
                <a:spcPts val="800"/>
              </a:spcAft>
              <a:tabLst/>
              <a:defRPr>
                <a:latin typeface="Calibri" panose="020F0502020204030204" pitchFamily="34" charset="0"/>
              </a:defRPr>
            </a:lvl4pPr>
            <a:lvl5pPr>
              <a:spcAft>
                <a:spcPts val="800"/>
              </a:spcAft>
              <a:defRPr baseline="0">
                <a:latin typeface="Calibri" panose="020F0502020204030204" pitchFamily="34" charset="0"/>
              </a:defRPr>
            </a:lvl5pPr>
            <a:lvl6pPr marL="3047924" indent="-300559">
              <a:spcAft>
                <a:spcPts val="800"/>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524545" y="460853"/>
            <a:ext cx="10318815"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13"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
        <p:nvSpPr>
          <p:cNvPr id="10" name="TextBox 9">
            <a:extLst>
              <a:ext uri="{FF2B5EF4-FFF2-40B4-BE49-F238E27FC236}">
                <a16:creationId xmlns:a16="http://schemas.microsoft.com/office/drawing/2014/main" id="{A729618A-60FF-455B-923A-2E28950A71FF}"/>
              </a:ext>
            </a:extLst>
          </p:cNvPr>
          <p:cNvSpPr txBox="1"/>
          <p:nvPr userDrawn="1"/>
        </p:nvSpPr>
        <p:spPr>
          <a:xfrm>
            <a:off x="10843359" y="902573"/>
            <a:ext cx="1210491" cy="287130"/>
          </a:xfrm>
          <a:prstGeom prst="rect">
            <a:avLst/>
          </a:prstGeom>
          <a:noFill/>
        </p:spPr>
        <p:txBody>
          <a:bodyPr wrap="square" lIns="0" tIns="0" rIns="0" bIns="0" rtlCol="0">
            <a:spAutoFit/>
          </a:bodyPr>
          <a:lstStyle/>
          <a:p>
            <a:pPr algn="ctr"/>
            <a:r>
              <a:rPr lang="en-US" sz="933" spc="133">
                <a:solidFill>
                  <a:schemeClr val="tx1">
                    <a:lumMod val="50000"/>
                    <a:lumOff val="50000"/>
                  </a:schemeClr>
                </a:solidFill>
              </a:rPr>
              <a:t>CULTURE</a:t>
            </a:r>
            <a:br>
              <a:rPr lang="en-US" sz="933" spc="133">
                <a:solidFill>
                  <a:schemeClr val="tx1">
                    <a:lumMod val="50000"/>
                    <a:lumOff val="50000"/>
                  </a:schemeClr>
                </a:solidFill>
              </a:rPr>
            </a:br>
            <a:r>
              <a:rPr lang="en-US" sz="933" spc="133">
                <a:solidFill>
                  <a:schemeClr val="tx1">
                    <a:lumMod val="50000"/>
                    <a:lumOff val="50000"/>
                  </a:schemeClr>
                </a:solidFill>
              </a:rPr>
              <a:t>OF SAFETY</a:t>
            </a:r>
          </a:p>
        </p:txBody>
      </p:sp>
      <p:pic>
        <p:nvPicPr>
          <p:cNvPr id="14" name="Graphic 13">
            <a:extLst>
              <a:ext uri="{FF2B5EF4-FFF2-40B4-BE49-F238E27FC236}">
                <a16:creationId xmlns:a16="http://schemas.microsoft.com/office/drawing/2014/main" id="{B01A26A3-BCE7-41AF-A9C1-7F200C5C2D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9732" y="342900"/>
            <a:ext cx="457744" cy="501339"/>
          </a:xfrm>
          <a:prstGeom prst="rect">
            <a:avLst/>
          </a:prstGeom>
        </p:spPr>
      </p:pic>
    </p:spTree>
    <p:extLst>
      <p:ext uri="{BB962C8B-B14F-4D97-AF65-F5344CB8AC3E}">
        <p14:creationId xmlns:p14="http://schemas.microsoft.com/office/powerpoint/2010/main" val="264667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rive to Zero">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524544" y="1332073"/>
            <a:ext cx="10982251" cy="4802028"/>
          </a:xfrm>
        </p:spPr>
        <p:txBody>
          <a:bodyPr/>
          <a:lstStyle>
            <a:lvl1pPr marL="380990" indent="-380990">
              <a:defRPr sz="3200">
                <a:latin typeface="Arial" panose="020B0604020202020204" pitchFamily="34" charset="0"/>
                <a:cs typeface="Arial" panose="020B0604020202020204" pitchFamily="34" charset="0"/>
              </a:defRPr>
            </a:lvl1pPr>
            <a:lvl2pPr marL="759865" indent="-300559">
              <a:buClr>
                <a:schemeClr val="tx2"/>
              </a:buClr>
              <a:defRPr>
                <a:latin typeface="Arial" panose="020B0604020202020204" pitchFamily="34" charset="0"/>
                <a:cs typeface="Arial" panose="020B0604020202020204" pitchFamily="34" charset="0"/>
              </a:defRPr>
            </a:lvl2pPr>
            <a:lvl3pPr marL="1068891" indent="-232828">
              <a:spcAft>
                <a:spcPts val="800"/>
              </a:spcAft>
              <a:buSzPct val="100000"/>
              <a:defRPr>
                <a:latin typeface="Arial" panose="020B0604020202020204" pitchFamily="34" charset="0"/>
                <a:cs typeface="Arial" panose="020B0604020202020204" pitchFamily="34" charset="0"/>
              </a:defRPr>
            </a:lvl3pPr>
            <a:lvl4pPr marL="1225520" indent="-230712">
              <a:spcAft>
                <a:spcPts val="800"/>
              </a:spcAft>
              <a:tabLst/>
              <a:defRPr>
                <a:latin typeface="Calibri" panose="020F0502020204030204" pitchFamily="34" charset="0"/>
              </a:defRPr>
            </a:lvl4pPr>
            <a:lvl5pPr>
              <a:spcAft>
                <a:spcPts val="800"/>
              </a:spcAft>
              <a:defRPr baseline="0">
                <a:latin typeface="Calibri" panose="020F0502020204030204" pitchFamily="34" charset="0"/>
              </a:defRPr>
            </a:lvl5pPr>
            <a:lvl6pPr marL="3047924" indent="-300559">
              <a:spcAft>
                <a:spcPts val="800"/>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524545" y="460853"/>
            <a:ext cx="10258027"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13"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
        <p:nvSpPr>
          <p:cNvPr id="8" name="TextBox 7">
            <a:extLst>
              <a:ext uri="{FF2B5EF4-FFF2-40B4-BE49-F238E27FC236}">
                <a16:creationId xmlns:a16="http://schemas.microsoft.com/office/drawing/2014/main" id="{002CE47F-F7BA-4F5F-AE43-50BA0B0B70C8}"/>
              </a:ext>
            </a:extLst>
          </p:cNvPr>
          <p:cNvSpPr txBox="1"/>
          <p:nvPr userDrawn="1"/>
        </p:nvSpPr>
        <p:spPr>
          <a:xfrm>
            <a:off x="10843359" y="902573"/>
            <a:ext cx="1210491" cy="143565"/>
          </a:xfrm>
          <a:prstGeom prst="rect">
            <a:avLst/>
          </a:prstGeom>
          <a:noFill/>
        </p:spPr>
        <p:txBody>
          <a:bodyPr wrap="square" lIns="0" tIns="0" rIns="0" bIns="0" rtlCol="0">
            <a:spAutoFit/>
          </a:bodyPr>
          <a:lstStyle/>
          <a:p>
            <a:pPr algn="ctr"/>
            <a:r>
              <a:rPr lang="en-US" sz="933" spc="133">
                <a:solidFill>
                  <a:schemeClr val="tx1">
                    <a:lumMod val="50000"/>
                    <a:lumOff val="50000"/>
                  </a:schemeClr>
                </a:solidFill>
              </a:rPr>
              <a:t>DRIVE TO ZERO</a:t>
            </a:r>
          </a:p>
        </p:txBody>
      </p:sp>
      <p:pic>
        <p:nvPicPr>
          <p:cNvPr id="9" name="Graphic 8">
            <a:extLst>
              <a:ext uri="{FF2B5EF4-FFF2-40B4-BE49-F238E27FC236}">
                <a16:creationId xmlns:a16="http://schemas.microsoft.com/office/drawing/2014/main" id="{7E52B4B7-8ABF-4436-9B4F-8276E3772B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2394" y="356357"/>
            <a:ext cx="364292" cy="492867"/>
          </a:xfrm>
          <a:prstGeom prst="rect">
            <a:avLst/>
          </a:prstGeom>
        </p:spPr>
      </p:pic>
    </p:spTree>
    <p:extLst>
      <p:ext uri="{BB962C8B-B14F-4D97-AF65-F5344CB8AC3E}">
        <p14:creationId xmlns:p14="http://schemas.microsoft.com/office/powerpoint/2010/main" val="204823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inuous Learning">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524544" y="1332073"/>
            <a:ext cx="10982251" cy="4802028"/>
          </a:xfrm>
        </p:spPr>
        <p:txBody>
          <a:bodyPr/>
          <a:lstStyle>
            <a:lvl1pPr marL="380990" indent="-380990">
              <a:defRPr sz="3200">
                <a:latin typeface="Arial" panose="020B0604020202020204" pitchFamily="34" charset="0"/>
                <a:cs typeface="Arial" panose="020B0604020202020204" pitchFamily="34" charset="0"/>
              </a:defRPr>
            </a:lvl1pPr>
            <a:lvl2pPr marL="759865" indent="-300559">
              <a:buClr>
                <a:schemeClr val="tx2"/>
              </a:buClr>
              <a:defRPr>
                <a:latin typeface="Arial" panose="020B0604020202020204" pitchFamily="34" charset="0"/>
                <a:cs typeface="Arial" panose="020B0604020202020204" pitchFamily="34" charset="0"/>
              </a:defRPr>
            </a:lvl2pPr>
            <a:lvl3pPr marL="1068891" indent="-232828">
              <a:spcAft>
                <a:spcPts val="800"/>
              </a:spcAft>
              <a:buSzPct val="100000"/>
              <a:defRPr>
                <a:latin typeface="Arial" panose="020B0604020202020204" pitchFamily="34" charset="0"/>
                <a:cs typeface="Arial" panose="020B0604020202020204" pitchFamily="34" charset="0"/>
              </a:defRPr>
            </a:lvl3pPr>
            <a:lvl4pPr marL="1225520" indent="-230712">
              <a:spcAft>
                <a:spcPts val="800"/>
              </a:spcAft>
              <a:tabLst/>
              <a:defRPr>
                <a:latin typeface="Calibri" panose="020F0502020204030204" pitchFamily="34" charset="0"/>
              </a:defRPr>
            </a:lvl4pPr>
            <a:lvl5pPr>
              <a:spcAft>
                <a:spcPts val="800"/>
              </a:spcAft>
              <a:defRPr baseline="0">
                <a:latin typeface="Calibri" panose="020F0502020204030204" pitchFamily="34" charset="0"/>
              </a:defRPr>
            </a:lvl5pPr>
            <a:lvl6pPr marL="3047924" indent="-300559">
              <a:spcAft>
                <a:spcPts val="800"/>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524546" y="460853"/>
            <a:ext cx="10318813"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13"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grpSp>
        <p:nvGrpSpPr>
          <p:cNvPr id="14" name="Group 13">
            <a:extLst>
              <a:ext uri="{FF2B5EF4-FFF2-40B4-BE49-F238E27FC236}">
                <a16:creationId xmlns:a16="http://schemas.microsoft.com/office/drawing/2014/main" id="{FA3C280D-4442-4C21-B604-C399903D5F6D}"/>
              </a:ext>
            </a:extLst>
          </p:cNvPr>
          <p:cNvGrpSpPr/>
          <p:nvPr userDrawn="1"/>
        </p:nvGrpSpPr>
        <p:grpSpPr>
          <a:xfrm>
            <a:off x="10843359" y="386865"/>
            <a:ext cx="1210491" cy="802839"/>
            <a:chOff x="8132519" y="368521"/>
            <a:chExt cx="907868" cy="602129"/>
          </a:xfrm>
        </p:grpSpPr>
        <p:sp>
          <p:nvSpPr>
            <p:cNvPr id="15" name="TextBox 14">
              <a:extLst>
                <a:ext uri="{FF2B5EF4-FFF2-40B4-BE49-F238E27FC236}">
                  <a16:creationId xmlns:a16="http://schemas.microsoft.com/office/drawing/2014/main" id="{17138CEA-3F18-49A6-9139-C8FACB98F712}"/>
                </a:ext>
              </a:extLst>
            </p:cNvPr>
            <p:cNvSpPr txBox="1"/>
            <p:nvPr/>
          </p:nvSpPr>
          <p:spPr>
            <a:xfrm>
              <a:off x="8132519" y="755302"/>
              <a:ext cx="907868" cy="215348"/>
            </a:xfrm>
            <a:prstGeom prst="rect">
              <a:avLst/>
            </a:prstGeom>
            <a:noFill/>
          </p:spPr>
          <p:txBody>
            <a:bodyPr wrap="square" lIns="0" tIns="0" rIns="0" bIns="0" rtlCol="0">
              <a:spAutoFit/>
            </a:bodyPr>
            <a:lstStyle/>
            <a:p>
              <a:pPr algn="ctr"/>
              <a:r>
                <a:rPr lang="en-US" sz="933" spc="133">
                  <a:solidFill>
                    <a:schemeClr val="tx1">
                      <a:lumMod val="50000"/>
                      <a:lumOff val="50000"/>
                    </a:schemeClr>
                  </a:solidFill>
                </a:rPr>
                <a:t>CONTINUOUS</a:t>
              </a:r>
              <a:br>
                <a:rPr lang="en-US" sz="933" spc="133">
                  <a:solidFill>
                    <a:schemeClr val="tx1">
                      <a:lumMod val="50000"/>
                      <a:lumOff val="50000"/>
                    </a:schemeClr>
                  </a:solidFill>
                </a:rPr>
              </a:br>
              <a:r>
                <a:rPr lang="en-US" sz="933" spc="133">
                  <a:solidFill>
                    <a:schemeClr val="tx1">
                      <a:lumMod val="50000"/>
                      <a:lumOff val="50000"/>
                    </a:schemeClr>
                  </a:solidFill>
                </a:rPr>
                <a:t>LEARNING</a:t>
              </a:r>
            </a:p>
          </p:txBody>
        </p:sp>
        <p:pic>
          <p:nvPicPr>
            <p:cNvPr id="16" name="Graphic 15">
              <a:extLst>
                <a:ext uri="{FF2B5EF4-FFF2-40B4-BE49-F238E27FC236}">
                  <a16:creationId xmlns:a16="http://schemas.microsoft.com/office/drawing/2014/main" id="{BB13195C-2E30-4FDA-AAF3-080F23302B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676" y="368521"/>
              <a:ext cx="379062" cy="348738"/>
            </a:xfrm>
            <a:prstGeom prst="rect">
              <a:avLst/>
            </a:prstGeom>
          </p:spPr>
        </p:pic>
      </p:grpSp>
    </p:spTree>
    <p:extLst>
      <p:ext uri="{BB962C8B-B14F-4D97-AF65-F5344CB8AC3E}">
        <p14:creationId xmlns:p14="http://schemas.microsoft.com/office/powerpoint/2010/main" val="202230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 y="1332076"/>
            <a:ext cx="11101104" cy="5065073"/>
          </a:xfrm>
        </p:spPr>
        <p:txBody>
          <a:bodyPr/>
          <a:lstStyle/>
          <a:p>
            <a:pPr lvl="0"/>
            <a:r>
              <a:rPr lang="en-US"/>
              <a:t>Click to edit Master text styles</a:t>
            </a:r>
          </a:p>
          <a:p>
            <a:pPr lvl="1"/>
            <a:r>
              <a:rPr lang="en-US"/>
              <a:t>Second level</a:t>
            </a:r>
          </a:p>
          <a:p>
            <a:pPr lvl="2"/>
            <a:r>
              <a:rPr lang="en-US"/>
              <a:t>Third level</a:t>
            </a:r>
          </a:p>
        </p:txBody>
      </p:sp>
      <p:sp>
        <p:nvSpPr>
          <p:cNvPr id="6" name="Footer Placeholder 2">
            <a:extLst>
              <a:ext uri="{FF2B5EF4-FFF2-40B4-BE49-F238E27FC236}">
                <a16:creationId xmlns:a16="http://schemas.microsoft.com/office/drawing/2014/main" id="{A69C70BC-D8BC-4450-8253-499FCEDDF586}"/>
              </a:ext>
            </a:extLst>
          </p:cNvPr>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8" name="Slide Number Placeholder 6">
            <a:extLst>
              <a:ext uri="{FF2B5EF4-FFF2-40B4-BE49-F238E27FC236}">
                <a16:creationId xmlns:a16="http://schemas.microsoft.com/office/drawing/2014/main" id="{F31F8F05-E8EC-4106-9291-9CF21A354A42}"/>
              </a:ext>
            </a:extLst>
          </p:cNvPr>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198369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995" y="1332075"/>
            <a:ext cx="5384800" cy="4525963"/>
          </a:xfrm>
        </p:spPr>
        <p:txBody>
          <a:bodyPr/>
          <a:lstStyle>
            <a:lvl1pPr>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21995" y="1332075"/>
            <a:ext cx="5384800" cy="4525963"/>
          </a:xfrm>
        </p:spPr>
        <p:txBody>
          <a:bodyPr/>
          <a:lstStyle>
            <a:lvl1pPr>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9"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10"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
        <p:nvSpPr>
          <p:cNvPr id="11" name="Title Placeholder 1"/>
          <p:cNvSpPr>
            <a:spLocks noGrp="1"/>
          </p:cNvSpPr>
          <p:nvPr>
            <p:ph type="title"/>
          </p:nvPr>
        </p:nvSpPr>
        <p:spPr>
          <a:xfrm>
            <a:off x="524544" y="460853"/>
            <a:ext cx="10972800"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1533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995" y="1549205"/>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533995" y="2188967"/>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17764" y="1549205"/>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17764" y="2188967"/>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p:txBody>
      </p:sp>
      <p:sp>
        <p:nvSpPr>
          <p:cNvPr id="11" name="Footer Placeholder 2"/>
          <p:cNvSpPr>
            <a:spLocks noGrp="1"/>
          </p:cNvSpPr>
          <p:nvPr>
            <p:ph type="ftr" sz="quarter" idx="10"/>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12" name="Slide Number Placeholder 6"/>
          <p:cNvSpPr>
            <a:spLocks noGrp="1"/>
          </p:cNvSpPr>
          <p:nvPr>
            <p:ph type="sldNum" sz="quarter" idx="11"/>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
        <p:nvSpPr>
          <p:cNvPr id="13" name="Title Placeholder 1"/>
          <p:cNvSpPr>
            <a:spLocks noGrp="1"/>
          </p:cNvSpPr>
          <p:nvPr>
            <p:ph type="title"/>
          </p:nvPr>
        </p:nvSpPr>
        <p:spPr>
          <a:xfrm>
            <a:off x="524544" y="422753"/>
            <a:ext cx="10972800"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329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98225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10"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221799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5" name="Footer Placeholder 2">
            <a:extLst>
              <a:ext uri="{FF2B5EF4-FFF2-40B4-BE49-F238E27FC236}">
                <a16:creationId xmlns:a16="http://schemas.microsoft.com/office/drawing/2014/main" id="{56E42A91-CF70-433C-B221-CB79D9A19920}"/>
              </a:ext>
            </a:extLst>
          </p:cNvPr>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8" name="Slide Number Placeholder 6">
            <a:extLst>
              <a:ext uri="{FF2B5EF4-FFF2-40B4-BE49-F238E27FC236}">
                <a16:creationId xmlns:a16="http://schemas.microsoft.com/office/drawing/2014/main" id="{953E1648-3BB8-422C-AAAC-3ED5A9D553A7}"/>
              </a:ext>
            </a:extLst>
          </p:cNvPr>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343020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D421CF-6B64-4485-826A-81938C3DD31D}"/>
              </a:ext>
            </a:extLst>
          </p:cNvPr>
          <p:cNvSpPr/>
          <p:nvPr userDrawn="1"/>
        </p:nvSpPr>
        <p:spPr>
          <a:xfrm>
            <a:off x="0" y="0"/>
            <a:ext cx="12192000" cy="68580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
        <p:nvSpPr>
          <p:cNvPr id="7" name="Footer Placeholder 2">
            <a:extLst>
              <a:ext uri="{FF2B5EF4-FFF2-40B4-BE49-F238E27FC236}">
                <a16:creationId xmlns:a16="http://schemas.microsoft.com/office/drawing/2014/main" id="{F5E85B5A-C07B-4700-9498-E20D505B5401}"/>
              </a:ext>
            </a:extLst>
          </p:cNvPr>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©2022 Trinity Health, All Rights Reserved</a:t>
            </a:r>
          </a:p>
        </p:txBody>
      </p:sp>
      <p:sp>
        <p:nvSpPr>
          <p:cNvPr id="8" name="Slide Number Placeholder 6">
            <a:extLst>
              <a:ext uri="{FF2B5EF4-FFF2-40B4-BE49-F238E27FC236}">
                <a16:creationId xmlns:a16="http://schemas.microsoft.com/office/drawing/2014/main" id="{566FF431-0F6E-49CD-89BC-4782713705D8}"/>
              </a:ext>
            </a:extLst>
          </p:cNvPr>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183215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Green Breaker Pag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 y="1"/>
            <a:ext cx="12190993" cy="6867593"/>
          </a:xfrm>
          <a:prstGeom prst="rect">
            <a:avLst/>
          </a:prstGeom>
        </p:spPr>
      </p:pic>
      <p:sp>
        <p:nvSpPr>
          <p:cNvPr id="7"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bg1"/>
                </a:solidFill>
              </a:defRPr>
            </a:lvl1pPr>
          </a:lstStyle>
          <a:p>
            <a:r>
              <a:rPr lang="en-US"/>
              <a:t>©2020 Trinity Health, All Rights Reserved</a:t>
            </a:r>
          </a:p>
        </p:txBody>
      </p:sp>
      <p:sp>
        <p:nvSpPr>
          <p:cNvPr id="10"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bg1"/>
                </a:solidFill>
              </a:defRPr>
            </a:lvl1pPr>
          </a:lstStyle>
          <a:p>
            <a:fld id="{489F9553-C816-6842-8939-EE75ECF7EB2B}" type="slidenum">
              <a:rPr lang="en-US" smtClean="0"/>
              <a:pPr/>
              <a:t>‹#›</a:t>
            </a:fld>
            <a:endParaRPr lang="en-US"/>
          </a:p>
        </p:txBody>
      </p:sp>
      <p:sp>
        <p:nvSpPr>
          <p:cNvPr id="11" name="Title 1"/>
          <p:cNvSpPr>
            <a:spLocks noGrp="1"/>
          </p:cNvSpPr>
          <p:nvPr>
            <p:ph type="title"/>
          </p:nvPr>
        </p:nvSpPr>
        <p:spPr>
          <a:xfrm>
            <a:off x="975570" y="1136445"/>
            <a:ext cx="4968031" cy="1346139"/>
          </a:xfrm>
        </p:spPr>
        <p:txBody>
          <a:bodyPr anchor="t">
            <a:noAutofit/>
          </a:bodyPr>
          <a:lstStyle>
            <a:lvl1pPr>
              <a:lnSpc>
                <a:spcPts val="4667"/>
              </a:lnSpc>
              <a:defRPr sz="3733">
                <a:solidFill>
                  <a:srgbClr val="4C9D2F"/>
                </a:solidFill>
              </a:defRPr>
            </a:lvl1pPr>
          </a:lstStyle>
          <a:p>
            <a:r>
              <a:rPr lang="en-US"/>
              <a:t>Click to edit Master title style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83" y="6224985"/>
            <a:ext cx="1595461" cy="490912"/>
          </a:xfrm>
          <a:prstGeom prst="rect">
            <a:avLst/>
          </a:prstGeom>
        </p:spPr>
      </p:pic>
      <p:pic>
        <p:nvPicPr>
          <p:cNvPr id="2" name="Picture 1">
            <a:extLst>
              <a:ext uri="{FF2B5EF4-FFF2-40B4-BE49-F238E27FC236}">
                <a16:creationId xmlns:a16="http://schemas.microsoft.com/office/drawing/2014/main" id="{C553B7BC-438B-A2DD-3841-6B8CEB22C4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8" y="1"/>
            <a:ext cx="12190993" cy="6867593"/>
          </a:xfrm>
          <a:prstGeom prst="rect">
            <a:avLst/>
          </a:prstGeom>
        </p:spPr>
      </p:pic>
      <p:pic>
        <p:nvPicPr>
          <p:cNvPr id="4" name="Picture 3">
            <a:extLst>
              <a:ext uri="{FF2B5EF4-FFF2-40B4-BE49-F238E27FC236}">
                <a16:creationId xmlns:a16="http://schemas.microsoft.com/office/drawing/2014/main" id="{687F241B-5D42-092F-1EA6-E5F30E497F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483" y="6224985"/>
            <a:ext cx="1595461" cy="490912"/>
          </a:xfrm>
          <a:prstGeom prst="rect">
            <a:avLst/>
          </a:prstGeom>
        </p:spPr>
      </p:pic>
    </p:spTree>
    <p:extLst>
      <p:ext uri="{BB962C8B-B14F-4D97-AF65-F5344CB8AC3E}">
        <p14:creationId xmlns:p14="http://schemas.microsoft.com/office/powerpoint/2010/main" val="46155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524545" y="1332074"/>
            <a:ext cx="10982251" cy="4802028"/>
          </a:xfrm>
        </p:spPr>
        <p:txBody>
          <a:bodyPr/>
          <a:lstStyle>
            <a:lvl1pPr marL="380981" indent="-380981">
              <a:defRPr sz="3200">
                <a:latin typeface="Arial" panose="020B0604020202020204" pitchFamily="34" charset="0"/>
                <a:cs typeface="Arial" panose="020B0604020202020204" pitchFamily="34" charset="0"/>
              </a:defRPr>
            </a:lvl1pPr>
            <a:lvl2pPr marL="759846" indent="-300551">
              <a:buClr>
                <a:schemeClr val="tx2"/>
              </a:buClr>
              <a:defRPr>
                <a:latin typeface="Arial" panose="020B0604020202020204" pitchFamily="34" charset="0"/>
                <a:cs typeface="Arial" panose="020B0604020202020204" pitchFamily="34" charset="0"/>
              </a:defRPr>
            </a:lvl2pPr>
            <a:lvl3pPr marL="1068864" indent="-232822">
              <a:spcAft>
                <a:spcPts val="800"/>
              </a:spcAft>
              <a:buSzPct val="100000"/>
              <a:defRPr>
                <a:latin typeface="Arial" panose="020B0604020202020204" pitchFamily="34" charset="0"/>
                <a:cs typeface="Arial" panose="020B0604020202020204" pitchFamily="34" charset="0"/>
              </a:defRPr>
            </a:lvl3pPr>
            <a:lvl4pPr marL="1225489" indent="-230706">
              <a:spcAft>
                <a:spcPts val="800"/>
              </a:spcAft>
              <a:tabLst/>
              <a:defRPr>
                <a:latin typeface="Calibri" panose="020F0502020204030204" pitchFamily="34" charset="0"/>
              </a:defRPr>
            </a:lvl4pPr>
            <a:lvl5pPr>
              <a:spcAft>
                <a:spcPts val="800"/>
              </a:spcAft>
              <a:defRPr baseline="0">
                <a:latin typeface="Calibri" panose="020F0502020204030204" pitchFamily="34" charset="0"/>
              </a:defRPr>
            </a:lvl5pPr>
            <a:lvl6pPr marL="3047848" indent="-300551">
              <a:spcAft>
                <a:spcPts val="800"/>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524544" y="460853"/>
            <a:ext cx="10972800" cy="664875"/>
          </a:xfrm>
          <a:prstGeom prst="rect">
            <a:avLst/>
          </a:prstGeom>
        </p:spPr>
        <p:txBody>
          <a:bodyPr vert="horz" lIns="0" tIns="0" rIns="0" bIns="0" rtlCol="0" anchor="ctr" anchorCtr="0">
            <a:noAutofit/>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6" name="Footer Placeholder 2">
            <a:extLst>
              <a:ext uri="{FF2B5EF4-FFF2-40B4-BE49-F238E27FC236}">
                <a16:creationId xmlns:a16="http://schemas.microsoft.com/office/drawing/2014/main" id="{2BB93D72-3698-4A30-9E1B-0CB54CDA0FDE}"/>
              </a:ext>
            </a:extLst>
          </p:cNvPr>
          <p:cNvSpPr>
            <a:spLocks noGrp="1"/>
          </p:cNvSpPr>
          <p:nvPr>
            <p:ph type="ftr" sz="quarter" idx="3"/>
          </p:nvPr>
        </p:nvSpPr>
        <p:spPr>
          <a:xfrm>
            <a:off x="9267826" y="6473608"/>
            <a:ext cx="2345533" cy="249201"/>
          </a:xfrm>
          <a:prstGeom prst="rect">
            <a:avLst/>
          </a:prstGeom>
        </p:spPr>
        <p:txBody>
          <a:bodyPr anchor="ctr"/>
          <a:lstStyle>
            <a:lvl1pPr algn="r">
              <a:defRPr sz="700">
                <a:solidFill>
                  <a:schemeClr val="tx1">
                    <a:lumMod val="50000"/>
                    <a:lumOff val="50000"/>
                  </a:schemeClr>
                </a:solidFill>
              </a:defRPr>
            </a:lvl1pPr>
          </a:lstStyle>
          <a:p>
            <a:r>
              <a:rPr lang="en-US"/>
              <a:t>©2020 Trinity Health, All Rights Reserved</a:t>
            </a:r>
          </a:p>
        </p:txBody>
      </p:sp>
      <p:sp>
        <p:nvSpPr>
          <p:cNvPr id="8" name="Slide Number Placeholder 6">
            <a:extLst>
              <a:ext uri="{FF2B5EF4-FFF2-40B4-BE49-F238E27FC236}">
                <a16:creationId xmlns:a16="http://schemas.microsoft.com/office/drawing/2014/main" id="{7649E196-A228-4709-9F4F-A042ED843919}"/>
              </a:ext>
            </a:extLst>
          </p:cNvPr>
          <p:cNvSpPr>
            <a:spLocks noGrp="1"/>
          </p:cNvSpPr>
          <p:nvPr>
            <p:ph type="sldNum" sz="quarter" idx="4"/>
          </p:nvPr>
        </p:nvSpPr>
        <p:spPr>
          <a:xfrm>
            <a:off x="11570431" y="6415644"/>
            <a:ext cx="360088" cy="365125"/>
          </a:xfrm>
          <a:prstGeom prst="rect">
            <a:avLst/>
          </a:prstGeom>
        </p:spPr>
        <p:txBody>
          <a:bodyPr vert="horz" lIns="91440" tIns="45720" rIns="0" bIns="45720" rtlCol="0" anchor="ctr"/>
          <a:lstStyle>
            <a:lvl1pPr algn="r">
              <a:defRPr sz="800">
                <a:solidFill>
                  <a:schemeClr val="tx1">
                    <a:lumMod val="50000"/>
                    <a:lumOff val="50000"/>
                  </a:schemeClr>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206508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524544" y="1332073"/>
            <a:ext cx="10982251" cy="4802028"/>
          </a:xfrm>
        </p:spPr>
        <p:txBody>
          <a:bodyPr/>
          <a:lstStyle>
            <a:lvl1pPr marL="380990" indent="-380990">
              <a:defRPr sz="3200">
                <a:latin typeface="Arial" panose="020B0604020202020204" pitchFamily="34" charset="0"/>
                <a:cs typeface="Arial" panose="020B0604020202020204" pitchFamily="34" charset="0"/>
              </a:defRPr>
            </a:lvl1pPr>
            <a:lvl2pPr marL="759865" indent="-300559">
              <a:buClr>
                <a:schemeClr val="tx2"/>
              </a:buClr>
              <a:defRPr>
                <a:latin typeface="Arial" panose="020B0604020202020204" pitchFamily="34" charset="0"/>
                <a:cs typeface="Arial" panose="020B0604020202020204" pitchFamily="34" charset="0"/>
              </a:defRPr>
            </a:lvl2pPr>
            <a:lvl3pPr marL="1068891" indent="-232828">
              <a:spcAft>
                <a:spcPts val="800"/>
              </a:spcAft>
              <a:buSzPct val="100000"/>
              <a:defRPr>
                <a:latin typeface="Arial" panose="020B0604020202020204" pitchFamily="34" charset="0"/>
                <a:cs typeface="Arial" panose="020B0604020202020204" pitchFamily="34" charset="0"/>
              </a:defRPr>
            </a:lvl3pPr>
            <a:lvl4pPr marL="1225520" indent="-230712">
              <a:spcAft>
                <a:spcPts val="800"/>
              </a:spcAft>
              <a:tabLst/>
              <a:defRPr>
                <a:latin typeface="Calibri" panose="020F0502020204030204" pitchFamily="34" charset="0"/>
              </a:defRPr>
            </a:lvl4pPr>
            <a:lvl5pPr>
              <a:spcAft>
                <a:spcPts val="800"/>
              </a:spcAft>
              <a:defRPr baseline="0">
                <a:latin typeface="Calibri" panose="020F0502020204030204" pitchFamily="34" charset="0"/>
              </a:defRPr>
            </a:lvl5pPr>
            <a:lvl6pPr marL="3047924" indent="-300559">
              <a:spcAft>
                <a:spcPts val="800"/>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524544" y="460853"/>
            <a:ext cx="10972800"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©2020 Trinity Health, All Rights Reserved</a:t>
            </a:r>
          </a:p>
        </p:txBody>
      </p:sp>
      <p:sp>
        <p:nvSpPr>
          <p:cNvPr id="13"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229802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995" y="1332075"/>
            <a:ext cx="5384800" cy="4525963"/>
          </a:xfrm>
        </p:spPr>
        <p:txBody>
          <a:bodyPr/>
          <a:lstStyle>
            <a:lvl1pPr>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21995" y="1332075"/>
            <a:ext cx="5384800" cy="4525963"/>
          </a:xfrm>
        </p:spPr>
        <p:txBody>
          <a:bodyPr/>
          <a:lstStyle>
            <a:lvl1pPr>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9"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©2024 Trinity Health, All Rights Reserved</a:t>
            </a:r>
          </a:p>
        </p:txBody>
      </p:sp>
      <p:sp>
        <p:nvSpPr>
          <p:cNvPr id="10"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1DD94B5B-D30F-4545-8249-7FFD9D2FA383}" type="slidenum">
              <a:rPr lang="en-US" smtClean="0"/>
              <a:t>‹#›</a:t>
            </a:fld>
            <a:endParaRPr lang="en-US"/>
          </a:p>
        </p:txBody>
      </p:sp>
      <p:sp>
        <p:nvSpPr>
          <p:cNvPr id="11" name="Title Placeholder 1"/>
          <p:cNvSpPr>
            <a:spLocks noGrp="1"/>
          </p:cNvSpPr>
          <p:nvPr>
            <p:ph type="title"/>
          </p:nvPr>
        </p:nvSpPr>
        <p:spPr>
          <a:xfrm>
            <a:off x="524544" y="460853"/>
            <a:ext cx="10972800"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8748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995" y="1549205"/>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533995" y="2188967"/>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17764" y="1549205"/>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17764" y="2188967"/>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p:txBody>
      </p:sp>
      <p:sp>
        <p:nvSpPr>
          <p:cNvPr id="11" name="Footer Placeholder 2"/>
          <p:cNvSpPr>
            <a:spLocks noGrp="1"/>
          </p:cNvSpPr>
          <p:nvPr>
            <p:ph type="ftr" sz="quarter" idx="10"/>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©2024 Trinity Health, All Rights Reserved</a:t>
            </a:r>
          </a:p>
        </p:txBody>
      </p:sp>
      <p:sp>
        <p:nvSpPr>
          <p:cNvPr id="12" name="Slide Number Placeholder 6"/>
          <p:cNvSpPr>
            <a:spLocks noGrp="1"/>
          </p:cNvSpPr>
          <p:nvPr>
            <p:ph type="sldNum" sz="quarter" idx="11"/>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1DD94B5B-D30F-4545-8249-7FFD9D2FA383}" type="slidenum">
              <a:rPr lang="en-US" smtClean="0"/>
              <a:pPr/>
              <a:t>‹#›</a:t>
            </a:fld>
            <a:endParaRPr lang="en-US"/>
          </a:p>
        </p:txBody>
      </p:sp>
      <p:sp>
        <p:nvSpPr>
          <p:cNvPr id="13" name="Title Placeholder 1"/>
          <p:cNvSpPr>
            <a:spLocks noGrp="1"/>
          </p:cNvSpPr>
          <p:nvPr>
            <p:ph type="title"/>
          </p:nvPr>
        </p:nvSpPr>
        <p:spPr>
          <a:xfrm>
            <a:off x="524544" y="422753"/>
            <a:ext cx="10972800"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8459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98225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©2024 Trinity Health, All Rights Reserved</a:t>
            </a:r>
          </a:p>
        </p:txBody>
      </p:sp>
      <p:sp>
        <p:nvSpPr>
          <p:cNvPr id="10"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1DD94B5B-D30F-4545-8249-7FFD9D2FA383}" type="slidenum">
              <a:rPr lang="en-US" smtClean="0"/>
              <a:pPr/>
              <a:t>‹#›</a:t>
            </a:fld>
            <a:endParaRPr lang="en-US"/>
          </a:p>
        </p:txBody>
      </p:sp>
    </p:spTree>
    <p:extLst>
      <p:ext uri="{BB962C8B-B14F-4D97-AF65-F5344CB8AC3E}">
        <p14:creationId xmlns:p14="http://schemas.microsoft.com/office/powerpoint/2010/main" val="59839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D117DD-232E-DB48-BC24-DD4FED527F39}"/>
              </a:ext>
            </a:extLst>
          </p:cNvPr>
          <p:cNvPicPr>
            <a:picLocks noChangeAspect="1"/>
          </p:cNvPicPr>
          <p:nvPr userDrawn="1"/>
        </p:nvPicPr>
        <p:blipFill>
          <a:blip r:embed="rId2"/>
          <a:srcRect/>
          <a:stretch/>
        </p:blipFill>
        <p:spPr>
          <a:xfrm>
            <a:off x="0" y="9939"/>
            <a:ext cx="12192000" cy="6858000"/>
          </a:xfrm>
          <a:prstGeom prst="rect">
            <a:avLst/>
          </a:prstGeom>
        </p:spPr>
      </p:pic>
      <p:sp>
        <p:nvSpPr>
          <p:cNvPr id="6" name="Slide Number Placeholder 5">
            <a:extLst>
              <a:ext uri="{FF2B5EF4-FFF2-40B4-BE49-F238E27FC236}">
                <a16:creationId xmlns:a16="http://schemas.microsoft.com/office/drawing/2014/main" id="{40A247C0-A2FD-3E4F-8701-9B7124DD2B8C}"/>
              </a:ext>
            </a:extLst>
          </p:cNvPr>
          <p:cNvSpPr>
            <a:spLocks noGrp="1"/>
          </p:cNvSpPr>
          <p:nvPr>
            <p:ph type="sldNum" sz="quarter" idx="12"/>
          </p:nvPr>
        </p:nvSpPr>
        <p:spPr>
          <a:xfrm>
            <a:off x="9336155" y="6421507"/>
            <a:ext cx="2743200" cy="365125"/>
          </a:xfrm>
        </p:spPr>
        <p:txBody>
          <a:bodyPr/>
          <a:lstStyle/>
          <a:p>
            <a:fld id="{1DD94B5B-D30F-4545-8249-7FFD9D2FA383}" type="slidenum">
              <a:rPr lang="en-US" smtClean="0"/>
              <a:t>‹#›</a:t>
            </a:fld>
            <a:endParaRPr lang="en-US"/>
          </a:p>
        </p:txBody>
      </p:sp>
      <p:sp>
        <p:nvSpPr>
          <p:cNvPr id="4" name="Text Placeholder 2">
            <a:extLst>
              <a:ext uri="{FF2B5EF4-FFF2-40B4-BE49-F238E27FC236}">
                <a16:creationId xmlns:a16="http://schemas.microsoft.com/office/drawing/2014/main" id="{0B5DEDC8-08E0-572A-5E18-C9F4F77F81CA}"/>
              </a:ext>
            </a:extLst>
          </p:cNvPr>
          <p:cNvSpPr>
            <a:spLocks noGrp="1"/>
          </p:cNvSpPr>
          <p:nvPr>
            <p:ph type="body" idx="13"/>
          </p:nvPr>
        </p:nvSpPr>
        <p:spPr>
          <a:xfrm>
            <a:off x="5738196" y="1440951"/>
            <a:ext cx="5344215" cy="215575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470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D117DD-232E-DB48-BC24-DD4FED527F39}"/>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D9DC787-7C3D-B54A-9D4D-B455097A68E0}"/>
              </a:ext>
            </a:extLst>
          </p:cNvPr>
          <p:cNvSpPr>
            <a:spLocks noGrp="1"/>
          </p:cNvSpPr>
          <p:nvPr>
            <p:ph type="body" idx="1"/>
          </p:nvPr>
        </p:nvSpPr>
        <p:spPr>
          <a:xfrm>
            <a:off x="1401418" y="1391256"/>
            <a:ext cx="7934737" cy="215575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0A247C0-A2FD-3E4F-8701-9B7124DD2B8C}"/>
              </a:ext>
            </a:extLst>
          </p:cNvPr>
          <p:cNvSpPr>
            <a:spLocks noGrp="1"/>
          </p:cNvSpPr>
          <p:nvPr>
            <p:ph type="sldNum" sz="quarter" idx="12"/>
          </p:nvPr>
        </p:nvSpPr>
        <p:spPr>
          <a:xfrm>
            <a:off x="9336155" y="6421507"/>
            <a:ext cx="2743200" cy="365125"/>
          </a:xfrm>
        </p:spPr>
        <p:txBody>
          <a:bodyPr/>
          <a:lstStyle/>
          <a:p>
            <a:fld id="{1DD94B5B-D30F-4545-8249-7FFD9D2FA383}" type="slidenum">
              <a:rPr lang="en-US" smtClean="0"/>
              <a:t>‹#›</a:t>
            </a:fld>
            <a:endParaRPr lang="en-US"/>
          </a:p>
        </p:txBody>
      </p:sp>
    </p:spTree>
    <p:extLst>
      <p:ext uri="{BB962C8B-B14F-4D97-AF65-F5344CB8AC3E}">
        <p14:creationId xmlns:p14="http://schemas.microsoft.com/office/powerpoint/2010/main" val="287209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9.png"/><Relationship Id="rId2" Type="http://schemas.openxmlformats.org/officeDocument/2006/relationships/slideLayout" Target="../slideLayouts/slideLayout17.xml"/><Relationship Id="rId16" Type="http://schemas.openxmlformats.org/officeDocument/2006/relationships/theme" Target="../theme/theme2.xml"/><Relationship Id="rId20" Type="http://schemas.openxmlformats.org/officeDocument/2006/relationships/image" Target="../media/image12.sv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1.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4544" y="460853"/>
            <a:ext cx="10972800" cy="664875"/>
          </a:xfrm>
          <a:prstGeom prst="rect">
            <a:avLst/>
          </a:prstGeom>
        </p:spPr>
        <p:txBody>
          <a:bodyPr vert="horz" lIns="0" tIns="0" rIns="0" bIns="0" rtlCol="0" anchor="ctr" anchorCtr="0">
            <a:noAutofit/>
          </a:bodyPr>
          <a:lstStyle/>
          <a:p>
            <a:r>
              <a:rPr lang="en-US"/>
              <a:t>Click to edit Master title style</a:t>
            </a:r>
          </a:p>
        </p:txBody>
      </p:sp>
      <p:sp>
        <p:nvSpPr>
          <p:cNvPr id="8" name="Text Placeholder 7"/>
          <p:cNvSpPr>
            <a:spLocks noGrp="1"/>
          </p:cNvSpPr>
          <p:nvPr>
            <p:ph type="body" idx="1"/>
          </p:nvPr>
        </p:nvSpPr>
        <p:spPr>
          <a:xfrm>
            <a:off x="524544" y="1332074"/>
            <a:ext cx="10972800" cy="4840127"/>
          </a:xfrm>
          <a:prstGeom prst="rect">
            <a:avLst/>
          </a:prstGeom>
        </p:spPr>
        <p:txBody>
          <a:bodyPr vert="horz" lIns="0" tIns="91440" rIns="91440" bIns="45720" rtlCol="0">
            <a:normAutofit/>
          </a:bodyPr>
          <a:lstStyle/>
          <a:p>
            <a:pPr lvl="0"/>
            <a:r>
              <a:rPr lang="en-US"/>
              <a:t>Click to edit Master text styles</a:t>
            </a:r>
          </a:p>
          <a:p>
            <a:pPr lvl="1"/>
            <a:r>
              <a:rPr lang="en-US"/>
              <a:t>Second level</a:t>
            </a:r>
          </a:p>
          <a:p>
            <a:pPr lvl="2"/>
            <a:r>
              <a:rPr lang="en-US"/>
              <a:t>Third level</a:t>
            </a:r>
          </a:p>
        </p:txBody>
      </p:sp>
      <p:sp>
        <p:nvSpPr>
          <p:cNvPr id="10" name="Footer Placeholder 2"/>
          <p:cNvSpPr>
            <a:spLocks noGrp="1"/>
          </p:cNvSpPr>
          <p:nvPr>
            <p:ph type="ftr" sz="quarter" idx="3"/>
          </p:nvPr>
        </p:nvSpPr>
        <p:spPr>
          <a:xfrm>
            <a:off x="6499509" y="6509828"/>
            <a:ext cx="5113849" cy="249201"/>
          </a:xfrm>
          <a:prstGeom prst="rect">
            <a:avLst/>
          </a:prstGeom>
        </p:spPr>
        <p:txBody>
          <a:bodyPr/>
          <a:lstStyle>
            <a:lvl1pPr algn="r">
              <a:defRPr sz="800">
                <a:solidFill>
                  <a:schemeClr val="tx1">
                    <a:lumMod val="60000"/>
                    <a:lumOff val="40000"/>
                  </a:schemeClr>
                </a:solidFill>
              </a:defRPr>
            </a:lvl1pPr>
          </a:lstStyle>
          <a:p>
            <a:r>
              <a:rPr lang="en-US"/>
              <a:t>©2024 Trinity Health, All Rights Reserved</a:t>
            </a:r>
          </a:p>
        </p:txBody>
      </p:sp>
      <p:sp>
        <p:nvSpPr>
          <p:cNvPr id="9" name="Slide Number Placeholder 6"/>
          <p:cNvSpPr>
            <a:spLocks noGrp="1"/>
          </p:cNvSpPr>
          <p:nvPr>
            <p:ph type="sldNum" sz="quarter" idx="4"/>
          </p:nvPr>
        </p:nvSpPr>
        <p:spPr>
          <a:xfrm>
            <a:off x="11431189" y="6443104"/>
            <a:ext cx="542256" cy="365125"/>
          </a:xfrm>
          <a:prstGeom prst="rect">
            <a:avLst/>
          </a:prstGeom>
        </p:spPr>
        <p:txBody>
          <a:bodyPr vert="horz" lIns="91440" tIns="45720" rIns="0" bIns="45720" rtlCol="0" anchor="ctr"/>
          <a:lstStyle>
            <a:lvl1pPr algn="r">
              <a:defRPr sz="933">
                <a:solidFill>
                  <a:schemeClr val="tx1">
                    <a:lumMod val="60000"/>
                    <a:lumOff val="40000"/>
                  </a:schemeClr>
                </a:solidFill>
              </a:defRPr>
            </a:lvl1pPr>
          </a:lstStyle>
          <a:p>
            <a:fld id="{1DD94B5B-D30F-4545-8249-7FFD9D2FA383}" type="slidenum">
              <a:rPr lang="en-US" smtClean="0"/>
              <a:pPr/>
              <a:t>‹#›</a:t>
            </a:fld>
            <a:endParaRPr lang="en-US"/>
          </a:p>
        </p:txBody>
      </p:sp>
      <p:pic>
        <p:nvPicPr>
          <p:cNvPr id="3" name="Picture 2"/>
          <p:cNvPicPr>
            <a:picLocks/>
          </p:cNvPicPr>
          <p:nvPr/>
        </p:nvPicPr>
        <p:blipFill rotWithShape="1">
          <a:blip r:embed="rId17">
            <a:extLst>
              <a:ext uri="{28A0092B-C50C-407E-A947-70E740481C1C}">
                <a14:useLocalDpi xmlns:a14="http://schemas.microsoft.com/office/drawing/2010/main" val="0"/>
              </a:ext>
            </a:extLst>
          </a:blip>
          <a:srcRect b="35708"/>
          <a:stretch/>
        </p:blipFill>
        <p:spPr>
          <a:xfrm>
            <a:off x="504" y="-5"/>
            <a:ext cx="12190993" cy="109728"/>
          </a:xfrm>
          <a:prstGeom prst="rect">
            <a:avLst/>
          </a:prstGeom>
        </p:spPr>
      </p:pic>
      <p:pic>
        <p:nvPicPr>
          <p:cNvPr id="12" name="Picture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483" y="6224985"/>
            <a:ext cx="1595461" cy="490912"/>
          </a:xfrm>
          <a:prstGeom prst="rect">
            <a:avLst/>
          </a:prstGeom>
        </p:spPr>
      </p:pic>
    </p:spTree>
    <p:extLst>
      <p:ext uri="{BB962C8B-B14F-4D97-AF65-F5344CB8AC3E}">
        <p14:creationId xmlns:p14="http://schemas.microsoft.com/office/powerpoint/2010/main" val="206029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85" rtl="0" eaLnBrk="1" latinLnBrk="0" hangingPunct="1">
        <a:lnSpc>
          <a:spcPct val="90000"/>
        </a:lnSpc>
        <a:spcBef>
          <a:spcPct val="0"/>
        </a:spcBef>
        <a:buNone/>
        <a:defRPr sz="3733" b="0" i="0" kern="1200">
          <a:solidFill>
            <a:schemeClr val="tx2"/>
          </a:solidFill>
          <a:latin typeface="Arial" panose="020B0604020202020204" pitchFamily="34" charset="0"/>
          <a:ea typeface="+mj-ea"/>
          <a:cs typeface="Arial" panose="020B0604020202020204" pitchFamily="34" charset="0"/>
        </a:defRPr>
      </a:lvl1pPr>
    </p:titleStyle>
    <p:bodyStyle>
      <a:lvl1pPr marL="380990" indent="-380990" algn="l" defTabSz="609585" rtl="0" eaLnBrk="1" latinLnBrk="0" hangingPunct="1">
        <a:lnSpc>
          <a:spcPct val="100000"/>
        </a:lnSpc>
        <a:spcBef>
          <a:spcPts val="0"/>
        </a:spcBef>
        <a:spcAft>
          <a:spcPts val="800"/>
        </a:spcAft>
        <a:buClr>
          <a:srgbClr val="7030A0"/>
        </a:buClr>
        <a:buSzPct val="100000"/>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59865" indent="-300559" algn="l" defTabSz="609585" rtl="0" eaLnBrk="1" latinLnBrk="0" hangingPunct="1">
        <a:lnSpc>
          <a:spcPct val="100000"/>
        </a:lnSpc>
        <a:spcBef>
          <a:spcPts val="0"/>
        </a:spcBef>
        <a:spcAft>
          <a:spcPts val="800"/>
        </a:spcAft>
        <a:buClr>
          <a:schemeClr val="tx2"/>
        </a:buClr>
        <a:buSzPct val="100000"/>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068891" indent="-232828" algn="l" defTabSz="609585" rtl="0" eaLnBrk="1" latinLnBrk="0" hangingPunct="1">
        <a:lnSpc>
          <a:spcPct val="100000"/>
        </a:lnSpc>
        <a:spcBef>
          <a:spcPts val="0"/>
        </a:spcBef>
        <a:spcAft>
          <a:spcPts val="800"/>
        </a:spcAft>
        <a:buClr>
          <a:schemeClr val="tx2"/>
        </a:buClr>
        <a:buSzPct val="100000"/>
        <a:buFont typeface="Arial" panose="020B0604020202020204" pitchFamily="34" charset="0"/>
        <a:buChar char="•"/>
        <a:tabLst/>
        <a:defRPr sz="2667" kern="1200">
          <a:solidFill>
            <a:schemeClr val="tx1"/>
          </a:solidFill>
          <a:latin typeface="Arial" panose="020B0604020202020204" pitchFamily="34" charset="0"/>
          <a:ea typeface="+mn-ea"/>
          <a:cs typeface="Arial" panose="020B0604020202020204" pitchFamily="34" charset="0"/>
        </a:defRPr>
      </a:lvl3pPr>
      <a:lvl4pPr marL="1219170" indent="-222245" algn="l" defTabSz="609585" rtl="0" eaLnBrk="1" latinLnBrk="0" hangingPunct="1">
        <a:lnSpc>
          <a:spcPct val="100000"/>
        </a:lnSpc>
        <a:spcBef>
          <a:spcPts val="0"/>
        </a:spcBef>
        <a:spcAft>
          <a:spcPts val="1067"/>
        </a:spcAft>
        <a:buClr>
          <a:schemeClr val="accent4"/>
        </a:buClr>
        <a:buSzPct val="100000"/>
        <a:buFont typeface="Arial" panose="020B0604020202020204" pitchFamily="34" charset="0"/>
        <a:buChar char="•"/>
        <a:tabLst/>
        <a:defRPr sz="2400" kern="1200">
          <a:solidFill>
            <a:schemeClr val="tx1"/>
          </a:solidFill>
          <a:latin typeface="Calibri" panose="020F0502020204030204" pitchFamily="34" charset="0"/>
          <a:ea typeface="+mn-ea"/>
          <a:cs typeface="Arial"/>
        </a:defRPr>
      </a:lvl4pPr>
      <a:lvl5pPr marL="1443531" indent="-224361" algn="l" defTabSz="609585" rtl="0" eaLnBrk="1" latinLnBrk="0" hangingPunct="1">
        <a:lnSpc>
          <a:spcPct val="100000"/>
        </a:lnSpc>
        <a:spcBef>
          <a:spcPts val="0"/>
        </a:spcBef>
        <a:spcAft>
          <a:spcPts val="1067"/>
        </a:spcAft>
        <a:buClr>
          <a:schemeClr val="bg1">
            <a:lumMod val="65000"/>
          </a:schemeClr>
        </a:buClr>
        <a:buFont typeface="Arial"/>
        <a:buChar char="•"/>
        <a:defRPr sz="2400" kern="1200">
          <a:solidFill>
            <a:schemeClr val="tx1"/>
          </a:solidFill>
          <a:latin typeface="Calibri" panose="020F0502020204030204" pitchFamily="34" charset="0"/>
          <a:ea typeface="+mn-ea"/>
          <a:cs typeface="Arial"/>
        </a:defRPr>
      </a:lvl5pPr>
      <a:lvl6pPr marL="3352716" indent="-304792" algn="l" defTabSz="609585" rtl="0" eaLnBrk="1" latinLnBrk="0" hangingPunct="1">
        <a:lnSpc>
          <a:spcPct val="100000"/>
        </a:lnSpc>
        <a:spcBef>
          <a:spcPts val="0"/>
        </a:spcBef>
        <a:spcAft>
          <a:spcPts val="1067"/>
        </a:spcAft>
        <a:buFont typeface="Arial"/>
        <a:buChar char="•"/>
        <a:defRPr sz="2400" kern="1200" baseline="0">
          <a:solidFill>
            <a:schemeClr val="tx1"/>
          </a:solidFill>
          <a:latin typeface="+mn-lt"/>
          <a:ea typeface="+mn-ea"/>
          <a:cs typeface="+mn-cs"/>
        </a:defRPr>
      </a:lvl6pPr>
      <a:lvl7pPr marL="3359067" indent="0" algn="l" defTabSz="609585" rtl="0" eaLnBrk="1" latinLnBrk="0" hangingPunct="1">
        <a:lnSpc>
          <a:spcPct val="100000"/>
        </a:lnSpc>
        <a:spcBef>
          <a:spcPts val="0"/>
        </a:spcBef>
        <a:spcAft>
          <a:spcPts val="1067"/>
        </a:spcAft>
        <a:buFont typeface="Arial"/>
        <a:buNone/>
        <a:defRPr sz="2400" kern="1200">
          <a:solidFill>
            <a:schemeClr val="tx1"/>
          </a:solidFill>
          <a:latin typeface="+mn-lt"/>
          <a:ea typeface="+mn-ea"/>
          <a:cs typeface="+mn-cs"/>
        </a:defRPr>
      </a:lvl7pPr>
      <a:lvl8pPr marL="3359067" indent="0" algn="l" defTabSz="609585" rtl="0" eaLnBrk="1" latinLnBrk="0" hangingPunct="1">
        <a:lnSpc>
          <a:spcPct val="100000"/>
        </a:lnSpc>
        <a:spcBef>
          <a:spcPts val="0"/>
        </a:spcBef>
        <a:spcAft>
          <a:spcPts val="1067"/>
        </a:spcAft>
        <a:buFontTx/>
        <a:buNone/>
        <a:defRPr sz="2400" kern="1200">
          <a:solidFill>
            <a:schemeClr val="tx1"/>
          </a:solidFill>
          <a:latin typeface="+mn-lt"/>
          <a:ea typeface="+mn-ea"/>
          <a:cs typeface="+mn-cs"/>
        </a:defRPr>
      </a:lvl8pPr>
      <a:lvl9pPr marL="3359067" indent="0" algn="l" defTabSz="609585" rtl="0" eaLnBrk="1" latinLnBrk="0" hangingPunct="1">
        <a:lnSpc>
          <a:spcPct val="100000"/>
        </a:lnSpc>
        <a:spcBef>
          <a:spcPts val="0"/>
        </a:spcBef>
        <a:spcAft>
          <a:spcPts val="1067"/>
        </a:spcAft>
        <a:buFontTx/>
        <a:buNone/>
        <a:defRPr sz="24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4544" y="460853"/>
            <a:ext cx="10972800" cy="664875"/>
          </a:xfrm>
          <a:prstGeom prst="rect">
            <a:avLst/>
          </a:prstGeom>
        </p:spPr>
        <p:txBody>
          <a:bodyPr vert="horz" lIns="0" tIns="0" rIns="0" bIns="0" rtlCol="0" anchor="ctr" anchorCtr="0">
            <a:noAutofit/>
          </a:bodyPr>
          <a:lstStyle/>
          <a:p>
            <a:r>
              <a:rPr lang="en-US"/>
              <a:t>Click to edit Master title style</a:t>
            </a:r>
          </a:p>
        </p:txBody>
      </p:sp>
      <p:sp>
        <p:nvSpPr>
          <p:cNvPr id="8" name="Text Placeholder 7"/>
          <p:cNvSpPr>
            <a:spLocks noGrp="1"/>
          </p:cNvSpPr>
          <p:nvPr>
            <p:ph type="body" idx="1"/>
          </p:nvPr>
        </p:nvSpPr>
        <p:spPr>
          <a:xfrm>
            <a:off x="524544" y="1332074"/>
            <a:ext cx="10972800" cy="4840127"/>
          </a:xfrm>
          <a:prstGeom prst="rect">
            <a:avLst/>
          </a:prstGeom>
        </p:spPr>
        <p:txBody>
          <a:bodyPr vert="horz" lIns="0" tIns="91440" rIns="91440" bIns="45720" rtlCol="0">
            <a:normAutofit/>
          </a:bodyPr>
          <a:lstStyle/>
          <a:p>
            <a:pPr lvl="0"/>
            <a:r>
              <a:rPr lang="en-US"/>
              <a:t>Click to edit Master text styles</a:t>
            </a:r>
          </a:p>
          <a:p>
            <a:pPr lvl="1"/>
            <a:r>
              <a:rPr lang="en-US"/>
              <a:t>Second level</a:t>
            </a:r>
          </a:p>
          <a:p>
            <a:pPr lvl="2"/>
            <a:r>
              <a:rPr lang="en-US"/>
              <a:t>Third level</a:t>
            </a:r>
          </a:p>
        </p:txBody>
      </p:sp>
      <p:pic>
        <p:nvPicPr>
          <p:cNvPr id="3" name="Picture 2"/>
          <p:cNvPicPr>
            <a:picLocks/>
          </p:cNvPicPr>
          <p:nvPr/>
        </p:nvPicPr>
        <p:blipFill rotWithShape="1">
          <a:blip r:embed="rId17" cstate="hqprint">
            <a:extLst>
              <a:ext uri="{28A0092B-C50C-407E-A947-70E740481C1C}">
                <a14:useLocalDpi xmlns:a14="http://schemas.microsoft.com/office/drawing/2010/main"/>
              </a:ext>
            </a:extLst>
          </a:blip>
          <a:srcRect/>
          <a:stretch/>
        </p:blipFill>
        <p:spPr>
          <a:xfrm>
            <a:off x="504" y="-5"/>
            <a:ext cx="12190993" cy="109728"/>
          </a:xfrm>
          <a:prstGeom prst="rect">
            <a:avLst/>
          </a:prstGeom>
        </p:spPr>
      </p:pic>
      <p:pic>
        <p:nvPicPr>
          <p:cNvPr id="12" name="Picture 1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41483" y="6224985"/>
            <a:ext cx="1595461" cy="490912"/>
          </a:xfrm>
          <a:prstGeom prst="rect">
            <a:avLst/>
          </a:prstGeom>
        </p:spPr>
      </p:pic>
      <p:pic>
        <p:nvPicPr>
          <p:cNvPr id="11" name="Graphic 10">
            <a:extLst>
              <a:ext uri="{FF2B5EF4-FFF2-40B4-BE49-F238E27FC236}">
                <a16:creationId xmlns:a16="http://schemas.microsoft.com/office/drawing/2014/main" id="{CDBAC043-6EFB-4C69-B509-E1547BD450AC}"/>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904505" y="6352940"/>
            <a:ext cx="1475815" cy="235003"/>
          </a:xfrm>
          <a:prstGeom prst="rect">
            <a:avLst/>
          </a:prstGeom>
        </p:spPr>
      </p:pic>
      <p:sp>
        <p:nvSpPr>
          <p:cNvPr id="13" name="Footer Placeholder 2">
            <a:extLst>
              <a:ext uri="{FF2B5EF4-FFF2-40B4-BE49-F238E27FC236}">
                <a16:creationId xmlns:a16="http://schemas.microsoft.com/office/drawing/2014/main" id="{1F9A30C4-41E9-41A0-A463-860283134D03}"/>
              </a:ext>
            </a:extLst>
          </p:cNvPr>
          <p:cNvSpPr>
            <a:spLocks noGrp="1"/>
          </p:cNvSpPr>
          <p:nvPr>
            <p:ph type="ftr" sz="quarter" idx="3"/>
          </p:nvPr>
        </p:nvSpPr>
        <p:spPr>
          <a:xfrm>
            <a:off x="6889361" y="6581000"/>
            <a:ext cx="4997836" cy="277001"/>
          </a:xfrm>
          <a:prstGeom prst="rect">
            <a:avLst/>
          </a:prstGeom>
        </p:spPr>
        <p:txBody>
          <a:bodyPr lIns="0" tIns="0" rIns="91440" bIns="0" anchor="ctr"/>
          <a:lstStyle>
            <a:lvl1pPr algn="r">
              <a:defRPr sz="933">
                <a:solidFill>
                  <a:schemeClr val="tx1">
                    <a:lumMod val="60000"/>
                    <a:lumOff val="40000"/>
                  </a:schemeClr>
                </a:solidFill>
                <a:latin typeface="+mn-lt"/>
              </a:defRPr>
            </a:lvl1pPr>
          </a:lstStyle>
          <a:p>
            <a:r>
              <a:rPr lang="en-US"/>
              <a:t>©2022 Trinity Health, All Rights Reserved</a:t>
            </a:r>
          </a:p>
        </p:txBody>
      </p:sp>
      <p:sp>
        <p:nvSpPr>
          <p:cNvPr id="14" name="Slide Number Placeholder 6">
            <a:extLst>
              <a:ext uri="{FF2B5EF4-FFF2-40B4-BE49-F238E27FC236}">
                <a16:creationId xmlns:a16="http://schemas.microsoft.com/office/drawing/2014/main" id="{3B689820-42E6-4AD9-8C11-6D33E5FD5B71}"/>
              </a:ext>
            </a:extLst>
          </p:cNvPr>
          <p:cNvSpPr>
            <a:spLocks noGrp="1"/>
          </p:cNvSpPr>
          <p:nvPr>
            <p:ph type="sldNum" sz="quarter" idx="4"/>
          </p:nvPr>
        </p:nvSpPr>
        <p:spPr>
          <a:xfrm>
            <a:off x="11887197" y="6581000"/>
            <a:ext cx="304803" cy="277001"/>
          </a:xfrm>
          <a:prstGeom prst="rect">
            <a:avLst/>
          </a:prstGeom>
        </p:spPr>
        <p:txBody>
          <a:bodyPr lIns="0" tIns="0" rIns="0" bIns="0" anchor="ctr"/>
          <a:lstStyle>
            <a:lvl1pPr algn="ctr">
              <a:defRPr lang="en-US" sz="933" smtClean="0">
                <a:solidFill>
                  <a:schemeClr val="tx1">
                    <a:lumMod val="60000"/>
                    <a:lumOff val="40000"/>
                  </a:schemeClr>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358710623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85" rtl="0" eaLnBrk="1" latinLnBrk="0" hangingPunct="1">
        <a:lnSpc>
          <a:spcPct val="90000"/>
        </a:lnSpc>
        <a:spcBef>
          <a:spcPct val="0"/>
        </a:spcBef>
        <a:buNone/>
        <a:defRPr sz="3733" b="0" i="0" kern="1200">
          <a:solidFill>
            <a:schemeClr val="tx2"/>
          </a:solidFill>
          <a:latin typeface="Arial" panose="020B0604020202020204" pitchFamily="34" charset="0"/>
          <a:ea typeface="+mj-ea"/>
          <a:cs typeface="Arial" panose="020B0604020202020204" pitchFamily="34" charset="0"/>
        </a:defRPr>
      </a:lvl1pPr>
    </p:titleStyle>
    <p:bodyStyle>
      <a:lvl1pPr marL="380990" indent="-380990" algn="l" defTabSz="609585" rtl="0" eaLnBrk="1" latinLnBrk="0" hangingPunct="1">
        <a:lnSpc>
          <a:spcPct val="100000"/>
        </a:lnSpc>
        <a:spcBef>
          <a:spcPts val="0"/>
        </a:spcBef>
        <a:spcAft>
          <a:spcPts val="800"/>
        </a:spcAft>
        <a:buClr>
          <a:srgbClr val="7030A0"/>
        </a:buClr>
        <a:buSzPct val="100000"/>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59865" indent="-300559" algn="l" defTabSz="609585" rtl="0" eaLnBrk="1" latinLnBrk="0" hangingPunct="1">
        <a:lnSpc>
          <a:spcPct val="100000"/>
        </a:lnSpc>
        <a:spcBef>
          <a:spcPts val="0"/>
        </a:spcBef>
        <a:spcAft>
          <a:spcPts val="800"/>
        </a:spcAft>
        <a:buClr>
          <a:schemeClr val="tx2"/>
        </a:buClr>
        <a:buSzPct val="100000"/>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068891" indent="-232828" algn="l" defTabSz="609585" rtl="0" eaLnBrk="1" latinLnBrk="0" hangingPunct="1">
        <a:lnSpc>
          <a:spcPct val="100000"/>
        </a:lnSpc>
        <a:spcBef>
          <a:spcPts val="0"/>
        </a:spcBef>
        <a:spcAft>
          <a:spcPts val="800"/>
        </a:spcAft>
        <a:buClr>
          <a:schemeClr val="tx2"/>
        </a:buClr>
        <a:buSzPct val="100000"/>
        <a:buFont typeface="Arial" panose="020B0604020202020204" pitchFamily="34" charset="0"/>
        <a:buChar char="•"/>
        <a:tabLst/>
        <a:defRPr sz="2667" kern="1200">
          <a:solidFill>
            <a:schemeClr val="tx1"/>
          </a:solidFill>
          <a:latin typeface="Arial" panose="020B0604020202020204" pitchFamily="34" charset="0"/>
          <a:ea typeface="+mn-ea"/>
          <a:cs typeface="Arial" panose="020B0604020202020204" pitchFamily="34" charset="0"/>
        </a:defRPr>
      </a:lvl3pPr>
      <a:lvl4pPr marL="1219170" indent="-222245" algn="l" defTabSz="609585" rtl="0" eaLnBrk="1" latinLnBrk="0" hangingPunct="1">
        <a:lnSpc>
          <a:spcPct val="100000"/>
        </a:lnSpc>
        <a:spcBef>
          <a:spcPts val="0"/>
        </a:spcBef>
        <a:spcAft>
          <a:spcPts val="1067"/>
        </a:spcAft>
        <a:buClr>
          <a:schemeClr val="accent4"/>
        </a:buClr>
        <a:buSzPct val="100000"/>
        <a:buFont typeface="Arial" panose="020B0604020202020204" pitchFamily="34" charset="0"/>
        <a:buChar char="•"/>
        <a:tabLst/>
        <a:defRPr sz="2400" kern="1200">
          <a:solidFill>
            <a:schemeClr val="tx1"/>
          </a:solidFill>
          <a:latin typeface="Calibri" panose="020F0502020204030204" pitchFamily="34" charset="0"/>
          <a:ea typeface="+mn-ea"/>
          <a:cs typeface="Arial"/>
        </a:defRPr>
      </a:lvl4pPr>
      <a:lvl5pPr marL="1443531" indent="-224361" algn="l" defTabSz="609585" rtl="0" eaLnBrk="1" latinLnBrk="0" hangingPunct="1">
        <a:lnSpc>
          <a:spcPct val="100000"/>
        </a:lnSpc>
        <a:spcBef>
          <a:spcPts val="0"/>
        </a:spcBef>
        <a:spcAft>
          <a:spcPts val="1067"/>
        </a:spcAft>
        <a:buClr>
          <a:schemeClr val="bg1">
            <a:lumMod val="65000"/>
          </a:schemeClr>
        </a:buClr>
        <a:buFont typeface="Arial"/>
        <a:buChar char="•"/>
        <a:defRPr sz="2400" kern="1200">
          <a:solidFill>
            <a:schemeClr val="tx1"/>
          </a:solidFill>
          <a:latin typeface="Calibri" panose="020F0502020204030204" pitchFamily="34" charset="0"/>
          <a:ea typeface="+mn-ea"/>
          <a:cs typeface="Arial"/>
        </a:defRPr>
      </a:lvl5pPr>
      <a:lvl6pPr marL="3352716" indent="-304792" algn="l" defTabSz="609585" rtl="0" eaLnBrk="1" latinLnBrk="0" hangingPunct="1">
        <a:lnSpc>
          <a:spcPct val="100000"/>
        </a:lnSpc>
        <a:spcBef>
          <a:spcPts val="0"/>
        </a:spcBef>
        <a:spcAft>
          <a:spcPts val="1067"/>
        </a:spcAft>
        <a:buFont typeface="Arial"/>
        <a:buChar char="•"/>
        <a:defRPr sz="2400" kern="1200" baseline="0">
          <a:solidFill>
            <a:schemeClr val="tx1"/>
          </a:solidFill>
          <a:latin typeface="+mn-lt"/>
          <a:ea typeface="+mn-ea"/>
          <a:cs typeface="+mn-cs"/>
        </a:defRPr>
      </a:lvl6pPr>
      <a:lvl7pPr marL="3359067" indent="0" algn="l" defTabSz="609585" rtl="0" eaLnBrk="1" latinLnBrk="0" hangingPunct="1">
        <a:lnSpc>
          <a:spcPct val="100000"/>
        </a:lnSpc>
        <a:spcBef>
          <a:spcPts val="0"/>
        </a:spcBef>
        <a:spcAft>
          <a:spcPts val="1067"/>
        </a:spcAft>
        <a:buFont typeface="Arial"/>
        <a:buNone/>
        <a:defRPr sz="2400" kern="1200">
          <a:solidFill>
            <a:schemeClr val="tx1"/>
          </a:solidFill>
          <a:latin typeface="+mn-lt"/>
          <a:ea typeface="+mn-ea"/>
          <a:cs typeface="+mn-cs"/>
        </a:defRPr>
      </a:lvl7pPr>
      <a:lvl8pPr marL="3359067" indent="0" algn="l" defTabSz="609585" rtl="0" eaLnBrk="1" latinLnBrk="0" hangingPunct="1">
        <a:lnSpc>
          <a:spcPct val="100000"/>
        </a:lnSpc>
        <a:spcBef>
          <a:spcPts val="0"/>
        </a:spcBef>
        <a:spcAft>
          <a:spcPts val="1067"/>
        </a:spcAft>
        <a:buFontTx/>
        <a:buNone/>
        <a:defRPr sz="2400" kern="1200">
          <a:solidFill>
            <a:schemeClr val="tx1"/>
          </a:solidFill>
          <a:latin typeface="+mn-lt"/>
          <a:ea typeface="+mn-ea"/>
          <a:cs typeface="+mn-cs"/>
        </a:defRPr>
      </a:lvl8pPr>
      <a:lvl9pPr marL="3359067" indent="0" algn="l" defTabSz="609585" rtl="0" eaLnBrk="1" latinLnBrk="0" hangingPunct="1">
        <a:lnSpc>
          <a:spcPct val="100000"/>
        </a:lnSpc>
        <a:spcBef>
          <a:spcPts val="0"/>
        </a:spcBef>
        <a:spcAft>
          <a:spcPts val="1067"/>
        </a:spcAft>
        <a:buFontTx/>
        <a:buNone/>
        <a:defRPr sz="24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42.jpe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55.jpe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ideo" Target="https://mytrinityhealth.sharepoint.com/:v:/r/sites/TrainingCommunicationsComplianceSecurityTHO365/Shared%20Documents/General/2025.Annual.Security.Awareness.Training.Course.Development/Vignettes/2025%20Annual%20Security%20Awareness%20Training%20-%20Preston%20Jennings.mp4?csf=1&amp;web=1&amp;e=I0iEYC" TargetMode="Externa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eg"/><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38.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5DC2A8F-EEC3-B542-82A2-B1B0D7EB3CE7}"/>
              </a:ext>
            </a:extLst>
          </p:cNvPr>
          <p:cNvSpPr>
            <a:spLocks noGrp="1"/>
          </p:cNvSpPr>
          <p:nvPr>
            <p:ph sz="quarter" idx="12"/>
          </p:nvPr>
        </p:nvSpPr>
        <p:spPr/>
        <p:txBody>
          <a:bodyPr>
            <a:normAutofit/>
          </a:bodyPr>
          <a:lstStyle/>
          <a:p>
            <a:pPr>
              <a:spcAft>
                <a:spcPts val="1800"/>
              </a:spcAft>
            </a:pPr>
            <a:r>
              <a:rPr lang="en-US" sz="2400"/>
              <a:t>This education can be viewed by clicking on each slide on the left or by watching it through presentation mode. </a:t>
            </a:r>
          </a:p>
          <a:p>
            <a:pPr>
              <a:spcAft>
                <a:spcPts val="1800"/>
              </a:spcAft>
            </a:pPr>
            <a:r>
              <a:rPr lang="en-US" sz="2400"/>
              <a:t>To watch through presentation mode, click on Slide Show in the tool bar and then click on from current slide. To advance the slides just click on each slide in the lower right-hand corner.</a:t>
            </a:r>
          </a:p>
          <a:p>
            <a:pPr>
              <a:spcAft>
                <a:spcPts val="1800"/>
              </a:spcAft>
            </a:pPr>
            <a:r>
              <a:rPr lang="en-US" sz="2400"/>
              <a:t>There are a couple videos in this education as well, to watch the videos click on the play button in the center of the image or follow the prompts on the screen.</a:t>
            </a:r>
          </a:p>
          <a:p>
            <a:pPr>
              <a:spcAft>
                <a:spcPts val="1800"/>
              </a:spcAft>
            </a:pPr>
            <a:r>
              <a:rPr lang="en-US" sz="2400"/>
              <a:t>This education will take approximately 12 minutes to complete. </a:t>
            </a:r>
          </a:p>
        </p:txBody>
      </p:sp>
      <p:sp>
        <p:nvSpPr>
          <p:cNvPr id="5" name="Title 4">
            <a:extLst>
              <a:ext uri="{FF2B5EF4-FFF2-40B4-BE49-F238E27FC236}">
                <a16:creationId xmlns:a16="http://schemas.microsoft.com/office/drawing/2014/main" id="{B6FC0572-8A6F-5C8E-8E49-173EA441C485}"/>
              </a:ext>
            </a:extLst>
          </p:cNvPr>
          <p:cNvSpPr>
            <a:spLocks noGrp="1"/>
          </p:cNvSpPr>
          <p:nvPr>
            <p:ph type="title"/>
          </p:nvPr>
        </p:nvSpPr>
        <p:spPr/>
        <p:txBody>
          <a:bodyPr/>
          <a:lstStyle/>
          <a:p>
            <a:r>
              <a:rPr lang="en-US"/>
              <a:t>Instructions</a:t>
            </a:r>
          </a:p>
        </p:txBody>
      </p:sp>
    </p:spTree>
    <p:extLst>
      <p:ext uri="{BB962C8B-B14F-4D97-AF65-F5344CB8AC3E}">
        <p14:creationId xmlns:p14="http://schemas.microsoft.com/office/powerpoint/2010/main" val="153036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gnette 3 - TIS Annual Security Awareness 2025-720p-241114">
            <a:hlinkClick r:id="" action="ppaction://media"/>
            <a:extLst>
              <a:ext uri="{FF2B5EF4-FFF2-40B4-BE49-F238E27FC236}">
                <a16:creationId xmlns:a16="http://schemas.microsoft.com/office/drawing/2014/main" id="{BFEFA701-1671-4B61-62C9-4B41DC5A3750}"/>
              </a:ext>
            </a:extLst>
          </p:cNvPr>
          <p:cNvPicPr>
            <a:picLocks noGrp="1" noChangeAspect="1"/>
          </p:cNvPicPr>
          <p:nvPr>
            <p:ph sz="quarter" idx="12"/>
            <a:videoFile r:link="rId2"/>
            <p:extLst>
              <p:ext uri="{DAA4B4D4-6D71-4841-9C94-3DE7FCFB9230}">
                <p14:media xmlns:p14="http://schemas.microsoft.com/office/powerpoint/2010/main" r:embed="rId1"/>
              </p:ext>
            </p:extLst>
          </p:nvPr>
        </p:nvPicPr>
        <p:blipFill>
          <a:blip r:embed="rId4"/>
          <a:stretch>
            <a:fillRect/>
          </a:stretch>
        </p:blipFill>
        <p:spPr>
          <a:xfrm>
            <a:off x="1427812" y="533401"/>
            <a:ext cx="9889476" cy="5562600"/>
          </a:xfrm>
        </p:spPr>
      </p:pic>
      <p:sp>
        <p:nvSpPr>
          <p:cNvPr id="5" name="TextBox 4">
            <a:extLst>
              <a:ext uri="{FF2B5EF4-FFF2-40B4-BE49-F238E27FC236}">
                <a16:creationId xmlns:a16="http://schemas.microsoft.com/office/drawing/2014/main" id="{D8CFA955-F389-759A-71F6-B938932E5BA1}"/>
              </a:ext>
            </a:extLst>
          </p:cNvPr>
          <p:cNvSpPr txBox="1"/>
          <p:nvPr/>
        </p:nvSpPr>
        <p:spPr>
          <a:xfrm>
            <a:off x="951562" y="5755010"/>
            <a:ext cx="4086224" cy="340991"/>
          </a:xfrm>
          <a:prstGeom prst="rect">
            <a:avLst/>
          </a:prstGeom>
          <a:solidFill>
            <a:schemeClr val="accent1">
              <a:lumMod val="50000"/>
            </a:schemeClr>
          </a:solidFill>
        </p:spPr>
        <p:txBody>
          <a:bodyPr wrap="square" rtlCol="0">
            <a:spAutoFit/>
          </a:bodyPr>
          <a:lstStyle/>
          <a:p>
            <a:pPr>
              <a:lnSpc>
                <a:spcPts val="2100"/>
              </a:lnSpc>
              <a:spcAft>
                <a:spcPts val="600"/>
              </a:spcAft>
            </a:pPr>
            <a:r>
              <a:rPr lang="en-US" sz="1600">
                <a:solidFill>
                  <a:schemeClr val="bg1"/>
                </a:solidFill>
              </a:rPr>
              <a:t>Click here to play the video</a:t>
            </a:r>
          </a:p>
        </p:txBody>
      </p:sp>
      <p:pic>
        <p:nvPicPr>
          <p:cNvPr id="2" name="Picture 1">
            <a:extLst>
              <a:ext uri="{FF2B5EF4-FFF2-40B4-BE49-F238E27FC236}">
                <a16:creationId xmlns:a16="http://schemas.microsoft.com/office/drawing/2014/main" id="{4DD598FB-E374-2945-3CCE-D8E7237F0F32}"/>
              </a:ext>
            </a:extLst>
          </p:cNvPr>
          <p:cNvPicPr>
            <a:picLocks noChangeAspect="1"/>
          </p:cNvPicPr>
          <p:nvPr/>
        </p:nvPicPr>
        <p:blipFill>
          <a:blip r:embed="rId5"/>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520101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A22C-E052-C60C-4ABE-BA5181D5A12C}"/>
              </a:ext>
            </a:extLst>
          </p:cNvPr>
          <p:cNvSpPr>
            <a:spLocks noGrp="1"/>
          </p:cNvSpPr>
          <p:nvPr>
            <p:ph type="title"/>
          </p:nvPr>
        </p:nvSpPr>
        <p:spPr/>
        <p:txBody>
          <a:bodyPr/>
          <a:lstStyle/>
          <a:p>
            <a:r>
              <a:rPr lang="en-US"/>
              <a:t>Report Lost or Stolen Devices</a:t>
            </a:r>
          </a:p>
        </p:txBody>
      </p:sp>
      <p:sp>
        <p:nvSpPr>
          <p:cNvPr id="3" name="Content Placeholder 2">
            <a:extLst>
              <a:ext uri="{FF2B5EF4-FFF2-40B4-BE49-F238E27FC236}">
                <a16:creationId xmlns:a16="http://schemas.microsoft.com/office/drawing/2014/main" id="{CA387769-4C31-DD87-5422-0CF6A0745C12}"/>
              </a:ext>
            </a:extLst>
          </p:cNvPr>
          <p:cNvSpPr>
            <a:spLocks noGrp="1"/>
          </p:cNvSpPr>
          <p:nvPr>
            <p:ph sz="quarter" idx="12"/>
          </p:nvPr>
        </p:nvSpPr>
        <p:spPr/>
        <p:txBody>
          <a:bodyPr/>
          <a:lstStyle/>
          <a:p>
            <a:pPr marL="0" indent="0">
              <a:buNone/>
            </a:pPr>
            <a:r>
              <a:rPr lang="en-US"/>
              <a:t>Immediately report all Trinity Health devices and personal devices containing Trinity Health Protected Health Information (PHI) or Personal Identifiable Information (PII) that are lost or stolen.</a:t>
            </a:r>
          </a:p>
          <a:p>
            <a:pPr marL="0" indent="0">
              <a:buNone/>
            </a:pPr>
            <a:endParaRPr lang="en-US"/>
          </a:p>
          <a:p>
            <a:pPr marL="514350" indent="-514350">
              <a:buFont typeface="+mj-lt"/>
              <a:buAutoNum type="arabicPeriod"/>
            </a:pPr>
            <a:r>
              <a:rPr lang="en-US"/>
              <a:t>Notify the TIS Service Desk </a:t>
            </a:r>
            <a:br>
              <a:rPr lang="en-US"/>
            </a:br>
            <a:r>
              <a:rPr lang="en-US"/>
              <a:t>at (888) 667-3003 </a:t>
            </a:r>
          </a:p>
          <a:p>
            <a:pPr marL="514350" indent="-514350">
              <a:buFont typeface="+mj-lt"/>
              <a:buAutoNum type="arabicPeriod"/>
            </a:pPr>
            <a:r>
              <a:rPr lang="en-US"/>
              <a:t>Contact your supervisor</a:t>
            </a:r>
          </a:p>
        </p:txBody>
      </p:sp>
      <p:pic>
        <p:nvPicPr>
          <p:cNvPr id="5" name="Picture 4" descr="A green shield with purple wings and a lock">
            <a:extLst>
              <a:ext uri="{FF2B5EF4-FFF2-40B4-BE49-F238E27FC236}">
                <a16:creationId xmlns:a16="http://schemas.microsoft.com/office/drawing/2014/main" id="{A62C5EC7-835B-8723-CF0C-A3C21CFC8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899" y="3429000"/>
            <a:ext cx="4647445" cy="2283058"/>
          </a:xfrm>
          <a:prstGeom prst="rect">
            <a:avLst/>
          </a:prstGeom>
        </p:spPr>
      </p:pic>
      <p:pic>
        <p:nvPicPr>
          <p:cNvPr id="4" name="Picture 3">
            <a:extLst>
              <a:ext uri="{FF2B5EF4-FFF2-40B4-BE49-F238E27FC236}">
                <a16:creationId xmlns:a16="http://schemas.microsoft.com/office/drawing/2014/main" id="{E55D0390-755C-5E65-B373-4921A62FCA55}"/>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313858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D58B03-BB98-9C8B-3CD0-30B9188236A5}"/>
              </a:ext>
            </a:extLst>
          </p:cNvPr>
          <p:cNvSpPr>
            <a:spLocks noGrp="1"/>
          </p:cNvSpPr>
          <p:nvPr>
            <p:ph type="ftr" sz="quarter" idx="3"/>
          </p:nvPr>
        </p:nvSpPr>
        <p:spPr/>
        <p:txBody>
          <a:bodyPr/>
          <a:lstStyle/>
          <a:p>
            <a:r>
              <a:rPr lang="en-US"/>
              <a:t>©2022 Trinity Health, All Rights Reserved</a:t>
            </a:r>
          </a:p>
        </p:txBody>
      </p:sp>
      <p:sp>
        <p:nvSpPr>
          <p:cNvPr id="5" name="Slide Number Placeholder 4">
            <a:extLst>
              <a:ext uri="{FF2B5EF4-FFF2-40B4-BE49-F238E27FC236}">
                <a16:creationId xmlns:a16="http://schemas.microsoft.com/office/drawing/2014/main" id="{28B4D583-A517-D1CF-DB7E-38BE75B22BDF}"/>
              </a:ext>
            </a:extLst>
          </p:cNvPr>
          <p:cNvSpPr>
            <a:spLocks noGrp="1"/>
          </p:cNvSpPr>
          <p:nvPr>
            <p:ph type="sldNum" sz="quarter" idx="4"/>
          </p:nvPr>
        </p:nvSpPr>
        <p:spPr/>
        <p:txBody>
          <a:bodyPr/>
          <a:lstStyle/>
          <a:p>
            <a:fld id="{489F9553-C816-6842-8939-EE75ECF7EB2B}" type="slidenum">
              <a:rPr lang="en-US" smtClean="0"/>
              <a:pPr/>
              <a:t>12</a:t>
            </a:fld>
            <a:endParaRPr lang="en-US"/>
          </a:p>
        </p:txBody>
      </p:sp>
      <p:sp>
        <p:nvSpPr>
          <p:cNvPr id="3" name="Title 2">
            <a:extLst>
              <a:ext uri="{FF2B5EF4-FFF2-40B4-BE49-F238E27FC236}">
                <a16:creationId xmlns:a16="http://schemas.microsoft.com/office/drawing/2014/main" id="{1F91DD40-777D-951C-E519-B927906F48E5}"/>
              </a:ext>
            </a:extLst>
          </p:cNvPr>
          <p:cNvSpPr>
            <a:spLocks noGrp="1"/>
          </p:cNvSpPr>
          <p:nvPr>
            <p:ph type="title"/>
          </p:nvPr>
        </p:nvSpPr>
        <p:spPr>
          <a:xfrm>
            <a:off x="2982031" y="869745"/>
            <a:ext cx="7034955" cy="1346139"/>
          </a:xfrm>
        </p:spPr>
        <p:txBody>
          <a:bodyPr/>
          <a:lstStyle/>
          <a:p>
            <a:r>
              <a:rPr lang="en-US">
                <a:solidFill>
                  <a:schemeClr val="accent3">
                    <a:lumMod val="75000"/>
                  </a:schemeClr>
                </a:solidFill>
              </a:rPr>
              <a:t>Communicate Clearly</a:t>
            </a:r>
          </a:p>
        </p:txBody>
      </p:sp>
      <p:pic>
        <p:nvPicPr>
          <p:cNvPr id="8" name="Picture 7">
            <a:extLst>
              <a:ext uri="{FF2B5EF4-FFF2-40B4-BE49-F238E27FC236}">
                <a16:creationId xmlns:a16="http://schemas.microsoft.com/office/drawing/2014/main" id="{26298A2A-0A67-84BB-461F-D077A931076B}"/>
              </a:ext>
            </a:extLst>
          </p:cNvPr>
          <p:cNvPicPr>
            <a:picLocks noChangeAspect="1"/>
          </p:cNvPicPr>
          <p:nvPr/>
        </p:nvPicPr>
        <p:blipFill>
          <a:blip r:embed="rId2"/>
          <a:stretch>
            <a:fillRect/>
          </a:stretch>
        </p:blipFill>
        <p:spPr>
          <a:xfrm>
            <a:off x="515296" y="298372"/>
            <a:ext cx="2229161" cy="2314898"/>
          </a:xfrm>
          <a:prstGeom prst="rect">
            <a:avLst/>
          </a:prstGeom>
        </p:spPr>
      </p:pic>
      <p:sp>
        <p:nvSpPr>
          <p:cNvPr id="10" name="TextBox 9">
            <a:extLst>
              <a:ext uri="{FF2B5EF4-FFF2-40B4-BE49-F238E27FC236}">
                <a16:creationId xmlns:a16="http://schemas.microsoft.com/office/drawing/2014/main" id="{3B592DBE-9357-D383-8451-88C61DF09178}"/>
              </a:ext>
            </a:extLst>
          </p:cNvPr>
          <p:cNvSpPr txBox="1"/>
          <p:nvPr/>
        </p:nvSpPr>
        <p:spPr>
          <a:xfrm>
            <a:off x="515296" y="3155686"/>
            <a:ext cx="5432372" cy="954107"/>
          </a:xfrm>
          <a:prstGeom prst="rect">
            <a:avLst/>
          </a:prstGeom>
          <a:noFill/>
        </p:spPr>
        <p:txBody>
          <a:bodyPr wrap="square" rtlCol="0">
            <a:spAutoFit/>
          </a:bodyPr>
          <a:lstStyle/>
          <a:p>
            <a:pPr marL="285750" indent="-285750">
              <a:spcAft>
                <a:spcPts val="600"/>
              </a:spcAft>
              <a:buBlip>
                <a:blip r:embed="rId3">
                  <a:extLst>
                    <a:ext uri="{96DAC541-7B7A-43D3-8B79-37D633B846F1}">
                      <asvg:svgBlip xmlns:asvg="http://schemas.microsoft.com/office/drawing/2016/SVG/main" r:embed="rId4"/>
                    </a:ext>
                  </a:extLst>
                </a:blip>
              </a:buBlip>
            </a:pPr>
            <a:r>
              <a:rPr lang="en-US" sz="2800">
                <a:solidFill>
                  <a:srgbClr val="443D3E"/>
                </a:solidFill>
              </a:rPr>
              <a:t>Demonstrate Safe Email Practices</a:t>
            </a:r>
          </a:p>
        </p:txBody>
      </p:sp>
      <p:pic>
        <p:nvPicPr>
          <p:cNvPr id="13" name="Picture 12" descr="Doctor using digital tablet in a hospital corridor">
            <a:extLst>
              <a:ext uri="{FF2B5EF4-FFF2-40B4-BE49-F238E27FC236}">
                <a16:creationId xmlns:a16="http://schemas.microsoft.com/office/drawing/2014/main" id="{1BD47894-A29D-DD4C-187D-1805EC9C1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1046" y="2282608"/>
            <a:ext cx="5010281" cy="3339372"/>
          </a:xfrm>
          <a:prstGeom prst="rect">
            <a:avLst/>
          </a:prstGeom>
          <a:effectLst>
            <a:softEdge rad="127000"/>
          </a:effectLst>
        </p:spPr>
      </p:pic>
      <p:pic>
        <p:nvPicPr>
          <p:cNvPr id="2" name="Picture 1">
            <a:extLst>
              <a:ext uri="{FF2B5EF4-FFF2-40B4-BE49-F238E27FC236}">
                <a16:creationId xmlns:a16="http://schemas.microsoft.com/office/drawing/2014/main" id="{09494C87-27A5-D01C-0302-684E3383DC27}"/>
              </a:ext>
            </a:extLst>
          </p:cNvPr>
          <p:cNvPicPr>
            <a:picLocks noChangeAspect="1"/>
          </p:cNvPicPr>
          <p:nvPr/>
        </p:nvPicPr>
        <p:blipFill>
          <a:blip r:embed="rId6"/>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371453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1B05A6F-BAA1-FBA5-82CF-556EFB9BF274}"/>
              </a:ext>
            </a:extLst>
          </p:cNvPr>
          <p:cNvSpPr>
            <a:spLocks noGrp="1"/>
          </p:cNvSpPr>
          <p:nvPr>
            <p:ph sz="quarter" idx="12"/>
          </p:nvPr>
        </p:nvSpPr>
        <p:spPr>
          <a:xfrm>
            <a:off x="524544" y="1458165"/>
            <a:ext cx="3350770" cy="4802028"/>
          </a:xfrm>
        </p:spPr>
        <p:txBody>
          <a:bodyPr>
            <a:normAutofit/>
          </a:bodyPr>
          <a:lstStyle/>
          <a:p>
            <a:pPr>
              <a:spcAft>
                <a:spcPts val="1200"/>
              </a:spcAft>
            </a:pPr>
            <a:r>
              <a:rPr lang="en-US" sz="2000"/>
              <a:t>Use only Trinity Health approved technology to send confidential information.</a:t>
            </a:r>
          </a:p>
          <a:p>
            <a:pPr>
              <a:spcAft>
                <a:spcPts val="1200"/>
              </a:spcAft>
            </a:pPr>
            <a:r>
              <a:rPr lang="en-US" sz="2000"/>
              <a:t>External sharing of large amounts of PHI should be  sent via Trinity’s secure file transfer. </a:t>
            </a:r>
          </a:p>
          <a:p>
            <a:pPr>
              <a:spcAft>
                <a:spcPts val="1200"/>
              </a:spcAft>
            </a:pPr>
            <a:r>
              <a:rPr lang="en-US" sz="2000"/>
              <a:t>Review the sample email to learn more. </a:t>
            </a:r>
          </a:p>
        </p:txBody>
      </p:sp>
      <p:sp>
        <p:nvSpPr>
          <p:cNvPr id="2" name="Slide Number Placeholder 1">
            <a:extLst>
              <a:ext uri="{FF2B5EF4-FFF2-40B4-BE49-F238E27FC236}">
                <a16:creationId xmlns:a16="http://schemas.microsoft.com/office/drawing/2014/main" id="{D174EEE1-66D9-BC60-5581-C1B2A87226E6}"/>
              </a:ext>
            </a:extLst>
          </p:cNvPr>
          <p:cNvSpPr>
            <a:spLocks noGrp="1"/>
          </p:cNvSpPr>
          <p:nvPr>
            <p:ph type="sldNum" sz="quarter" idx="4"/>
          </p:nvPr>
        </p:nvSpPr>
        <p:spPr/>
        <p:txBody>
          <a:bodyPr/>
          <a:lstStyle/>
          <a:p>
            <a:fld id="{489F9553-C816-6842-8939-EE75ECF7EB2B}" type="slidenum">
              <a:rPr lang="en-US" smtClean="0"/>
              <a:pPr/>
              <a:t>13</a:t>
            </a:fld>
            <a:endParaRPr lang="en-US"/>
          </a:p>
        </p:txBody>
      </p:sp>
      <p:pic>
        <p:nvPicPr>
          <p:cNvPr id="7" name="Picture 6">
            <a:extLst>
              <a:ext uri="{FF2B5EF4-FFF2-40B4-BE49-F238E27FC236}">
                <a16:creationId xmlns:a16="http://schemas.microsoft.com/office/drawing/2014/main" id="{98430C7D-58A9-FDEF-D5AD-81A38812E214}"/>
              </a:ext>
            </a:extLst>
          </p:cNvPr>
          <p:cNvPicPr>
            <a:picLocks noChangeAspect="1"/>
          </p:cNvPicPr>
          <p:nvPr/>
        </p:nvPicPr>
        <p:blipFill>
          <a:blip r:embed="rId2"/>
          <a:stretch>
            <a:fillRect/>
          </a:stretch>
        </p:blipFill>
        <p:spPr>
          <a:xfrm>
            <a:off x="3875314" y="792083"/>
            <a:ext cx="7053447" cy="5717745"/>
          </a:xfrm>
          <a:prstGeom prst="rect">
            <a:avLst/>
          </a:prstGeom>
        </p:spPr>
      </p:pic>
      <p:sp>
        <p:nvSpPr>
          <p:cNvPr id="8" name="TextBox 7">
            <a:extLst>
              <a:ext uri="{FF2B5EF4-FFF2-40B4-BE49-F238E27FC236}">
                <a16:creationId xmlns:a16="http://schemas.microsoft.com/office/drawing/2014/main" id="{BAED23C7-95A6-AAE4-A01E-E9D11C9501D9}"/>
              </a:ext>
            </a:extLst>
          </p:cNvPr>
          <p:cNvSpPr txBox="1"/>
          <p:nvPr/>
        </p:nvSpPr>
        <p:spPr>
          <a:xfrm>
            <a:off x="7652277" y="1924005"/>
            <a:ext cx="3961081" cy="3924151"/>
          </a:xfrm>
          <a:prstGeom prst="rect">
            <a:avLst/>
          </a:prstGeom>
          <a:solidFill>
            <a:schemeClr val="accent4">
              <a:lumMod val="75000"/>
            </a:schemeClr>
          </a:solidFill>
        </p:spPr>
        <p:txBody>
          <a:bodyPr wrap="square" rtlCol="0">
            <a:spAutoFit/>
          </a:bodyPr>
          <a:lstStyle/>
          <a:p>
            <a:pPr marL="228600" indent="-228600">
              <a:spcAft>
                <a:spcPts val="600"/>
              </a:spcAft>
              <a:buFont typeface="+mj-lt"/>
              <a:buAutoNum type="arabicPeriod"/>
            </a:pPr>
            <a:r>
              <a:rPr lang="en-US" sz="1200">
                <a:solidFill>
                  <a:schemeClr val="bg1"/>
                </a:solidFill>
              </a:rPr>
              <a:t>Information Sharing</a:t>
            </a:r>
          </a:p>
          <a:p>
            <a:pPr lvl="1" indent="-228600">
              <a:spcAft>
                <a:spcPts val="600"/>
              </a:spcAft>
              <a:buFont typeface="Arial" panose="020B0604020202020204" pitchFamily="34" charset="0"/>
              <a:buChar char="•"/>
            </a:pPr>
            <a:r>
              <a:rPr lang="en-US" sz="1200">
                <a:solidFill>
                  <a:schemeClr val="bg1"/>
                </a:solidFill>
              </a:rPr>
              <a:t>PHI should only be shared with the “minimum necessary” email addresses requiring the information.</a:t>
            </a:r>
          </a:p>
          <a:p>
            <a:pPr lvl="1" indent="-228600">
              <a:spcAft>
                <a:spcPts val="600"/>
              </a:spcAft>
              <a:buFont typeface="Arial" panose="020B0604020202020204" pitchFamily="34" charset="0"/>
              <a:buChar char="•"/>
            </a:pPr>
            <a:r>
              <a:rPr lang="en-US" sz="1200">
                <a:solidFill>
                  <a:schemeClr val="bg1"/>
                </a:solidFill>
              </a:rPr>
              <a:t>Do not routinely share PHI in distribution lists without verifying each individual’s need to know. </a:t>
            </a:r>
          </a:p>
          <a:p>
            <a:pPr marL="228600" indent="-228600">
              <a:spcAft>
                <a:spcPts val="600"/>
              </a:spcAft>
              <a:buFont typeface="+mj-lt"/>
              <a:buAutoNum type="arabicPeriod"/>
            </a:pPr>
            <a:r>
              <a:rPr lang="en-US" sz="1200">
                <a:solidFill>
                  <a:schemeClr val="bg1"/>
                </a:solidFill>
              </a:rPr>
              <a:t>External Sharing</a:t>
            </a:r>
          </a:p>
          <a:p>
            <a:pPr lvl="1" indent="-228600">
              <a:spcAft>
                <a:spcPts val="600"/>
              </a:spcAft>
              <a:buFont typeface="Arial" panose="020B0604020202020204" pitchFamily="34" charset="0"/>
              <a:buChar char="•"/>
            </a:pPr>
            <a:r>
              <a:rPr lang="en-US" sz="1200">
                <a:solidFill>
                  <a:schemeClr val="bg1"/>
                </a:solidFill>
              </a:rPr>
              <a:t>Enter “Secure” in the Subject Line, to encrypt the message before sending externally. </a:t>
            </a:r>
          </a:p>
          <a:p>
            <a:pPr marL="228600" indent="-228600">
              <a:spcAft>
                <a:spcPts val="600"/>
              </a:spcAft>
              <a:buFont typeface="+mj-lt"/>
              <a:buAutoNum type="arabicPeriod"/>
            </a:pPr>
            <a:r>
              <a:rPr lang="en-US" sz="1200">
                <a:solidFill>
                  <a:schemeClr val="bg1"/>
                </a:solidFill>
              </a:rPr>
              <a:t>Email Maintenance</a:t>
            </a:r>
          </a:p>
          <a:p>
            <a:pPr lvl="1" indent="-228600">
              <a:spcAft>
                <a:spcPts val="600"/>
              </a:spcAft>
              <a:buFont typeface="Arial" panose="020B0604020202020204" pitchFamily="34" charset="0"/>
              <a:buChar char="•"/>
            </a:pPr>
            <a:r>
              <a:rPr lang="en-US" sz="1200">
                <a:solidFill>
                  <a:schemeClr val="bg1"/>
                </a:solidFill>
              </a:rPr>
              <a:t>Remember to delete messages containing PHI from your Inbox, Sent, and Deleted Items Folders. </a:t>
            </a:r>
          </a:p>
          <a:p>
            <a:pPr lvl="1" indent="-228600">
              <a:spcAft>
                <a:spcPts val="600"/>
              </a:spcAft>
              <a:buFont typeface="Arial" panose="020B0604020202020204" pitchFamily="34" charset="0"/>
              <a:buChar char="•"/>
            </a:pPr>
            <a:r>
              <a:rPr lang="en-US" sz="1200">
                <a:solidFill>
                  <a:schemeClr val="bg1"/>
                </a:solidFill>
              </a:rPr>
              <a:t>Do Not use your email as a file repository. </a:t>
            </a:r>
          </a:p>
          <a:p>
            <a:pPr marL="228600" indent="-228600">
              <a:spcAft>
                <a:spcPts val="600"/>
              </a:spcAft>
              <a:buFont typeface="+mj-lt"/>
              <a:buAutoNum type="arabicPeriod"/>
            </a:pPr>
            <a:r>
              <a:rPr lang="en-US" sz="1200">
                <a:solidFill>
                  <a:schemeClr val="bg1"/>
                </a:solidFill>
              </a:rPr>
              <a:t>Internal Sharing</a:t>
            </a:r>
          </a:p>
          <a:p>
            <a:pPr lvl="1" indent="-228600">
              <a:spcAft>
                <a:spcPts val="600"/>
              </a:spcAft>
              <a:buFont typeface="Arial" panose="020B0604020202020204" pitchFamily="34" charset="0"/>
              <a:buChar char="•"/>
            </a:pPr>
            <a:r>
              <a:rPr lang="en-US" sz="1200">
                <a:solidFill>
                  <a:schemeClr val="bg1"/>
                </a:solidFill>
              </a:rPr>
              <a:t>When sharing PHI internally via email, use file links versus attachments for greater protection. </a:t>
            </a:r>
          </a:p>
        </p:txBody>
      </p:sp>
      <p:pic>
        <p:nvPicPr>
          <p:cNvPr id="3" name="Picture 2">
            <a:extLst>
              <a:ext uri="{FF2B5EF4-FFF2-40B4-BE49-F238E27FC236}">
                <a16:creationId xmlns:a16="http://schemas.microsoft.com/office/drawing/2014/main" id="{871D19BF-E62D-1C98-B096-38FCD13DBAE6}"/>
              </a:ext>
            </a:extLst>
          </p:cNvPr>
          <p:cNvPicPr>
            <a:picLocks noChangeAspect="1"/>
          </p:cNvPicPr>
          <p:nvPr/>
        </p:nvPicPr>
        <p:blipFill>
          <a:blip r:embed="rId3"/>
          <a:stretch>
            <a:fillRect/>
          </a:stretch>
        </p:blipFill>
        <p:spPr>
          <a:xfrm>
            <a:off x="9601504" y="6070878"/>
            <a:ext cx="2011854" cy="438950"/>
          </a:xfrm>
          <a:prstGeom prst="rect">
            <a:avLst/>
          </a:prstGeom>
        </p:spPr>
      </p:pic>
      <p:sp>
        <p:nvSpPr>
          <p:cNvPr id="4" name="Title 3">
            <a:extLst>
              <a:ext uri="{FF2B5EF4-FFF2-40B4-BE49-F238E27FC236}">
                <a16:creationId xmlns:a16="http://schemas.microsoft.com/office/drawing/2014/main" id="{A4FFA236-67FF-2A8D-441C-12943796AFD3}"/>
              </a:ext>
            </a:extLst>
          </p:cNvPr>
          <p:cNvSpPr>
            <a:spLocks noGrp="1"/>
          </p:cNvSpPr>
          <p:nvPr>
            <p:ph type="title"/>
          </p:nvPr>
        </p:nvSpPr>
        <p:spPr>
          <a:xfrm>
            <a:off x="458389" y="343176"/>
            <a:ext cx="10972800" cy="664875"/>
          </a:xfrm>
        </p:spPr>
        <p:txBody>
          <a:bodyPr/>
          <a:lstStyle/>
          <a:p>
            <a:r>
              <a:rPr lang="en-US"/>
              <a:t>Sharing PHI and other Confidential Information</a:t>
            </a:r>
          </a:p>
        </p:txBody>
      </p:sp>
    </p:spTree>
    <p:extLst>
      <p:ext uri="{BB962C8B-B14F-4D97-AF65-F5344CB8AC3E}">
        <p14:creationId xmlns:p14="http://schemas.microsoft.com/office/powerpoint/2010/main" val="13627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562014-1888-D73A-AA1A-2AEDF885E92B}"/>
              </a:ext>
            </a:extLst>
          </p:cNvPr>
          <p:cNvPicPr>
            <a:picLocks noGrp="1" noChangeAspect="1"/>
          </p:cNvPicPr>
          <p:nvPr>
            <p:ph sz="quarter" idx="12"/>
          </p:nvPr>
        </p:nvPicPr>
        <p:blipFill>
          <a:blip r:embed="rId2"/>
          <a:stretch>
            <a:fillRect/>
          </a:stretch>
        </p:blipFill>
        <p:spPr>
          <a:xfrm>
            <a:off x="482361" y="312554"/>
            <a:ext cx="11227278" cy="5978525"/>
          </a:xfrm>
          <a:noFill/>
        </p:spPr>
      </p:pic>
      <p:sp>
        <p:nvSpPr>
          <p:cNvPr id="4" name="Slide Number Placeholder 3" hidden="1">
            <a:extLst>
              <a:ext uri="{FF2B5EF4-FFF2-40B4-BE49-F238E27FC236}">
                <a16:creationId xmlns:a16="http://schemas.microsoft.com/office/drawing/2014/main" id="{AC0ABE75-BCBD-6B01-C060-898D15B86DB0}"/>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14</a:t>
            </a:fld>
            <a:endParaRPr lang="en-US"/>
          </a:p>
        </p:txBody>
      </p:sp>
      <p:pic>
        <p:nvPicPr>
          <p:cNvPr id="2" name="Picture 1">
            <a:extLst>
              <a:ext uri="{FF2B5EF4-FFF2-40B4-BE49-F238E27FC236}">
                <a16:creationId xmlns:a16="http://schemas.microsoft.com/office/drawing/2014/main" id="{147B611A-9133-3DBC-4A8F-C6E5939ADDAF}"/>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4056965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D58B03-BB98-9C8B-3CD0-30B9188236A5}"/>
              </a:ext>
            </a:extLst>
          </p:cNvPr>
          <p:cNvSpPr>
            <a:spLocks noGrp="1"/>
          </p:cNvSpPr>
          <p:nvPr>
            <p:ph type="ftr" sz="quarter" idx="3"/>
          </p:nvPr>
        </p:nvSpPr>
        <p:spPr/>
        <p:txBody>
          <a:bodyPr/>
          <a:lstStyle/>
          <a:p>
            <a:r>
              <a:rPr lang="en-US"/>
              <a:t>©2022 Trinity Health, All Rights Reserved</a:t>
            </a:r>
          </a:p>
        </p:txBody>
      </p:sp>
      <p:sp>
        <p:nvSpPr>
          <p:cNvPr id="5" name="Slide Number Placeholder 4">
            <a:extLst>
              <a:ext uri="{FF2B5EF4-FFF2-40B4-BE49-F238E27FC236}">
                <a16:creationId xmlns:a16="http://schemas.microsoft.com/office/drawing/2014/main" id="{28B4D583-A517-D1CF-DB7E-38BE75B22BDF}"/>
              </a:ext>
            </a:extLst>
          </p:cNvPr>
          <p:cNvSpPr>
            <a:spLocks noGrp="1"/>
          </p:cNvSpPr>
          <p:nvPr>
            <p:ph type="sldNum" sz="quarter" idx="4"/>
          </p:nvPr>
        </p:nvSpPr>
        <p:spPr/>
        <p:txBody>
          <a:bodyPr/>
          <a:lstStyle/>
          <a:p>
            <a:fld id="{489F9553-C816-6842-8939-EE75ECF7EB2B}" type="slidenum">
              <a:rPr lang="en-US" smtClean="0"/>
              <a:pPr/>
              <a:t>15</a:t>
            </a:fld>
            <a:endParaRPr lang="en-US"/>
          </a:p>
        </p:txBody>
      </p:sp>
      <p:sp>
        <p:nvSpPr>
          <p:cNvPr id="3" name="Title 2">
            <a:extLst>
              <a:ext uri="{FF2B5EF4-FFF2-40B4-BE49-F238E27FC236}">
                <a16:creationId xmlns:a16="http://schemas.microsoft.com/office/drawing/2014/main" id="{1F91DD40-777D-951C-E519-B927906F48E5}"/>
              </a:ext>
            </a:extLst>
          </p:cNvPr>
          <p:cNvSpPr>
            <a:spLocks noGrp="1"/>
          </p:cNvSpPr>
          <p:nvPr>
            <p:ph type="title"/>
          </p:nvPr>
        </p:nvSpPr>
        <p:spPr>
          <a:xfrm>
            <a:off x="2982031" y="869745"/>
            <a:ext cx="7034955" cy="1346139"/>
          </a:xfrm>
        </p:spPr>
        <p:txBody>
          <a:bodyPr/>
          <a:lstStyle/>
          <a:p>
            <a:r>
              <a:rPr lang="en-US">
                <a:solidFill>
                  <a:schemeClr val="accent4">
                    <a:lumMod val="75000"/>
                  </a:schemeClr>
                </a:solidFill>
              </a:rPr>
              <a:t>Questioning Attitude</a:t>
            </a:r>
          </a:p>
        </p:txBody>
      </p:sp>
      <p:pic>
        <p:nvPicPr>
          <p:cNvPr id="6" name="Picture 5">
            <a:extLst>
              <a:ext uri="{FF2B5EF4-FFF2-40B4-BE49-F238E27FC236}">
                <a16:creationId xmlns:a16="http://schemas.microsoft.com/office/drawing/2014/main" id="{902DEBBA-32F6-A137-3BB7-AAEA550E18B8}"/>
              </a:ext>
            </a:extLst>
          </p:cNvPr>
          <p:cNvPicPr>
            <a:picLocks noChangeAspect="1"/>
          </p:cNvPicPr>
          <p:nvPr/>
        </p:nvPicPr>
        <p:blipFill>
          <a:blip r:embed="rId2"/>
          <a:stretch>
            <a:fillRect/>
          </a:stretch>
        </p:blipFill>
        <p:spPr>
          <a:xfrm>
            <a:off x="629760" y="313729"/>
            <a:ext cx="2200582" cy="2372056"/>
          </a:xfrm>
          <a:prstGeom prst="rect">
            <a:avLst/>
          </a:prstGeom>
        </p:spPr>
      </p:pic>
      <p:sp>
        <p:nvSpPr>
          <p:cNvPr id="7" name="TextBox 6">
            <a:extLst>
              <a:ext uri="{FF2B5EF4-FFF2-40B4-BE49-F238E27FC236}">
                <a16:creationId xmlns:a16="http://schemas.microsoft.com/office/drawing/2014/main" id="{6B1AE074-25D7-A4B1-432A-C0840E58FD74}"/>
              </a:ext>
            </a:extLst>
          </p:cNvPr>
          <p:cNvSpPr txBox="1"/>
          <p:nvPr/>
        </p:nvSpPr>
        <p:spPr>
          <a:xfrm>
            <a:off x="629760" y="3169813"/>
            <a:ext cx="5869749" cy="954107"/>
          </a:xfrm>
          <a:prstGeom prst="rect">
            <a:avLst/>
          </a:prstGeom>
          <a:noFill/>
        </p:spPr>
        <p:txBody>
          <a:bodyPr wrap="square" rtlCol="0">
            <a:spAutoFit/>
          </a:bodyPr>
          <a:lstStyle/>
          <a:p>
            <a:pPr marL="285750" indent="-285750">
              <a:spcAft>
                <a:spcPts val="600"/>
              </a:spcAft>
              <a:buBlip>
                <a:blip r:embed="rId3">
                  <a:extLst>
                    <a:ext uri="{96DAC541-7B7A-43D3-8B79-37D633B846F1}">
                      <asvg:svgBlip xmlns:asvg="http://schemas.microsoft.com/office/drawing/2016/SVG/main" r:embed="rId4"/>
                    </a:ext>
                  </a:extLst>
                </a:blip>
              </a:buBlip>
            </a:pPr>
            <a:r>
              <a:rPr lang="en-US" sz="2800">
                <a:solidFill>
                  <a:srgbClr val="443D3E"/>
                </a:solidFill>
              </a:rPr>
              <a:t>Recognizing Social Engineering</a:t>
            </a:r>
            <a:br>
              <a:rPr lang="en-US" sz="2800">
                <a:solidFill>
                  <a:srgbClr val="443D3E"/>
                </a:solidFill>
              </a:rPr>
            </a:br>
            <a:r>
              <a:rPr lang="en-US" sz="2800">
                <a:solidFill>
                  <a:srgbClr val="443D3E"/>
                </a:solidFill>
              </a:rPr>
              <a:t>&amp; Phish Warning Signs</a:t>
            </a:r>
          </a:p>
        </p:txBody>
      </p:sp>
      <p:pic>
        <p:nvPicPr>
          <p:cNvPr id="9" name="Picture 8">
            <a:extLst>
              <a:ext uri="{FF2B5EF4-FFF2-40B4-BE49-F238E27FC236}">
                <a16:creationId xmlns:a16="http://schemas.microsoft.com/office/drawing/2014/main" id="{EC88DF91-942A-2E8B-01CE-5C73D4B9486C}"/>
              </a:ext>
            </a:extLst>
          </p:cNvPr>
          <p:cNvPicPr>
            <a:picLocks noChangeAspect="1"/>
          </p:cNvPicPr>
          <p:nvPr/>
        </p:nvPicPr>
        <p:blipFill>
          <a:blip r:embed="rId5"/>
          <a:srcRect l="16519"/>
          <a:stretch/>
        </p:blipFill>
        <p:spPr>
          <a:xfrm>
            <a:off x="7172291" y="2910815"/>
            <a:ext cx="4441067" cy="2904081"/>
          </a:xfrm>
          <a:prstGeom prst="rect">
            <a:avLst/>
          </a:prstGeom>
          <a:effectLst>
            <a:softEdge rad="127000"/>
          </a:effectLst>
        </p:spPr>
      </p:pic>
    </p:spTree>
    <p:extLst>
      <p:ext uri="{BB962C8B-B14F-4D97-AF65-F5344CB8AC3E}">
        <p14:creationId xmlns:p14="http://schemas.microsoft.com/office/powerpoint/2010/main" val="298592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gnette 1 - TIS Annual Security Awareness 2025-720p-241114">
            <a:hlinkClick r:id="" action="ppaction://media"/>
            <a:extLst>
              <a:ext uri="{FF2B5EF4-FFF2-40B4-BE49-F238E27FC236}">
                <a16:creationId xmlns:a16="http://schemas.microsoft.com/office/drawing/2014/main" id="{D492E004-B9D2-EA60-D29E-4603A8DCF499}"/>
              </a:ext>
            </a:extLst>
          </p:cNvPr>
          <p:cNvPicPr>
            <a:picLocks noGrp="1" noChangeAspect="1"/>
          </p:cNvPicPr>
          <p:nvPr>
            <p:ph sz="quarter" idx="12"/>
            <a:videoFile r:link="rId2"/>
            <p:extLst>
              <p:ext uri="{DAA4B4D4-6D71-4841-9C94-3DE7FCFB9230}">
                <p14:media xmlns:p14="http://schemas.microsoft.com/office/powerpoint/2010/main" r:embed="rId1"/>
              </p:ext>
            </p:extLst>
          </p:nvPr>
        </p:nvPicPr>
        <p:blipFill>
          <a:blip r:embed="rId4"/>
          <a:stretch>
            <a:fillRect/>
          </a:stretch>
        </p:blipFill>
        <p:spPr>
          <a:xfrm>
            <a:off x="1362075" y="504230"/>
            <a:ext cx="10048170" cy="5652095"/>
          </a:xfrm>
          <a:noFill/>
        </p:spPr>
      </p:pic>
      <p:sp>
        <p:nvSpPr>
          <p:cNvPr id="5" name="TextBox 4">
            <a:extLst>
              <a:ext uri="{FF2B5EF4-FFF2-40B4-BE49-F238E27FC236}">
                <a16:creationId xmlns:a16="http://schemas.microsoft.com/office/drawing/2014/main" id="{A888EF7F-29C3-9FB0-0896-63965BF66F20}"/>
              </a:ext>
            </a:extLst>
          </p:cNvPr>
          <p:cNvSpPr txBox="1"/>
          <p:nvPr/>
        </p:nvSpPr>
        <p:spPr>
          <a:xfrm>
            <a:off x="933451" y="5745162"/>
            <a:ext cx="4086224" cy="340991"/>
          </a:xfrm>
          <a:prstGeom prst="rect">
            <a:avLst/>
          </a:prstGeom>
          <a:solidFill>
            <a:schemeClr val="accent1"/>
          </a:solidFill>
        </p:spPr>
        <p:txBody>
          <a:bodyPr wrap="square" rtlCol="0">
            <a:spAutoFit/>
          </a:bodyPr>
          <a:lstStyle/>
          <a:p>
            <a:pPr>
              <a:lnSpc>
                <a:spcPts val="2100"/>
              </a:lnSpc>
              <a:spcAft>
                <a:spcPts val="600"/>
              </a:spcAft>
            </a:pPr>
            <a:r>
              <a:rPr lang="en-US" sz="1600">
                <a:solidFill>
                  <a:schemeClr val="bg1"/>
                </a:solidFill>
              </a:rPr>
              <a:t>Click here to play the video</a:t>
            </a:r>
          </a:p>
        </p:txBody>
      </p:sp>
      <p:pic>
        <p:nvPicPr>
          <p:cNvPr id="2" name="Picture 1">
            <a:extLst>
              <a:ext uri="{FF2B5EF4-FFF2-40B4-BE49-F238E27FC236}">
                <a16:creationId xmlns:a16="http://schemas.microsoft.com/office/drawing/2014/main" id="{326A2573-8E79-3F81-113D-EE8BFF7C5F61}"/>
              </a:ext>
            </a:extLst>
          </p:cNvPr>
          <p:cNvPicPr>
            <a:picLocks noChangeAspect="1"/>
          </p:cNvPicPr>
          <p:nvPr/>
        </p:nvPicPr>
        <p:blipFill>
          <a:blip r:embed="rId5"/>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3890373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AF1F-F224-6473-1964-5D0321A57DA1}"/>
              </a:ext>
            </a:extLst>
          </p:cNvPr>
          <p:cNvSpPr>
            <a:spLocks noGrp="1"/>
          </p:cNvSpPr>
          <p:nvPr>
            <p:ph type="title"/>
          </p:nvPr>
        </p:nvSpPr>
        <p:spPr>
          <a:xfrm>
            <a:off x="523875" y="276331"/>
            <a:ext cx="10972800" cy="664875"/>
          </a:xfrm>
        </p:spPr>
        <p:txBody>
          <a:bodyPr/>
          <a:lstStyle/>
          <a:p>
            <a:r>
              <a:rPr lang="en-US"/>
              <a:t>Social Engineering Attacks  </a:t>
            </a:r>
          </a:p>
        </p:txBody>
      </p:sp>
      <p:graphicFrame>
        <p:nvGraphicFramePr>
          <p:cNvPr id="4" name="Content Placeholder 3">
            <a:extLst>
              <a:ext uri="{FF2B5EF4-FFF2-40B4-BE49-F238E27FC236}">
                <a16:creationId xmlns:a16="http://schemas.microsoft.com/office/drawing/2014/main" id="{056ADD48-6D7D-266C-338E-4FD8B791DE51}"/>
              </a:ext>
            </a:extLst>
          </p:cNvPr>
          <p:cNvGraphicFramePr>
            <a:graphicFrameLocks noGrp="1"/>
          </p:cNvGraphicFramePr>
          <p:nvPr>
            <p:ph sz="quarter" idx="12"/>
            <p:extLst>
              <p:ext uri="{D42A27DB-BD31-4B8C-83A1-F6EECF244321}">
                <p14:modId xmlns:p14="http://schemas.microsoft.com/office/powerpoint/2010/main" val="3854083836"/>
              </p:ext>
            </p:extLst>
          </p:nvPr>
        </p:nvGraphicFramePr>
        <p:xfrm>
          <a:off x="523875" y="1065213"/>
          <a:ext cx="10982324" cy="5400040"/>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1651819509"/>
                    </a:ext>
                  </a:extLst>
                </a:gridCol>
                <a:gridCol w="4203862">
                  <a:extLst>
                    <a:ext uri="{9D8B030D-6E8A-4147-A177-3AD203B41FA5}">
                      <a16:colId xmlns:a16="http://schemas.microsoft.com/office/drawing/2014/main" val="994961483"/>
                    </a:ext>
                  </a:extLst>
                </a:gridCol>
                <a:gridCol w="4978237">
                  <a:extLst>
                    <a:ext uri="{9D8B030D-6E8A-4147-A177-3AD203B41FA5}">
                      <a16:colId xmlns:a16="http://schemas.microsoft.com/office/drawing/2014/main" val="3100589520"/>
                    </a:ext>
                  </a:extLst>
                </a:gridCol>
              </a:tblGrid>
              <a:tr h="370840">
                <a:tc>
                  <a:txBody>
                    <a:bodyPr/>
                    <a:lstStyle/>
                    <a:p>
                      <a:r>
                        <a:rPr lang="en-US" sz="1200"/>
                        <a:t>Term</a:t>
                      </a:r>
                    </a:p>
                  </a:txBody>
                  <a:tcPr/>
                </a:tc>
                <a:tc>
                  <a:txBody>
                    <a:bodyPr/>
                    <a:lstStyle/>
                    <a:p>
                      <a:r>
                        <a:rPr lang="en-US" sz="1200"/>
                        <a:t>Definition</a:t>
                      </a:r>
                    </a:p>
                  </a:txBody>
                  <a:tcPr/>
                </a:tc>
                <a:tc>
                  <a:txBody>
                    <a:bodyPr/>
                    <a:lstStyle/>
                    <a:p>
                      <a:r>
                        <a:rPr lang="en-US" sz="1200"/>
                        <a:t>Colleague Action</a:t>
                      </a:r>
                    </a:p>
                  </a:txBody>
                  <a:tcPr/>
                </a:tc>
                <a:extLst>
                  <a:ext uri="{0D108BD9-81ED-4DB2-BD59-A6C34878D82A}">
                    <a16:rowId xmlns:a16="http://schemas.microsoft.com/office/drawing/2014/main" val="179236878"/>
                  </a:ext>
                </a:extLst>
              </a:tr>
              <a:tr h="370840">
                <a:tc>
                  <a:txBody>
                    <a:bodyPr/>
                    <a:lstStyle/>
                    <a:p>
                      <a:r>
                        <a:rPr lang="en-US" sz="1200"/>
                        <a:t>Phishing</a:t>
                      </a:r>
                    </a:p>
                  </a:txBody>
                  <a:tcPr/>
                </a:tc>
                <a:tc>
                  <a:txBody>
                    <a:bodyPr/>
                    <a:lstStyle/>
                    <a:p>
                      <a:r>
                        <a:rPr lang="en-US" sz="1200"/>
                        <a:t>The most common cyberattack by threat actors is the act of sending emails or other messages pretending to be from reputable companies to entice individuals to reveal confidential information such as PHI, PII, passwords, etc. </a:t>
                      </a:r>
                    </a:p>
                  </a:txBody>
                  <a:tcPr/>
                </a:tc>
                <a:tc>
                  <a:txBody>
                    <a:bodyPr/>
                    <a:lstStyle/>
                    <a:p>
                      <a:r>
                        <a:rPr lang="en-US" sz="1200"/>
                        <a:t>If the message seems suspicious or raises your </a:t>
                      </a:r>
                      <a:br>
                        <a:rPr lang="en-US" sz="1200"/>
                      </a:br>
                      <a:r>
                        <a:rPr lang="en-US" sz="1200"/>
                        <a:t>emotions, use the Outlook “Report Phishing” </a:t>
                      </a:r>
                      <a:br>
                        <a:rPr lang="en-US" sz="1200"/>
                      </a:br>
                      <a:r>
                        <a:rPr lang="en-US" sz="1200"/>
                        <a:t>Button to report it. </a:t>
                      </a:r>
                    </a:p>
                  </a:txBody>
                  <a:tcPr/>
                </a:tc>
                <a:extLst>
                  <a:ext uri="{0D108BD9-81ED-4DB2-BD59-A6C34878D82A}">
                    <a16:rowId xmlns:a16="http://schemas.microsoft.com/office/drawing/2014/main" val="3726649142"/>
                  </a:ext>
                </a:extLst>
              </a:tr>
              <a:tr h="370840">
                <a:tc>
                  <a:txBody>
                    <a:bodyPr/>
                    <a:lstStyle/>
                    <a:p>
                      <a:r>
                        <a:rPr lang="en-US" sz="1200"/>
                        <a:t>Phone Smishing and Vishing</a:t>
                      </a:r>
                    </a:p>
                  </a:txBody>
                  <a:tcPr/>
                </a:tc>
                <a:tc>
                  <a:txBody>
                    <a:bodyPr/>
                    <a:lstStyle/>
                    <a:p>
                      <a:r>
                        <a:rPr lang="en-US" sz="1200"/>
                        <a:t>You receive a random phone call or text trying to trick you into providing confidential information or buy something that has a monetary value.</a:t>
                      </a:r>
                    </a:p>
                    <a:p>
                      <a:pPr marL="285750" indent="-285750">
                        <a:buFont typeface="Arial" panose="020B0604020202020204" pitchFamily="34" charset="0"/>
                        <a:buChar char="•"/>
                      </a:pPr>
                      <a:r>
                        <a:rPr lang="en-US" sz="1200"/>
                        <a:t>Threat actors have even pretended to be Trinity Health CEO and President, Mike Slubowski, as well as Ministry Presidents. </a:t>
                      </a:r>
                    </a:p>
                  </a:txBody>
                  <a:tcPr/>
                </a:tc>
                <a:tc>
                  <a:txBody>
                    <a:bodyPr/>
                    <a:lstStyle/>
                    <a:p>
                      <a:r>
                        <a:rPr lang="en-US" sz="1200"/>
                        <a:t>Don’t respond!  Report it using ServiceNow Self-Service or contact the TIS Service Desk. </a:t>
                      </a:r>
                    </a:p>
                  </a:txBody>
                  <a:tcPr/>
                </a:tc>
                <a:extLst>
                  <a:ext uri="{0D108BD9-81ED-4DB2-BD59-A6C34878D82A}">
                    <a16:rowId xmlns:a16="http://schemas.microsoft.com/office/drawing/2014/main" val="3057507506"/>
                  </a:ext>
                </a:extLst>
              </a:tr>
              <a:tr h="370840">
                <a:tc>
                  <a:txBody>
                    <a:bodyPr/>
                    <a:lstStyle/>
                    <a:p>
                      <a:r>
                        <a:rPr lang="en-US" sz="1200"/>
                        <a:t>Rogue USB Drives</a:t>
                      </a:r>
                    </a:p>
                  </a:txBody>
                  <a:tcPr/>
                </a:tc>
                <a:tc>
                  <a:txBody>
                    <a:bodyPr/>
                    <a:lstStyle/>
                    <a:p>
                      <a:r>
                        <a:rPr lang="en-US" sz="1200"/>
                        <a:t>Threat actors randomly drop USBs in Trinity Health parking lots and facilities.  Some USBs even include Trinity Health logo.  Once plugged into a Trinity Health device, malware executes which may provide access to our information systems and data. </a:t>
                      </a:r>
                    </a:p>
                  </a:txBody>
                  <a:tcPr/>
                </a:tc>
                <a:tc>
                  <a:txBody>
                    <a:bodyPr/>
                    <a:lstStyle/>
                    <a:p>
                      <a:r>
                        <a:rPr lang="en-US" sz="1200"/>
                        <a:t>Do not inset the rogue USB into any device!  Report it using ServiceNow Self-Service or contact the TIS Service Desk. </a:t>
                      </a:r>
                    </a:p>
                  </a:txBody>
                  <a:tcPr/>
                </a:tc>
                <a:extLst>
                  <a:ext uri="{0D108BD9-81ED-4DB2-BD59-A6C34878D82A}">
                    <a16:rowId xmlns:a16="http://schemas.microsoft.com/office/drawing/2014/main" val="3014655553"/>
                  </a:ext>
                </a:extLst>
              </a:tr>
              <a:tr h="370840">
                <a:tc>
                  <a:txBody>
                    <a:bodyPr/>
                    <a:lstStyle/>
                    <a:p>
                      <a:r>
                        <a:rPr lang="en-US" sz="1200"/>
                        <a:t>Spear Phishing</a:t>
                      </a:r>
                    </a:p>
                  </a:txBody>
                  <a:tcPr/>
                </a:tc>
                <a:tc>
                  <a:txBody>
                    <a:bodyPr/>
                    <a:lstStyle/>
                    <a:p>
                      <a:r>
                        <a:rPr lang="en-US" sz="1200"/>
                        <a:t>This is a more sophisticated phishing attempt that targets a specific person using personalized information to make the email appear legitimate. Frequently social media accounts, i.e. LinkedIn, Facebook, etc. are a primary source of collecting personalized data on you. </a:t>
                      </a:r>
                    </a:p>
                  </a:txBody>
                  <a:tcPr/>
                </a:tc>
                <a:tc>
                  <a:txBody>
                    <a:bodyPr/>
                    <a:lstStyle/>
                    <a:p>
                      <a:r>
                        <a:rPr lang="en-US" sz="1200"/>
                        <a:t>Report the suspicious email using the </a:t>
                      </a:r>
                      <a:br>
                        <a:rPr lang="en-US" sz="1200"/>
                      </a:br>
                      <a:r>
                        <a:rPr lang="en-US" sz="1200"/>
                        <a:t>Outlook “Report Phishing” button.  All reported</a:t>
                      </a:r>
                      <a:br>
                        <a:rPr lang="en-US" sz="1200"/>
                      </a:br>
                      <a:r>
                        <a:rPr lang="en-US" sz="1200"/>
                        <a:t>messages are immediately analyzed whether</a:t>
                      </a:r>
                      <a:br>
                        <a:rPr lang="en-US" sz="1200"/>
                      </a:br>
                      <a:r>
                        <a:rPr lang="en-US" sz="1200"/>
                        <a:t>they are malicious, spam or safe. </a:t>
                      </a:r>
                    </a:p>
                  </a:txBody>
                  <a:tcPr/>
                </a:tc>
                <a:extLst>
                  <a:ext uri="{0D108BD9-81ED-4DB2-BD59-A6C34878D82A}">
                    <a16:rowId xmlns:a16="http://schemas.microsoft.com/office/drawing/2014/main" val="1281508631"/>
                  </a:ext>
                </a:extLst>
              </a:tr>
              <a:tr h="370840">
                <a:tc>
                  <a:txBody>
                    <a:bodyPr/>
                    <a:lstStyle/>
                    <a:p>
                      <a:r>
                        <a:rPr lang="en-US" sz="1200"/>
                        <a:t>Tailgating</a:t>
                      </a:r>
                    </a:p>
                  </a:txBody>
                  <a:tcPr/>
                </a:tc>
                <a:tc>
                  <a:txBody>
                    <a:bodyPr/>
                    <a:lstStyle/>
                    <a:p>
                      <a:r>
                        <a:rPr lang="en-US" sz="1200"/>
                        <a:t>Tailgating is a physical security breach that occurs when someone follows another person through a secured door or into a protected area without using their badge or having proper authorization. </a:t>
                      </a:r>
                    </a:p>
                  </a:txBody>
                  <a:tcPr/>
                </a:tc>
                <a:tc>
                  <a:txBody>
                    <a:bodyPr/>
                    <a:lstStyle/>
                    <a:p>
                      <a:pPr marL="285750" indent="-285750">
                        <a:buFont typeface="Arial" panose="020B0604020202020204" pitchFamily="34" charset="0"/>
                        <a:buChar char="•"/>
                      </a:pPr>
                      <a:r>
                        <a:rPr lang="en-US" sz="1200"/>
                        <a:t>Be aware of your surroundings and to not allow other to gain access with you. </a:t>
                      </a:r>
                    </a:p>
                    <a:p>
                      <a:pPr marL="285750" indent="-285750">
                        <a:buFont typeface="Arial" panose="020B0604020202020204" pitchFamily="34" charset="0"/>
                        <a:buChar char="•"/>
                      </a:pPr>
                      <a:r>
                        <a:rPr lang="en-US" sz="1200"/>
                        <a:t>Report the activity immediately.</a:t>
                      </a:r>
                    </a:p>
                    <a:p>
                      <a:pPr marL="285750" indent="-285750">
                        <a:buFont typeface="Arial" panose="020B0604020202020204" pitchFamily="34" charset="0"/>
                        <a:buChar char="•"/>
                      </a:pPr>
                      <a:r>
                        <a:rPr lang="en-US" sz="1200"/>
                        <a:t>Do not put yourself in jeopardy by attempting to physically stop the unauthorized person yourself. </a:t>
                      </a:r>
                    </a:p>
                  </a:txBody>
                  <a:tcPr/>
                </a:tc>
                <a:extLst>
                  <a:ext uri="{0D108BD9-81ED-4DB2-BD59-A6C34878D82A}">
                    <a16:rowId xmlns:a16="http://schemas.microsoft.com/office/drawing/2014/main" val="1668750868"/>
                  </a:ext>
                </a:extLst>
              </a:tr>
            </a:tbl>
          </a:graphicData>
        </a:graphic>
      </p:graphicFrame>
      <p:pic>
        <p:nvPicPr>
          <p:cNvPr id="6" name="Picture 5">
            <a:extLst>
              <a:ext uri="{FF2B5EF4-FFF2-40B4-BE49-F238E27FC236}">
                <a16:creationId xmlns:a16="http://schemas.microsoft.com/office/drawing/2014/main" id="{1B84EE24-BA4E-8466-E3C3-49D6F91FA5EC}"/>
              </a:ext>
            </a:extLst>
          </p:cNvPr>
          <p:cNvPicPr>
            <a:picLocks noChangeAspect="1"/>
          </p:cNvPicPr>
          <p:nvPr/>
        </p:nvPicPr>
        <p:blipFill>
          <a:blip r:embed="rId2"/>
          <a:stretch>
            <a:fillRect/>
          </a:stretch>
        </p:blipFill>
        <p:spPr>
          <a:xfrm>
            <a:off x="10029825" y="1543050"/>
            <a:ext cx="1273720" cy="595874"/>
          </a:xfrm>
          <a:prstGeom prst="rect">
            <a:avLst/>
          </a:prstGeom>
        </p:spPr>
      </p:pic>
      <p:pic>
        <p:nvPicPr>
          <p:cNvPr id="7" name="Picture 6">
            <a:extLst>
              <a:ext uri="{FF2B5EF4-FFF2-40B4-BE49-F238E27FC236}">
                <a16:creationId xmlns:a16="http://schemas.microsoft.com/office/drawing/2014/main" id="{B2479FC3-1CC1-789E-39E2-7686A9D7AABC}"/>
              </a:ext>
            </a:extLst>
          </p:cNvPr>
          <p:cNvPicPr>
            <a:picLocks noChangeAspect="1"/>
          </p:cNvPicPr>
          <p:nvPr/>
        </p:nvPicPr>
        <p:blipFill>
          <a:blip r:embed="rId2"/>
          <a:stretch>
            <a:fillRect/>
          </a:stretch>
        </p:blipFill>
        <p:spPr>
          <a:xfrm>
            <a:off x="10029825" y="4648200"/>
            <a:ext cx="1273720" cy="595874"/>
          </a:xfrm>
          <a:prstGeom prst="rect">
            <a:avLst/>
          </a:prstGeom>
        </p:spPr>
      </p:pic>
      <p:pic>
        <p:nvPicPr>
          <p:cNvPr id="3" name="Picture 2">
            <a:extLst>
              <a:ext uri="{FF2B5EF4-FFF2-40B4-BE49-F238E27FC236}">
                <a16:creationId xmlns:a16="http://schemas.microsoft.com/office/drawing/2014/main" id="{C608A560-5173-D9F3-759F-A00E36E8428A}"/>
              </a:ext>
            </a:extLst>
          </p:cNvPr>
          <p:cNvPicPr>
            <a:picLocks noChangeAspect="1"/>
          </p:cNvPicPr>
          <p:nvPr/>
        </p:nvPicPr>
        <p:blipFill>
          <a:blip r:embed="rId3"/>
          <a:stretch>
            <a:fillRect/>
          </a:stretch>
        </p:blipFill>
        <p:spPr>
          <a:xfrm>
            <a:off x="9660758" y="6362194"/>
            <a:ext cx="2011854" cy="438950"/>
          </a:xfrm>
          <a:prstGeom prst="rect">
            <a:avLst/>
          </a:prstGeom>
        </p:spPr>
      </p:pic>
    </p:spTree>
    <p:extLst>
      <p:ext uri="{BB962C8B-B14F-4D97-AF65-F5344CB8AC3E}">
        <p14:creationId xmlns:p14="http://schemas.microsoft.com/office/powerpoint/2010/main" val="158359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CA1DCD-CD55-036E-B28E-DBC754B05B97}"/>
              </a:ext>
            </a:extLst>
          </p:cNvPr>
          <p:cNvPicPr>
            <a:picLocks noGrp="1" noChangeAspect="1"/>
          </p:cNvPicPr>
          <p:nvPr>
            <p:ph sz="quarter" idx="12"/>
          </p:nvPr>
        </p:nvPicPr>
        <p:blipFill>
          <a:blip r:embed="rId2"/>
          <a:stretch>
            <a:fillRect/>
          </a:stretch>
        </p:blipFill>
        <p:spPr>
          <a:xfrm>
            <a:off x="205828" y="177800"/>
            <a:ext cx="11780344" cy="5978525"/>
          </a:xfrm>
          <a:noFill/>
        </p:spPr>
      </p:pic>
      <p:sp>
        <p:nvSpPr>
          <p:cNvPr id="4" name="Slide Number Placeholder 3" hidden="1">
            <a:extLst>
              <a:ext uri="{FF2B5EF4-FFF2-40B4-BE49-F238E27FC236}">
                <a16:creationId xmlns:a16="http://schemas.microsoft.com/office/drawing/2014/main" id="{02BD26B5-ADB6-FEDC-EB40-250D2CCE50FC}"/>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18</a:t>
            </a:fld>
            <a:endParaRPr lang="en-US"/>
          </a:p>
        </p:txBody>
      </p:sp>
      <p:pic>
        <p:nvPicPr>
          <p:cNvPr id="2" name="Picture 1">
            <a:extLst>
              <a:ext uri="{FF2B5EF4-FFF2-40B4-BE49-F238E27FC236}">
                <a16:creationId xmlns:a16="http://schemas.microsoft.com/office/drawing/2014/main" id="{0ABCAF63-D2A2-C054-6D2D-55DB5084FB47}"/>
              </a:ext>
            </a:extLst>
          </p:cNvPr>
          <p:cNvPicPr>
            <a:picLocks noChangeAspect="1"/>
          </p:cNvPicPr>
          <p:nvPr/>
        </p:nvPicPr>
        <p:blipFill>
          <a:blip r:embed="rId3"/>
          <a:stretch>
            <a:fillRect/>
          </a:stretch>
        </p:blipFill>
        <p:spPr>
          <a:xfrm>
            <a:off x="9611029" y="6156325"/>
            <a:ext cx="2011854" cy="438950"/>
          </a:xfrm>
          <a:prstGeom prst="rect">
            <a:avLst/>
          </a:prstGeom>
        </p:spPr>
      </p:pic>
    </p:spTree>
    <p:extLst>
      <p:ext uri="{BB962C8B-B14F-4D97-AF65-F5344CB8AC3E}">
        <p14:creationId xmlns:p14="http://schemas.microsoft.com/office/powerpoint/2010/main" val="3983374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91920-0274-2BC9-BBF3-02B621A03341}"/>
              </a:ext>
            </a:extLst>
          </p:cNvPr>
          <p:cNvSpPr>
            <a:spLocks noGrp="1"/>
          </p:cNvSpPr>
          <p:nvPr>
            <p:ph type="title"/>
          </p:nvPr>
        </p:nvSpPr>
        <p:spPr>
          <a:xfrm>
            <a:off x="609600" y="941449"/>
            <a:ext cx="10972800" cy="664875"/>
          </a:xfrm>
        </p:spPr>
        <p:txBody>
          <a:bodyPr/>
          <a:lstStyle/>
          <a:p>
            <a:r>
              <a:rPr lang="en-US"/>
              <a:t>Phish </a:t>
            </a:r>
            <a:br>
              <a:rPr lang="en-US"/>
            </a:br>
            <a:r>
              <a:rPr lang="en-US"/>
              <a:t>Warning Signs</a:t>
            </a:r>
          </a:p>
        </p:txBody>
      </p:sp>
      <p:sp>
        <p:nvSpPr>
          <p:cNvPr id="4" name="Slide Number Placeholder 3">
            <a:extLst>
              <a:ext uri="{FF2B5EF4-FFF2-40B4-BE49-F238E27FC236}">
                <a16:creationId xmlns:a16="http://schemas.microsoft.com/office/drawing/2014/main" id="{F8FC770D-02C0-94D9-4E03-533E97D3DD1D}"/>
              </a:ext>
            </a:extLst>
          </p:cNvPr>
          <p:cNvSpPr>
            <a:spLocks noGrp="1"/>
          </p:cNvSpPr>
          <p:nvPr>
            <p:ph type="sldNum" sz="quarter" idx="4"/>
          </p:nvPr>
        </p:nvSpPr>
        <p:spPr/>
        <p:txBody>
          <a:bodyPr/>
          <a:lstStyle/>
          <a:p>
            <a:fld id="{489F9553-C816-6842-8939-EE75ECF7EB2B}" type="slidenum">
              <a:rPr lang="en-US" smtClean="0"/>
              <a:pPr/>
              <a:t>19</a:t>
            </a:fld>
            <a:endParaRPr lang="en-US"/>
          </a:p>
        </p:txBody>
      </p:sp>
      <p:pic>
        <p:nvPicPr>
          <p:cNvPr id="10" name="Content Placeholder 9">
            <a:extLst>
              <a:ext uri="{FF2B5EF4-FFF2-40B4-BE49-F238E27FC236}">
                <a16:creationId xmlns:a16="http://schemas.microsoft.com/office/drawing/2014/main" id="{9B7F6117-A6BC-2644-A50C-E0C7832D4A7D}"/>
              </a:ext>
            </a:extLst>
          </p:cNvPr>
          <p:cNvPicPr>
            <a:picLocks noGrp="1" noChangeAspect="1"/>
          </p:cNvPicPr>
          <p:nvPr>
            <p:ph sz="quarter" idx="12"/>
          </p:nvPr>
        </p:nvPicPr>
        <p:blipFill>
          <a:blip r:embed="rId2"/>
          <a:stretch>
            <a:fillRect/>
          </a:stretch>
        </p:blipFill>
        <p:spPr>
          <a:xfrm>
            <a:off x="577032" y="2653673"/>
            <a:ext cx="3629733" cy="3575659"/>
          </a:xfrm>
        </p:spPr>
      </p:pic>
      <p:pic>
        <p:nvPicPr>
          <p:cNvPr id="12" name="Picture 11">
            <a:extLst>
              <a:ext uri="{FF2B5EF4-FFF2-40B4-BE49-F238E27FC236}">
                <a16:creationId xmlns:a16="http://schemas.microsoft.com/office/drawing/2014/main" id="{5B0CDA13-B037-E24C-ADE0-BCF5297793DF}"/>
              </a:ext>
            </a:extLst>
          </p:cNvPr>
          <p:cNvPicPr>
            <a:picLocks noChangeAspect="1"/>
          </p:cNvPicPr>
          <p:nvPr/>
        </p:nvPicPr>
        <p:blipFill>
          <a:blip r:embed="rId3"/>
          <a:srcRect l="1135"/>
          <a:stretch/>
        </p:blipFill>
        <p:spPr>
          <a:xfrm>
            <a:off x="4316673" y="261409"/>
            <a:ext cx="5340953" cy="6135738"/>
          </a:xfrm>
          <a:prstGeom prst="rect">
            <a:avLst/>
          </a:prstGeom>
        </p:spPr>
      </p:pic>
      <p:sp>
        <p:nvSpPr>
          <p:cNvPr id="13" name="TextBox 12">
            <a:extLst>
              <a:ext uri="{FF2B5EF4-FFF2-40B4-BE49-F238E27FC236}">
                <a16:creationId xmlns:a16="http://schemas.microsoft.com/office/drawing/2014/main" id="{2DB780F3-8234-6AC4-5CD7-3161E13DF8D5}"/>
              </a:ext>
            </a:extLst>
          </p:cNvPr>
          <p:cNvSpPr txBox="1"/>
          <p:nvPr/>
        </p:nvSpPr>
        <p:spPr>
          <a:xfrm>
            <a:off x="7830070" y="2653673"/>
            <a:ext cx="4143375" cy="3060903"/>
          </a:xfrm>
          <a:prstGeom prst="rect">
            <a:avLst/>
          </a:prstGeom>
          <a:solidFill>
            <a:schemeClr val="accent4">
              <a:lumMod val="75000"/>
            </a:schemeClr>
          </a:solidFill>
        </p:spPr>
        <p:txBody>
          <a:bodyPr wrap="square" rtlCol="0">
            <a:spAutoFit/>
          </a:bodyPr>
          <a:lstStyle/>
          <a:p>
            <a:pPr marL="342900" indent="-342900">
              <a:lnSpc>
                <a:spcPts val="2100"/>
              </a:lnSpc>
              <a:spcAft>
                <a:spcPts val="600"/>
              </a:spcAft>
              <a:buFont typeface="+mj-lt"/>
              <a:buAutoNum type="arabicPeriod"/>
            </a:pPr>
            <a:r>
              <a:rPr lang="en-US" sz="1200">
                <a:solidFill>
                  <a:schemeClr val="bg1"/>
                </a:solidFill>
              </a:rPr>
              <a:t>External Banner – Always be careful when reviewing messages from external sources. </a:t>
            </a:r>
          </a:p>
          <a:p>
            <a:pPr marL="342900" indent="-342900">
              <a:lnSpc>
                <a:spcPts val="2100"/>
              </a:lnSpc>
              <a:spcAft>
                <a:spcPts val="600"/>
              </a:spcAft>
              <a:buFont typeface="+mj-lt"/>
              <a:buAutoNum type="arabicPeriod"/>
            </a:pPr>
            <a:r>
              <a:rPr lang="en-US" sz="1200">
                <a:solidFill>
                  <a:schemeClr val="bg1"/>
                </a:solidFill>
              </a:rPr>
              <a:t>Sender:  Do you recognize the sender?</a:t>
            </a:r>
          </a:p>
          <a:p>
            <a:pPr marL="342900" indent="-342900">
              <a:lnSpc>
                <a:spcPts val="2100"/>
              </a:lnSpc>
              <a:spcAft>
                <a:spcPts val="600"/>
              </a:spcAft>
              <a:buFont typeface="+mj-lt"/>
              <a:buAutoNum type="arabicPeriod"/>
            </a:pPr>
            <a:r>
              <a:rPr lang="en-US" sz="1200">
                <a:solidFill>
                  <a:schemeClr val="bg1"/>
                </a:solidFill>
              </a:rPr>
              <a:t>Expectations: Were you expecting this message?</a:t>
            </a:r>
          </a:p>
          <a:p>
            <a:pPr marL="342900" indent="-342900">
              <a:lnSpc>
                <a:spcPts val="2100"/>
              </a:lnSpc>
              <a:spcAft>
                <a:spcPts val="600"/>
              </a:spcAft>
              <a:buFont typeface="+mj-lt"/>
              <a:buAutoNum type="arabicPeriod"/>
            </a:pPr>
            <a:r>
              <a:rPr lang="en-US" sz="1200">
                <a:solidFill>
                  <a:schemeClr val="bg1"/>
                </a:solidFill>
              </a:rPr>
              <a:t>Identifiers:  Why is there no logo or contact information?  Why is there no way to call the sender to verify its legitimacy?</a:t>
            </a:r>
          </a:p>
          <a:p>
            <a:pPr marL="342900" indent="-342900">
              <a:lnSpc>
                <a:spcPts val="2100"/>
              </a:lnSpc>
              <a:spcAft>
                <a:spcPts val="600"/>
              </a:spcAft>
              <a:buFont typeface="+mj-lt"/>
              <a:buAutoNum type="arabicPeriod"/>
            </a:pPr>
            <a:r>
              <a:rPr lang="en-US" sz="1200">
                <a:solidFill>
                  <a:schemeClr val="bg1"/>
                </a:solidFill>
              </a:rPr>
              <a:t>Hyperlinks:  Do not click on links, download attachments, or enter your credentials unless you verify the email is legitimate.</a:t>
            </a:r>
          </a:p>
        </p:txBody>
      </p:sp>
      <p:pic>
        <p:nvPicPr>
          <p:cNvPr id="15" name="Picture 14">
            <a:extLst>
              <a:ext uri="{FF2B5EF4-FFF2-40B4-BE49-F238E27FC236}">
                <a16:creationId xmlns:a16="http://schemas.microsoft.com/office/drawing/2014/main" id="{CE79F3D3-6AD0-A03D-4CF1-712CB365B306}"/>
              </a:ext>
            </a:extLst>
          </p:cNvPr>
          <p:cNvPicPr>
            <a:picLocks noChangeAspect="1"/>
          </p:cNvPicPr>
          <p:nvPr/>
        </p:nvPicPr>
        <p:blipFill>
          <a:blip r:embed="rId4"/>
          <a:srcRect l="3141" r="1"/>
          <a:stretch/>
        </p:blipFill>
        <p:spPr>
          <a:xfrm>
            <a:off x="9657625" y="766126"/>
            <a:ext cx="2315819" cy="1015522"/>
          </a:xfrm>
          <a:prstGeom prst="rect">
            <a:avLst/>
          </a:prstGeom>
        </p:spPr>
      </p:pic>
      <p:pic>
        <p:nvPicPr>
          <p:cNvPr id="2" name="Picture 1">
            <a:extLst>
              <a:ext uri="{FF2B5EF4-FFF2-40B4-BE49-F238E27FC236}">
                <a16:creationId xmlns:a16="http://schemas.microsoft.com/office/drawing/2014/main" id="{158DB61F-1292-D599-EFC9-80908D587F34}"/>
              </a:ext>
            </a:extLst>
          </p:cNvPr>
          <p:cNvPicPr>
            <a:picLocks noChangeAspect="1"/>
          </p:cNvPicPr>
          <p:nvPr/>
        </p:nvPicPr>
        <p:blipFill>
          <a:blip r:embed="rId5"/>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394725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0730E7-8469-4E38-C7E5-29C3E5C899F0}"/>
              </a:ext>
            </a:extLst>
          </p:cNvPr>
          <p:cNvSpPr>
            <a:spLocks noGrp="1"/>
          </p:cNvSpPr>
          <p:nvPr>
            <p:ph type="ctrTitle"/>
          </p:nvPr>
        </p:nvSpPr>
        <p:spPr>
          <a:xfrm>
            <a:off x="1038225" y="2596766"/>
            <a:ext cx="9558431" cy="1002953"/>
          </a:xfrm>
        </p:spPr>
        <p:txBody>
          <a:bodyPr/>
          <a:lstStyle/>
          <a:p>
            <a:r>
              <a:rPr lang="en-US" sz="4000"/>
              <a:t>Annual Security Awareness Training 2025</a:t>
            </a:r>
          </a:p>
        </p:txBody>
      </p:sp>
      <p:sp>
        <p:nvSpPr>
          <p:cNvPr id="4" name="Slide Number Placeholder 3">
            <a:extLst>
              <a:ext uri="{FF2B5EF4-FFF2-40B4-BE49-F238E27FC236}">
                <a16:creationId xmlns:a16="http://schemas.microsoft.com/office/drawing/2014/main" id="{E8534F44-1F7D-AC7B-3243-71BD7DE5DAD0}"/>
              </a:ext>
            </a:extLst>
          </p:cNvPr>
          <p:cNvSpPr>
            <a:spLocks noGrp="1"/>
          </p:cNvSpPr>
          <p:nvPr>
            <p:ph type="sldNum" sz="quarter" idx="4294967295"/>
          </p:nvPr>
        </p:nvSpPr>
        <p:spPr>
          <a:xfrm>
            <a:off x="11650663" y="6443663"/>
            <a:ext cx="541337" cy="365125"/>
          </a:xfrm>
        </p:spPr>
        <p:txBody>
          <a:bodyPr/>
          <a:lstStyle/>
          <a:p>
            <a:fld id="{489F9553-C816-6842-8939-EE75ECF7EB2B}" type="slidenum">
              <a:rPr lang="en-US" smtClean="0"/>
              <a:pPr/>
              <a:t>2</a:t>
            </a:fld>
            <a:endParaRPr lang="en-US"/>
          </a:p>
        </p:txBody>
      </p:sp>
      <p:sp>
        <p:nvSpPr>
          <p:cNvPr id="8" name="TextBox 7">
            <a:extLst>
              <a:ext uri="{FF2B5EF4-FFF2-40B4-BE49-F238E27FC236}">
                <a16:creationId xmlns:a16="http://schemas.microsoft.com/office/drawing/2014/main" id="{D6F237CD-D563-39D9-170D-022ABB4A3EE7}"/>
              </a:ext>
            </a:extLst>
          </p:cNvPr>
          <p:cNvSpPr txBox="1"/>
          <p:nvPr/>
        </p:nvSpPr>
        <p:spPr>
          <a:xfrm>
            <a:off x="476250" y="6272846"/>
            <a:ext cx="3810000" cy="340991"/>
          </a:xfrm>
          <a:prstGeom prst="rect">
            <a:avLst/>
          </a:prstGeom>
          <a:noFill/>
        </p:spPr>
        <p:txBody>
          <a:bodyPr wrap="square" rtlCol="0">
            <a:spAutoFit/>
          </a:bodyPr>
          <a:lstStyle/>
          <a:p>
            <a:pPr>
              <a:lnSpc>
                <a:spcPts val="2100"/>
              </a:lnSpc>
              <a:spcAft>
                <a:spcPts val="600"/>
              </a:spcAft>
            </a:pPr>
            <a:r>
              <a:rPr lang="en-US" sz="1600">
                <a:solidFill>
                  <a:srgbClr val="443D3E"/>
                </a:solidFill>
              </a:rPr>
              <a:t>© Trinity Health, All Rights Reserved.</a:t>
            </a:r>
          </a:p>
        </p:txBody>
      </p:sp>
      <p:sp>
        <p:nvSpPr>
          <p:cNvPr id="2" name="TextBox 1">
            <a:extLst>
              <a:ext uri="{FF2B5EF4-FFF2-40B4-BE49-F238E27FC236}">
                <a16:creationId xmlns:a16="http://schemas.microsoft.com/office/drawing/2014/main" id="{3EDBF777-F9D2-19C6-56D8-623B952290F2}"/>
              </a:ext>
            </a:extLst>
          </p:cNvPr>
          <p:cNvSpPr txBox="1"/>
          <p:nvPr/>
        </p:nvSpPr>
        <p:spPr>
          <a:xfrm>
            <a:off x="1038225" y="3784617"/>
            <a:ext cx="10310907" cy="361637"/>
          </a:xfrm>
          <a:prstGeom prst="rect">
            <a:avLst/>
          </a:prstGeom>
          <a:noFill/>
        </p:spPr>
        <p:txBody>
          <a:bodyPr wrap="square" lIns="91440" tIns="45720" rIns="91440" bIns="45720" rtlCol="0" anchor="t">
            <a:spAutoFit/>
          </a:bodyPr>
          <a:lstStyle/>
          <a:p>
            <a:pPr>
              <a:lnSpc>
                <a:spcPts val="2100"/>
              </a:lnSpc>
              <a:spcAft>
                <a:spcPts val="600"/>
              </a:spcAft>
            </a:pPr>
            <a:r>
              <a:rPr lang="en-US" sz="2000" b="1" i="0" dirty="0">
                <a:solidFill>
                  <a:schemeClr val="tx2">
                    <a:lumMod val="75000"/>
                  </a:schemeClr>
                </a:solidFill>
                <a:effectLst/>
                <a:latin typeface="+mj-lt"/>
              </a:rPr>
              <a:t>Annual Mandatory Security Awareness Training for all </a:t>
            </a:r>
            <a:r>
              <a:rPr lang="en-US" sz="2000" b="1" dirty="0">
                <a:solidFill>
                  <a:schemeClr val="tx2">
                    <a:lumMod val="75000"/>
                  </a:schemeClr>
                </a:solidFill>
                <a:latin typeface="+mj-lt"/>
              </a:rPr>
              <a:t>APP and Physicians</a:t>
            </a:r>
          </a:p>
        </p:txBody>
      </p:sp>
      <p:pic>
        <p:nvPicPr>
          <p:cNvPr id="3" name="Picture 2">
            <a:extLst>
              <a:ext uri="{FF2B5EF4-FFF2-40B4-BE49-F238E27FC236}">
                <a16:creationId xmlns:a16="http://schemas.microsoft.com/office/drawing/2014/main" id="{88DC67FD-9B48-B894-B233-3053B46438DD}"/>
              </a:ext>
            </a:extLst>
          </p:cNvPr>
          <p:cNvPicPr>
            <a:picLocks noChangeAspect="1"/>
          </p:cNvPicPr>
          <p:nvPr/>
        </p:nvPicPr>
        <p:blipFill>
          <a:blip r:embed="rId2"/>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291508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gnette 2 - TIS Annual Security Awareness 2025-720p-241118">
            <a:hlinkClick r:id="" action="ppaction://media"/>
            <a:extLst>
              <a:ext uri="{FF2B5EF4-FFF2-40B4-BE49-F238E27FC236}">
                <a16:creationId xmlns:a16="http://schemas.microsoft.com/office/drawing/2014/main" id="{C1107327-FAD8-F989-17A5-811CF8652F68}"/>
              </a:ext>
            </a:extLst>
          </p:cNvPr>
          <p:cNvPicPr>
            <a:picLocks noGrp="1" noChangeAspect="1"/>
          </p:cNvPicPr>
          <p:nvPr>
            <p:ph sz="quarter" idx="12"/>
            <a:videoFile r:link="rId2"/>
            <p:extLst>
              <p:ext uri="{DAA4B4D4-6D71-4841-9C94-3DE7FCFB9230}">
                <p14:media xmlns:p14="http://schemas.microsoft.com/office/powerpoint/2010/main" r:embed="rId1"/>
              </p:ext>
            </p:extLst>
          </p:nvPr>
        </p:nvPicPr>
        <p:blipFill>
          <a:blip r:embed="rId4"/>
          <a:stretch>
            <a:fillRect/>
          </a:stretch>
        </p:blipFill>
        <p:spPr>
          <a:xfrm>
            <a:off x="905580" y="358775"/>
            <a:ext cx="10628490" cy="5978525"/>
          </a:xfrm>
          <a:noFill/>
        </p:spPr>
      </p:pic>
      <p:pic>
        <p:nvPicPr>
          <p:cNvPr id="2" name="Picture 1">
            <a:extLst>
              <a:ext uri="{FF2B5EF4-FFF2-40B4-BE49-F238E27FC236}">
                <a16:creationId xmlns:a16="http://schemas.microsoft.com/office/drawing/2014/main" id="{C262027F-1E1E-B73E-BABA-9EDD25E1EDED}"/>
              </a:ext>
            </a:extLst>
          </p:cNvPr>
          <p:cNvPicPr>
            <a:picLocks noChangeAspect="1"/>
          </p:cNvPicPr>
          <p:nvPr/>
        </p:nvPicPr>
        <p:blipFill>
          <a:blip r:embed="rId5"/>
          <a:stretch>
            <a:fillRect/>
          </a:stretch>
        </p:blipFill>
        <p:spPr>
          <a:xfrm>
            <a:off x="9601504" y="6070878"/>
            <a:ext cx="2011854" cy="438950"/>
          </a:xfrm>
          <a:prstGeom prst="rect">
            <a:avLst/>
          </a:prstGeom>
        </p:spPr>
      </p:pic>
      <p:sp>
        <p:nvSpPr>
          <p:cNvPr id="3" name="TextBox 2">
            <a:extLst>
              <a:ext uri="{FF2B5EF4-FFF2-40B4-BE49-F238E27FC236}">
                <a16:creationId xmlns:a16="http://schemas.microsoft.com/office/drawing/2014/main" id="{9ECC445C-3FDB-15E1-52C4-9B2793528924}"/>
              </a:ext>
            </a:extLst>
          </p:cNvPr>
          <p:cNvSpPr txBox="1"/>
          <p:nvPr/>
        </p:nvSpPr>
        <p:spPr>
          <a:xfrm>
            <a:off x="657930" y="5996309"/>
            <a:ext cx="4086224" cy="340991"/>
          </a:xfrm>
          <a:prstGeom prst="rect">
            <a:avLst/>
          </a:prstGeom>
          <a:solidFill>
            <a:schemeClr val="accent1">
              <a:lumMod val="50000"/>
            </a:schemeClr>
          </a:solidFill>
        </p:spPr>
        <p:txBody>
          <a:bodyPr wrap="square" rtlCol="0">
            <a:spAutoFit/>
          </a:bodyPr>
          <a:lstStyle/>
          <a:p>
            <a:pPr>
              <a:lnSpc>
                <a:spcPts val="2100"/>
              </a:lnSpc>
              <a:spcAft>
                <a:spcPts val="600"/>
              </a:spcAft>
            </a:pPr>
            <a:r>
              <a:rPr lang="en-US" sz="1600">
                <a:solidFill>
                  <a:schemeClr val="bg1"/>
                </a:solidFill>
              </a:rPr>
              <a:t>Click here to play the video</a:t>
            </a:r>
          </a:p>
        </p:txBody>
      </p:sp>
    </p:spTree>
    <p:extLst>
      <p:ext uri="{BB962C8B-B14F-4D97-AF65-F5344CB8AC3E}">
        <p14:creationId xmlns:p14="http://schemas.microsoft.com/office/powerpoint/2010/main" val="3676266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D58B03-BB98-9C8B-3CD0-30B9188236A5}"/>
              </a:ext>
            </a:extLst>
          </p:cNvPr>
          <p:cNvSpPr>
            <a:spLocks noGrp="1"/>
          </p:cNvSpPr>
          <p:nvPr>
            <p:ph type="ftr" sz="quarter" idx="3"/>
          </p:nvPr>
        </p:nvSpPr>
        <p:spPr/>
        <p:txBody>
          <a:bodyPr/>
          <a:lstStyle/>
          <a:p>
            <a:r>
              <a:rPr lang="en-US"/>
              <a:t>©2022 Trinity Health, All Rights Reserved</a:t>
            </a:r>
          </a:p>
        </p:txBody>
      </p:sp>
      <p:sp>
        <p:nvSpPr>
          <p:cNvPr id="5" name="Slide Number Placeholder 4">
            <a:extLst>
              <a:ext uri="{FF2B5EF4-FFF2-40B4-BE49-F238E27FC236}">
                <a16:creationId xmlns:a16="http://schemas.microsoft.com/office/drawing/2014/main" id="{28B4D583-A517-D1CF-DB7E-38BE75B22BDF}"/>
              </a:ext>
            </a:extLst>
          </p:cNvPr>
          <p:cNvSpPr>
            <a:spLocks noGrp="1"/>
          </p:cNvSpPr>
          <p:nvPr>
            <p:ph type="sldNum" sz="quarter" idx="4"/>
          </p:nvPr>
        </p:nvSpPr>
        <p:spPr/>
        <p:txBody>
          <a:bodyPr/>
          <a:lstStyle/>
          <a:p>
            <a:fld id="{489F9553-C816-6842-8939-EE75ECF7EB2B}" type="slidenum">
              <a:rPr lang="en-US" smtClean="0"/>
              <a:pPr/>
              <a:t>21</a:t>
            </a:fld>
            <a:endParaRPr lang="en-US"/>
          </a:p>
        </p:txBody>
      </p:sp>
      <p:sp>
        <p:nvSpPr>
          <p:cNvPr id="3" name="Title 2">
            <a:extLst>
              <a:ext uri="{FF2B5EF4-FFF2-40B4-BE49-F238E27FC236}">
                <a16:creationId xmlns:a16="http://schemas.microsoft.com/office/drawing/2014/main" id="{1F91DD40-777D-951C-E519-B927906F48E5}"/>
              </a:ext>
            </a:extLst>
          </p:cNvPr>
          <p:cNvSpPr>
            <a:spLocks noGrp="1"/>
          </p:cNvSpPr>
          <p:nvPr>
            <p:ph type="title"/>
          </p:nvPr>
        </p:nvSpPr>
        <p:spPr>
          <a:xfrm>
            <a:off x="2982031" y="869745"/>
            <a:ext cx="7034955" cy="1346139"/>
          </a:xfrm>
        </p:spPr>
        <p:txBody>
          <a:bodyPr/>
          <a:lstStyle/>
          <a:p>
            <a:r>
              <a:rPr lang="en-US">
                <a:solidFill>
                  <a:schemeClr val="accent5">
                    <a:lumMod val="75000"/>
                  </a:schemeClr>
                </a:solidFill>
              </a:rPr>
              <a:t>Attention to Detail </a:t>
            </a:r>
          </a:p>
        </p:txBody>
      </p:sp>
      <p:pic>
        <p:nvPicPr>
          <p:cNvPr id="8" name="Picture 7">
            <a:extLst>
              <a:ext uri="{FF2B5EF4-FFF2-40B4-BE49-F238E27FC236}">
                <a16:creationId xmlns:a16="http://schemas.microsoft.com/office/drawing/2014/main" id="{6A64DD2D-42B3-8657-4A14-C3E24B0DA74C}"/>
              </a:ext>
            </a:extLst>
          </p:cNvPr>
          <p:cNvPicPr>
            <a:picLocks noChangeAspect="1"/>
          </p:cNvPicPr>
          <p:nvPr/>
        </p:nvPicPr>
        <p:blipFill>
          <a:blip r:embed="rId2"/>
          <a:stretch>
            <a:fillRect/>
          </a:stretch>
        </p:blipFill>
        <p:spPr>
          <a:xfrm>
            <a:off x="561826" y="235055"/>
            <a:ext cx="2133898" cy="2457793"/>
          </a:xfrm>
          <a:prstGeom prst="rect">
            <a:avLst/>
          </a:prstGeom>
        </p:spPr>
      </p:pic>
      <p:sp>
        <p:nvSpPr>
          <p:cNvPr id="11" name="TextBox 10">
            <a:extLst>
              <a:ext uri="{FF2B5EF4-FFF2-40B4-BE49-F238E27FC236}">
                <a16:creationId xmlns:a16="http://schemas.microsoft.com/office/drawing/2014/main" id="{2FA435FF-BF1F-E2FF-A8A3-59F4A235C713}"/>
              </a:ext>
            </a:extLst>
          </p:cNvPr>
          <p:cNvSpPr txBox="1"/>
          <p:nvPr/>
        </p:nvSpPr>
        <p:spPr>
          <a:xfrm>
            <a:off x="561826" y="3212718"/>
            <a:ext cx="5115074" cy="954107"/>
          </a:xfrm>
          <a:prstGeom prst="rect">
            <a:avLst/>
          </a:prstGeom>
          <a:noFill/>
        </p:spPr>
        <p:txBody>
          <a:bodyPr wrap="square" rtlCol="0">
            <a:spAutoFit/>
          </a:bodyPr>
          <a:lstStyle/>
          <a:p>
            <a:pPr marL="285750" indent="-285750">
              <a:spcAft>
                <a:spcPts val="600"/>
              </a:spcAft>
              <a:buBlip>
                <a:blip r:embed="rId3">
                  <a:extLst>
                    <a:ext uri="{96DAC541-7B7A-43D3-8B79-37D633B846F1}">
                      <asvg:svgBlip xmlns:asvg="http://schemas.microsoft.com/office/drawing/2016/SVG/main" r:embed="rId4"/>
                    </a:ext>
                  </a:extLst>
                </a:blip>
              </a:buBlip>
            </a:pPr>
            <a:r>
              <a:rPr lang="en-US" sz="2800">
                <a:solidFill>
                  <a:srgbClr val="443D3E"/>
                </a:solidFill>
              </a:rPr>
              <a:t>Keeping Systems, Devices, and Information Safe</a:t>
            </a:r>
          </a:p>
        </p:txBody>
      </p:sp>
      <p:pic>
        <p:nvPicPr>
          <p:cNvPr id="13" name="Picture 12" descr="Person sitting with laptop">
            <a:extLst>
              <a:ext uri="{FF2B5EF4-FFF2-40B4-BE49-F238E27FC236}">
                <a16:creationId xmlns:a16="http://schemas.microsoft.com/office/drawing/2014/main" id="{446DB417-1FAC-CD4E-4BCE-1F64CCDC0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509" y="2215884"/>
            <a:ext cx="4746140" cy="3162471"/>
          </a:xfrm>
          <a:prstGeom prst="rect">
            <a:avLst/>
          </a:prstGeom>
          <a:effectLst>
            <a:softEdge rad="127000"/>
          </a:effectLst>
        </p:spPr>
      </p:pic>
      <p:pic>
        <p:nvPicPr>
          <p:cNvPr id="6" name="Picture 5">
            <a:extLst>
              <a:ext uri="{FF2B5EF4-FFF2-40B4-BE49-F238E27FC236}">
                <a16:creationId xmlns:a16="http://schemas.microsoft.com/office/drawing/2014/main" id="{351E021A-BD25-F89A-5DD5-3E915AA1A08C}"/>
              </a:ext>
            </a:extLst>
          </p:cNvPr>
          <p:cNvPicPr>
            <a:picLocks noChangeAspect="1"/>
          </p:cNvPicPr>
          <p:nvPr/>
        </p:nvPicPr>
        <p:blipFill>
          <a:blip r:embed="rId6"/>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2920022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31B7D9-B7A0-0178-56C1-68DCB6C1CCDF}"/>
              </a:ext>
            </a:extLst>
          </p:cNvPr>
          <p:cNvPicPr>
            <a:picLocks noGrp="1" noChangeAspect="1"/>
          </p:cNvPicPr>
          <p:nvPr>
            <p:ph sz="quarter" idx="12"/>
          </p:nvPr>
        </p:nvPicPr>
        <p:blipFill>
          <a:blip r:embed="rId2"/>
          <a:stretch>
            <a:fillRect/>
          </a:stretch>
        </p:blipFill>
        <p:spPr>
          <a:xfrm>
            <a:off x="374924" y="225927"/>
            <a:ext cx="11442152" cy="5978525"/>
          </a:xfrm>
          <a:noFill/>
        </p:spPr>
      </p:pic>
      <p:pic>
        <p:nvPicPr>
          <p:cNvPr id="2" name="Picture 1">
            <a:extLst>
              <a:ext uri="{FF2B5EF4-FFF2-40B4-BE49-F238E27FC236}">
                <a16:creationId xmlns:a16="http://schemas.microsoft.com/office/drawing/2014/main" id="{96904F89-49B2-D03F-5A14-D6C9A3DAD024}"/>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2496654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8EAED89-1DB9-77A4-FAEE-0DA81E21DF63}"/>
              </a:ext>
            </a:extLst>
          </p:cNvPr>
          <p:cNvPicPr>
            <a:picLocks noGrp="1" noChangeAspect="1"/>
          </p:cNvPicPr>
          <p:nvPr>
            <p:ph sz="quarter" idx="12"/>
          </p:nvPr>
        </p:nvPicPr>
        <p:blipFill>
          <a:blip r:embed="rId2"/>
          <a:stretch>
            <a:fillRect/>
          </a:stretch>
        </p:blipFill>
        <p:spPr>
          <a:xfrm>
            <a:off x="369093" y="232032"/>
            <a:ext cx="11453813" cy="6393936"/>
          </a:xfrm>
          <a:noFill/>
        </p:spPr>
      </p:pic>
      <p:sp>
        <p:nvSpPr>
          <p:cNvPr id="4" name="Slide Number Placeholder 3" hidden="1">
            <a:extLst>
              <a:ext uri="{FF2B5EF4-FFF2-40B4-BE49-F238E27FC236}">
                <a16:creationId xmlns:a16="http://schemas.microsoft.com/office/drawing/2014/main" id="{9C901459-459F-57E9-C6EB-462FFC41FCC6}"/>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23</a:t>
            </a:fld>
            <a:endParaRPr lang="en-US"/>
          </a:p>
        </p:txBody>
      </p:sp>
      <p:sp>
        <p:nvSpPr>
          <p:cNvPr id="7" name="Rectangle 6">
            <a:extLst>
              <a:ext uri="{FF2B5EF4-FFF2-40B4-BE49-F238E27FC236}">
                <a16:creationId xmlns:a16="http://schemas.microsoft.com/office/drawing/2014/main" id="{597AFC63-F035-37C4-3B14-70EDBA68BC97}"/>
              </a:ext>
            </a:extLst>
          </p:cNvPr>
          <p:cNvSpPr/>
          <p:nvPr/>
        </p:nvSpPr>
        <p:spPr>
          <a:xfrm>
            <a:off x="85725" y="6294387"/>
            <a:ext cx="1347537" cy="54864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pic>
        <p:nvPicPr>
          <p:cNvPr id="2" name="Picture 1">
            <a:extLst>
              <a:ext uri="{FF2B5EF4-FFF2-40B4-BE49-F238E27FC236}">
                <a16:creationId xmlns:a16="http://schemas.microsoft.com/office/drawing/2014/main" id="{1EEE6C25-DBAB-CDD0-CF4C-145563863AF1}"/>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2069263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doctor&#10;&#10;AI-generated content may be incorrect.">
            <a:extLst>
              <a:ext uri="{FF2B5EF4-FFF2-40B4-BE49-F238E27FC236}">
                <a16:creationId xmlns:a16="http://schemas.microsoft.com/office/drawing/2014/main" id="{2674506A-C4C6-E32A-4EF0-637A90A83F99}"/>
              </a:ext>
            </a:extLst>
          </p:cNvPr>
          <p:cNvPicPr>
            <a:picLocks noGrp="1" noChangeAspect="1"/>
          </p:cNvPicPr>
          <p:nvPr>
            <p:ph sz="quarter" idx="12"/>
          </p:nvPr>
        </p:nvPicPr>
        <p:blipFill>
          <a:blip r:embed="rId2"/>
          <a:srcRect r="444"/>
          <a:stretch/>
        </p:blipFill>
        <p:spPr>
          <a:xfrm>
            <a:off x="20" y="10"/>
            <a:ext cx="12191980" cy="6857990"/>
          </a:xfrm>
          <a:noFill/>
        </p:spPr>
      </p:pic>
      <p:sp>
        <p:nvSpPr>
          <p:cNvPr id="4" name="Slide Number Placeholder 3" hidden="1">
            <a:extLst>
              <a:ext uri="{FF2B5EF4-FFF2-40B4-BE49-F238E27FC236}">
                <a16:creationId xmlns:a16="http://schemas.microsoft.com/office/drawing/2014/main" id="{1AA2F85B-13B6-2DC7-4245-556028F2EA44}"/>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24</a:t>
            </a:fld>
            <a:endParaRPr lang="en-US"/>
          </a:p>
        </p:txBody>
      </p:sp>
      <p:sp>
        <p:nvSpPr>
          <p:cNvPr id="7" name="Rectangle 6">
            <a:extLst>
              <a:ext uri="{FF2B5EF4-FFF2-40B4-BE49-F238E27FC236}">
                <a16:creationId xmlns:a16="http://schemas.microsoft.com/office/drawing/2014/main" id="{05F24CF7-C485-DEAB-F244-CB0A23C63539}"/>
              </a:ext>
            </a:extLst>
          </p:cNvPr>
          <p:cNvSpPr/>
          <p:nvPr/>
        </p:nvSpPr>
        <p:spPr>
          <a:xfrm>
            <a:off x="11115675" y="6353175"/>
            <a:ext cx="971550" cy="352425"/>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pic>
        <p:nvPicPr>
          <p:cNvPr id="2" name="Picture 1">
            <a:extLst>
              <a:ext uri="{FF2B5EF4-FFF2-40B4-BE49-F238E27FC236}">
                <a16:creationId xmlns:a16="http://schemas.microsoft.com/office/drawing/2014/main" id="{5D125DFD-E2BA-0B76-1561-DABBDC753720}"/>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2275817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E8C8C4-9700-F369-4395-D62B7D288C63}"/>
              </a:ext>
            </a:extLst>
          </p:cNvPr>
          <p:cNvPicPr>
            <a:picLocks noGrp="1" noChangeAspect="1"/>
          </p:cNvPicPr>
          <p:nvPr>
            <p:ph sz="quarter" idx="12"/>
          </p:nvPr>
        </p:nvPicPr>
        <p:blipFill>
          <a:blip r:embed="rId2"/>
          <a:stretch>
            <a:fillRect/>
          </a:stretch>
        </p:blipFill>
        <p:spPr>
          <a:xfrm>
            <a:off x="640369" y="325437"/>
            <a:ext cx="10263561" cy="5978525"/>
          </a:xfrm>
          <a:noFill/>
        </p:spPr>
      </p:pic>
      <p:sp>
        <p:nvSpPr>
          <p:cNvPr id="4" name="Slide Number Placeholder 3" hidden="1">
            <a:extLst>
              <a:ext uri="{FF2B5EF4-FFF2-40B4-BE49-F238E27FC236}">
                <a16:creationId xmlns:a16="http://schemas.microsoft.com/office/drawing/2014/main" id="{C082CE96-58D0-E0C4-1499-854AD112562F}"/>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25</a:t>
            </a:fld>
            <a:endParaRPr lang="en-US"/>
          </a:p>
        </p:txBody>
      </p:sp>
      <p:pic>
        <p:nvPicPr>
          <p:cNvPr id="2" name="Picture 1">
            <a:extLst>
              <a:ext uri="{FF2B5EF4-FFF2-40B4-BE49-F238E27FC236}">
                <a16:creationId xmlns:a16="http://schemas.microsoft.com/office/drawing/2014/main" id="{7CC8527C-E40F-2FA8-1E18-1FC75BC46A28}"/>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1269941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FDEF9B4-8C53-FFDD-C052-66A654D6F3CF}"/>
              </a:ext>
            </a:extLst>
          </p:cNvPr>
          <p:cNvPicPr>
            <a:picLocks noGrp="1" noChangeAspect="1"/>
          </p:cNvPicPr>
          <p:nvPr>
            <p:ph sz="quarter" idx="12"/>
          </p:nvPr>
        </p:nvPicPr>
        <p:blipFill>
          <a:blip r:embed="rId2"/>
          <a:stretch>
            <a:fillRect/>
          </a:stretch>
        </p:blipFill>
        <p:spPr>
          <a:xfrm>
            <a:off x="662612" y="368300"/>
            <a:ext cx="10352425" cy="5978525"/>
          </a:xfrm>
          <a:noFill/>
        </p:spPr>
      </p:pic>
      <p:sp>
        <p:nvSpPr>
          <p:cNvPr id="4" name="Slide Number Placeholder 3" hidden="1">
            <a:extLst>
              <a:ext uri="{FF2B5EF4-FFF2-40B4-BE49-F238E27FC236}">
                <a16:creationId xmlns:a16="http://schemas.microsoft.com/office/drawing/2014/main" id="{93C5B04A-4A58-2C89-6F38-B0F8EAF8F201}"/>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26</a:t>
            </a:fld>
            <a:endParaRPr lang="en-US"/>
          </a:p>
        </p:txBody>
      </p:sp>
      <p:pic>
        <p:nvPicPr>
          <p:cNvPr id="2" name="Picture 1">
            <a:extLst>
              <a:ext uri="{FF2B5EF4-FFF2-40B4-BE49-F238E27FC236}">
                <a16:creationId xmlns:a16="http://schemas.microsoft.com/office/drawing/2014/main" id="{A42A9D86-C0D9-3DA8-60F3-508B730E25FB}"/>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80262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C6E11E3-0B42-A392-A581-6C645A932F98}"/>
              </a:ext>
            </a:extLst>
          </p:cNvPr>
          <p:cNvPicPr>
            <a:picLocks noGrp="1" noChangeAspect="1"/>
          </p:cNvPicPr>
          <p:nvPr>
            <p:ph sz="quarter" idx="12"/>
          </p:nvPr>
        </p:nvPicPr>
        <p:blipFill>
          <a:blip r:embed="rId2"/>
          <a:stretch>
            <a:fillRect/>
          </a:stretch>
        </p:blipFill>
        <p:spPr>
          <a:xfrm>
            <a:off x="726094" y="354012"/>
            <a:ext cx="10263561" cy="5978525"/>
          </a:xfrm>
          <a:noFill/>
        </p:spPr>
      </p:pic>
      <p:sp>
        <p:nvSpPr>
          <p:cNvPr id="4" name="Slide Number Placeholder 3" hidden="1">
            <a:extLst>
              <a:ext uri="{FF2B5EF4-FFF2-40B4-BE49-F238E27FC236}">
                <a16:creationId xmlns:a16="http://schemas.microsoft.com/office/drawing/2014/main" id="{E8B934E9-AD3F-1803-BCDE-BD7186D64BE7}"/>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27</a:t>
            </a:fld>
            <a:endParaRPr lang="en-US"/>
          </a:p>
        </p:txBody>
      </p:sp>
      <p:pic>
        <p:nvPicPr>
          <p:cNvPr id="2" name="Picture 1">
            <a:extLst>
              <a:ext uri="{FF2B5EF4-FFF2-40B4-BE49-F238E27FC236}">
                <a16:creationId xmlns:a16="http://schemas.microsoft.com/office/drawing/2014/main" id="{CB2F0B1F-128F-5D93-8CF7-BB77A5AAAB24}"/>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42947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B2DA2C-EEB3-79CF-FC68-121E2474DD8B}"/>
              </a:ext>
            </a:extLst>
          </p:cNvPr>
          <p:cNvPicPr>
            <a:picLocks noGrp="1" noChangeAspect="1"/>
          </p:cNvPicPr>
          <p:nvPr>
            <p:ph sz="quarter" idx="12"/>
          </p:nvPr>
        </p:nvPicPr>
        <p:blipFill>
          <a:blip r:embed="rId2"/>
          <a:stretch>
            <a:fillRect/>
          </a:stretch>
        </p:blipFill>
        <p:spPr>
          <a:xfrm>
            <a:off x="719449" y="325437"/>
            <a:ext cx="10219701" cy="5978525"/>
          </a:xfrm>
          <a:noFill/>
        </p:spPr>
      </p:pic>
      <p:sp>
        <p:nvSpPr>
          <p:cNvPr id="4" name="Slide Number Placeholder 3" hidden="1">
            <a:extLst>
              <a:ext uri="{FF2B5EF4-FFF2-40B4-BE49-F238E27FC236}">
                <a16:creationId xmlns:a16="http://schemas.microsoft.com/office/drawing/2014/main" id="{17C830E9-155D-88B9-BF48-C2A12CEC344C}"/>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28</a:t>
            </a:fld>
            <a:endParaRPr lang="en-US"/>
          </a:p>
        </p:txBody>
      </p:sp>
      <p:pic>
        <p:nvPicPr>
          <p:cNvPr id="2" name="Picture 1">
            <a:extLst>
              <a:ext uri="{FF2B5EF4-FFF2-40B4-BE49-F238E27FC236}">
                <a16:creationId xmlns:a16="http://schemas.microsoft.com/office/drawing/2014/main" id="{DCC52802-9EE3-01B3-306E-10A8B5B29DFA}"/>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767687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1431458-CD75-409F-9271-BCA1EB71AB14}"/>
              </a:ext>
            </a:extLst>
          </p:cNvPr>
          <p:cNvPicPr>
            <a:picLocks noGrp="1" noChangeAspect="1"/>
          </p:cNvPicPr>
          <p:nvPr>
            <p:ph sz="quarter" idx="12"/>
          </p:nvPr>
        </p:nvPicPr>
        <p:blipFill>
          <a:blip r:embed="rId2"/>
          <a:stretch>
            <a:fillRect/>
          </a:stretch>
        </p:blipFill>
        <p:spPr>
          <a:xfrm>
            <a:off x="748024" y="373062"/>
            <a:ext cx="10219701" cy="5978525"/>
          </a:xfrm>
          <a:noFill/>
        </p:spPr>
      </p:pic>
      <p:sp>
        <p:nvSpPr>
          <p:cNvPr id="4" name="Slide Number Placeholder 3" hidden="1">
            <a:extLst>
              <a:ext uri="{FF2B5EF4-FFF2-40B4-BE49-F238E27FC236}">
                <a16:creationId xmlns:a16="http://schemas.microsoft.com/office/drawing/2014/main" id="{F622D8B8-6933-71A6-D51A-AF91127F0270}"/>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29</a:t>
            </a:fld>
            <a:endParaRPr lang="en-US"/>
          </a:p>
        </p:txBody>
      </p:sp>
      <p:pic>
        <p:nvPicPr>
          <p:cNvPr id="2" name="Picture 1">
            <a:extLst>
              <a:ext uri="{FF2B5EF4-FFF2-40B4-BE49-F238E27FC236}">
                <a16:creationId xmlns:a16="http://schemas.microsoft.com/office/drawing/2014/main" id="{54D1A128-A9D5-6829-F6BD-0DD4A9307ED3}"/>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1735074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nline Media 12" title="2025 Annual Security Awareness Training - Preston Jennings.mp4">
            <a:hlinkClick r:id="" action="ppaction://media"/>
            <a:extLst>
              <a:ext uri="{FF2B5EF4-FFF2-40B4-BE49-F238E27FC236}">
                <a16:creationId xmlns:a16="http://schemas.microsoft.com/office/drawing/2014/main" id="{BE708CBF-CFAA-B17F-1B13-2D0F73207974}"/>
              </a:ext>
            </a:extLst>
          </p:cNvPr>
          <p:cNvPicPr>
            <a:picLocks noRot="1" noChangeAspect="1"/>
          </p:cNvPicPr>
          <p:nvPr>
            <a:videoFile r:link="rId1"/>
          </p:nvPr>
        </p:nvPicPr>
        <p:blipFill>
          <a:blip r:embed="rId4"/>
          <a:stretch>
            <a:fillRect/>
          </a:stretch>
        </p:blipFill>
        <p:spPr>
          <a:xfrm>
            <a:off x="1647825" y="1125728"/>
            <a:ext cx="9163050" cy="5154216"/>
          </a:xfrm>
          <a:prstGeom prst="rect">
            <a:avLst/>
          </a:prstGeom>
        </p:spPr>
      </p:pic>
      <p:sp>
        <p:nvSpPr>
          <p:cNvPr id="4" name="Slide Number Placeholder 3">
            <a:extLst>
              <a:ext uri="{FF2B5EF4-FFF2-40B4-BE49-F238E27FC236}">
                <a16:creationId xmlns:a16="http://schemas.microsoft.com/office/drawing/2014/main" id="{D373496E-D4E8-5AD6-15BA-2812CDA37382}"/>
              </a:ext>
            </a:extLst>
          </p:cNvPr>
          <p:cNvSpPr>
            <a:spLocks noGrp="1"/>
          </p:cNvSpPr>
          <p:nvPr>
            <p:ph type="sldNum" sz="quarter" idx="4"/>
          </p:nvPr>
        </p:nvSpPr>
        <p:spPr/>
        <p:txBody>
          <a:bodyPr/>
          <a:lstStyle/>
          <a:p>
            <a:fld id="{489F9553-C816-6842-8939-EE75ECF7EB2B}" type="slidenum">
              <a:rPr lang="en-US" smtClean="0"/>
              <a:pPr/>
              <a:t>3</a:t>
            </a:fld>
            <a:endParaRPr lang="en-US"/>
          </a:p>
        </p:txBody>
      </p:sp>
      <p:sp>
        <p:nvSpPr>
          <p:cNvPr id="3" name="Title 2">
            <a:extLst>
              <a:ext uri="{FF2B5EF4-FFF2-40B4-BE49-F238E27FC236}">
                <a16:creationId xmlns:a16="http://schemas.microsoft.com/office/drawing/2014/main" id="{2166860D-9A1E-560B-E400-480C75824738}"/>
              </a:ext>
            </a:extLst>
          </p:cNvPr>
          <p:cNvSpPr>
            <a:spLocks noGrp="1"/>
          </p:cNvSpPr>
          <p:nvPr>
            <p:ph type="title"/>
          </p:nvPr>
        </p:nvSpPr>
        <p:spPr/>
        <p:txBody>
          <a:bodyPr/>
          <a:lstStyle/>
          <a:p>
            <a:r>
              <a:rPr lang="en-US"/>
              <a:t>Welcome &amp; Introduction </a:t>
            </a:r>
          </a:p>
        </p:txBody>
      </p:sp>
      <p:pic>
        <p:nvPicPr>
          <p:cNvPr id="16" name="Picture 15">
            <a:extLst>
              <a:ext uri="{FF2B5EF4-FFF2-40B4-BE49-F238E27FC236}">
                <a16:creationId xmlns:a16="http://schemas.microsoft.com/office/drawing/2014/main" id="{83595246-DDD6-D433-4567-718BB7E30E2D}"/>
              </a:ext>
            </a:extLst>
          </p:cNvPr>
          <p:cNvPicPr>
            <a:picLocks noChangeAspect="1"/>
          </p:cNvPicPr>
          <p:nvPr/>
        </p:nvPicPr>
        <p:blipFill>
          <a:blip r:embed="rId5"/>
          <a:stretch>
            <a:fillRect/>
          </a:stretch>
        </p:blipFill>
        <p:spPr>
          <a:xfrm>
            <a:off x="9538248" y="6177672"/>
            <a:ext cx="2011854" cy="438950"/>
          </a:xfrm>
          <a:prstGeom prst="rect">
            <a:avLst/>
          </a:prstGeom>
        </p:spPr>
      </p:pic>
      <p:sp>
        <p:nvSpPr>
          <p:cNvPr id="2" name="Rectangle 1">
            <a:extLst>
              <a:ext uri="{FF2B5EF4-FFF2-40B4-BE49-F238E27FC236}">
                <a16:creationId xmlns:a16="http://schemas.microsoft.com/office/drawing/2014/main" id="{67F07911-5032-357A-24A8-F916D67274E5}"/>
              </a:ext>
            </a:extLst>
          </p:cNvPr>
          <p:cNvSpPr>
            <a:spLocks noChangeArrowheads="1"/>
          </p:cNvSpPr>
          <p:nvPr/>
        </p:nvSpPr>
        <p:spPr bwMode="auto">
          <a:xfrm>
            <a:off x="0" y="0"/>
            <a:ext cx="6108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31D937BC-EEA2-0072-02F5-DC84C674CE6E}"/>
              </a:ext>
            </a:extLst>
          </p:cNvPr>
          <p:cNvSpPr>
            <a:spLocks noChangeArrowheads="1"/>
          </p:cNvSpPr>
          <p:nvPr/>
        </p:nvSpPr>
        <p:spPr bwMode="auto">
          <a:xfrm>
            <a:off x="0" y="0"/>
            <a:ext cx="59309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var(--fontFamilyBas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5B229969-389F-FFA7-07F2-17104C57A015}"/>
              </a:ext>
            </a:extLst>
          </p:cNvPr>
          <p:cNvSpPr>
            <a:spLocks noChangeArrowheads="1"/>
          </p:cNvSpPr>
          <p:nvPr/>
        </p:nvSpPr>
        <p:spPr bwMode="auto">
          <a:xfrm>
            <a:off x="152400" y="152400"/>
            <a:ext cx="6108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9D1D340A-C435-F6F2-B553-C36EEBA1437F}"/>
              </a:ext>
            </a:extLst>
          </p:cNvPr>
          <p:cNvSpPr>
            <a:spLocks noChangeArrowheads="1"/>
          </p:cNvSpPr>
          <p:nvPr/>
        </p:nvSpPr>
        <p:spPr bwMode="auto">
          <a:xfrm>
            <a:off x="152400" y="152400"/>
            <a:ext cx="59309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var(--fontFamilyBas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5C86DCD3-7752-9525-D765-DC866A5AE700}"/>
              </a:ext>
            </a:extLst>
          </p:cNvPr>
          <p:cNvPicPr>
            <a:picLocks noChangeAspect="1"/>
          </p:cNvPicPr>
          <p:nvPr/>
        </p:nvPicPr>
        <p:blipFill>
          <a:blip r:embed="rId6"/>
          <a:stretch>
            <a:fillRect/>
          </a:stretch>
        </p:blipFill>
        <p:spPr>
          <a:xfrm>
            <a:off x="1647825" y="5270153"/>
            <a:ext cx="5525271" cy="1009791"/>
          </a:xfrm>
          <a:prstGeom prst="rect">
            <a:avLst/>
          </a:prstGeom>
        </p:spPr>
      </p:pic>
    </p:spTree>
    <p:extLst>
      <p:ext uri="{BB962C8B-B14F-4D97-AF65-F5344CB8AC3E}">
        <p14:creationId xmlns:p14="http://schemas.microsoft.com/office/powerpoint/2010/main" val="3646885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video>
              <p:cMediaNode vol="80000">
                <p:cTn id="2" fill="hold" display="0">
                  <p:stCondLst>
                    <p:cond delay="indefinite"/>
                  </p:stCondLst>
                </p:cTn>
                <p:tgtEl>
                  <p:spTgt spid="1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BD7B3B9-BF47-A05C-AE68-C5693ACE01D6}"/>
              </a:ext>
            </a:extLst>
          </p:cNvPr>
          <p:cNvPicPr>
            <a:picLocks noGrp="1" noChangeAspect="1"/>
          </p:cNvPicPr>
          <p:nvPr>
            <p:ph sz="quarter" idx="12"/>
          </p:nvPr>
        </p:nvPicPr>
        <p:blipFill>
          <a:blip r:embed="rId2"/>
          <a:stretch>
            <a:fillRect/>
          </a:stretch>
        </p:blipFill>
        <p:spPr>
          <a:xfrm>
            <a:off x="779292" y="325437"/>
            <a:ext cx="10176215" cy="5978525"/>
          </a:xfrm>
          <a:noFill/>
        </p:spPr>
      </p:pic>
      <p:sp>
        <p:nvSpPr>
          <p:cNvPr id="4" name="Slide Number Placeholder 3" hidden="1">
            <a:extLst>
              <a:ext uri="{FF2B5EF4-FFF2-40B4-BE49-F238E27FC236}">
                <a16:creationId xmlns:a16="http://schemas.microsoft.com/office/drawing/2014/main" id="{AB89CAA7-9F73-9269-9E63-63911FF63656}"/>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30</a:t>
            </a:fld>
            <a:endParaRPr lang="en-US"/>
          </a:p>
        </p:txBody>
      </p:sp>
      <p:pic>
        <p:nvPicPr>
          <p:cNvPr id="2" name="Picture 1">
            <a:extLst>
              <a:ext uri="{FF2B5EF4-FFF2-40B4-BE49-F238E27FC236}">
                <a16:creationId xmlns:a16="http://schemas.microsoft.com/office/drawing/2014/main" id="{2331DC24-C953-2BF0-1212-9F02ED86697A}"/>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350551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7335DE1-985F-E73F-AA88-00C811C47200}"/>
              </a:ext>
            </a:extLst>
          </p:cNvPr>
          <p:cNvPicPr>
            <a:picLocks noGrp="1" noChangeAspect="1"/>
          </p:cNvPicPr>
          <p:nvPr>
            <p:ph sz="quarter" idx="12"/>
          </p:nvPr>
        </p:nvPicPr>
        <p:blipFill>
          <a:blip r:embed="rId2"/>
          <a:stretch/>
        </p:blipFill>
        <p:spPr>
          <a:xfrm>
            <a:off x="263294" y="439737"/>
            <a:ext cx="11665412" cy="5978525"/>
          </a:xfrm>
          <a:noFill/>
        </p:spPr>
      </p:pic>
      <p:sp>
        <p:nvSpPr>
          <p:cNvPr id="4" name="Slide Number Placeholder 3" hidden="1">
            <a:extLst>
              <a:ext uri="{FF2B5EF4-FFF2-40B4-BE49-F238E27FC236}">
                <a16:creationId xmlns:a16="http://schemas.microsoft.com/office/drawing/2014/main" id="{F8650F48-4BD6-3190-E926-1FE61775594B}"/>
              </a:ext>
            </a:extLst>
          </p:cNvPr>
          <p:cNvSpPr>
            <a:spLocks noGrp="1"/>
          </p:cNvSpPr>
          <p:nvPr>
            <p:ph type="sldNum" sz="quarter" idx="4"/>
          </p:nvPr>
        </p:nvSpPr>
        <p:spPr/>
        <p:txBody>
          <a:bodyPr/>
          <a:lstStyle/>
          <a:p>
            <a:pPr>
              <a:spcAft>
                <a:spcPts val="600"/>
              </a:spcAft>
            </a:pPr>
            <a:fld id="{489F9553-C816-6842-8939-EE75ECF7EB2B}" type="slidenum">
              <a:rPr lang="en-US" smtClean="0"/>
              <a:pPr>
                <a:spcAft>
                  <a:spcPts val="600"/>
                </a:spcAft>
              </a:pPr>
              <a:t>31</a:t>
            </a:fld>
            <a:endParaRPr lang="en-US"/>
          </a:p>
        </p:txBody>
      </p:sp>
      <p:pic>
        <p:nvPicPr>
          <p:cNvPr id="2" name="Picture 1">
            <a:extLst>
              <a:ext uri="{FF2B5EF4-FFF2-40B4-BE49-F238E27FC236}">
                <a16:creationId xmlns:a16="http://schemas.microsoft.com/office/drawing/2014/main" id="{C6F257AC-BA9B-A366-FF21-DC1173978B6A}"/>
              </a:ext>
            </a:extLst>
          </p:cNvPr>
          <p:cNvPicPr>
            <a:picLocks noChangeAspect="1"/>
          </p:cNvPicPr>
          <p:nvPr/>
        </p:nvPicPr>
        <p:blipFill>
          <a:blip r:embed="rId3"/>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209250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B0E9C6-3438-CCBC-C015-AFDDAB4CCCA5}"/>
              </a:ext>
            </a:extLst>
          </p:cNvPr>
          <p:cNvSpPr>
            <a:spLocks noGrp="1"/>
          </p:cNvSpPr>
          <p:nvPr>
            <p:ph type="sldNum" sz="quarter" idx="4294967295"/>
          </p:nvPr>
        </p:nvSpPr>
        <p:spPr>
          <a:xfrm>
            <a:off x="11650663" y="6443663"/>
            <a:ext cx="541337" cy="365125"/>
          </a:xfrm>
        </p:spPr>
        <p:txBody>
          <a:bodyPr/>
          <a:lstStyle/>
          <a:p>
            <a:fld id="{489F9553-C816-6842-8939-EE75ECF7EB2B}" type="slidenum">
              <a:rPr lang="en-US" smtClean="0"/>
              <a:pPr/>
              <a:t>32</a:t>
            </a:fld>
            <a:endParaRPr lang="en-US"/>
          </a:p>
        </p:txBody>
      </p:sp>
      <p:sp>
        <p:nvSpPr>
          <p:cNvPr id="5" name="TextBox 4">
            <a:extLst>
              <a:ext uri="{FF2B5EF4-FFF2-40B4-BE49-F238E27FC236}">
                <a16:creationId xmlns:a16="http://schemas.microsoft.com/office/drawing/2014/main" id="{4217843E-E0C3-B25A-D6DC-C594252C59CB}"/>
              </a:ext>
            </a:extLst>
          </p:cNvPr>
          <p:cNvSpPr txBox="1"/>
          <p:nvPr/>
        </p:nvSpPr>
        <p:spPr>
          <a:xfrm>
            <a:off x="0" y="1438275"/>
            <a:ext cx="12192000" cy="387735"/>
          </a:xfrm>
          <a:prstGeom prst="rect">
            <a:avLst/>
          </a:prstGeom>
          <a:noFill/>
        </p:spPr>
        <p:txBody>
          <a:bodyPr wrap="square" rtlCol="0">
            <a:spAutoFit/>
          </a:bodyPr>
          <a:lstStyle/>
          <a:p>
            <a:pPr algn="ctr">
              <a:lnSpc>
                <a:spcPts val="2100"/>
              </a:lnSpc>
              <a:spcAft>
                <a:spcPts val="600"/>
              </a:spcAft>
            </a:pPr>
            <a:r>
              <a:rPr lang="en-US" sz="3200">
                <a:solidFill>
                  <a:schemeClr val="bg1"/>
                </a:solidFill>
              </a:rPr>
              <a:t>Thank you for </a:t>
            </a:r>
            <a:r>
              <a:rPr lang="en-US" sz="2800">
                <a:solidFill>
                  <a:schemeClr val="bg1"/>
                </a:solidFill>
              </a:rPr>
              <a:t>completing</a:t>
            </a:r>
            <a:r>
              <a:rPr lang="en-US" sz="3200">
                <a:solidFill>
                  <a:schemeClr val="bg1"/>
                </a:solidFill>
              </a:rPr>
              <a:t> the Annual Security Awareness Training.</a:t>
            </a:r>
          </a:p>
        </p:txBody>
      </p:sp>
    </p:spTree>
    <p:extLst>
      <p:ext uri="{BB962C8B-B14F-4D97-AF65-F5344CB8AC3E}">
        <p14:creationId xmlns:p14="http://schemas.microsoft.com/office/powerpoint/2010/main" val="274890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2870FF-9429-46ED-AE8A-D02B2C8687D8}"/>
              </a:ext>
            </a:extLst>
          </p:cNvPr>
          <p:cNvSpPr>
            <a:spLocks noGrp="1"/>
          </p:cNvSpPr>
          <p:nvPr>
            <p:ph type="ftr" sz="quarter" idx="3"/>
          </p:nvPr>
        </p:nvSpPr>
        <p:spPr/>
        <p:txBody>
          <a:bodyPr/>
          <a:lstStyle/>
          <a:p>
            <a:pPr defTabSz="609585"/>
            <a:r>
              <a:rPr lang="en-US">
                <a:solidFill>
                  <a:srgbClr val="000000">
                    <a:lumMod val="60000"/>
                    <a:lumOff val="40000"/>
                  </a:srgbClr>
                </a:solidFill>
                <a:latin typeface="Arial"/>
              </a:rPr>
              <a:t>©2022 Trinity Health, All Rights Reserved</a:t>
            </a:r>
          </a:p>
        </p:txBody>
      </p:sp>
      <p:sp>
        <p:nvSpPr>
          <p:cNvPr id="5" name="Slide Number Placeholder 4">
            <a:extLst>
              <a:ext uri="{FF2B5EF4-FFF2-40B4-BE49-F238E27FC236}">
                <a16:creationId xmlns:a16="http://schemas.microsoft.com/office/drawing/2014/main" id="{55CA98F6-9D06-4A62-A7C6-8BABDFB924F1}"/>
              </a:ext>
            </a:extLst>
          </p:cNvPr>
          <p:cNvSpPr>
            <a:spLocks noGrp="1"/>
          </p:cNvSpPr>
          <p:nvPr>
            <p:ph type="sldNum" sz="quarter" idx="4"/>
          </p:nvPr>
        </p:nvSpPr>
        <p:spPr/>
        <p:txBody>
          <a:bodyPr/>
          <a:lstStyle/>
          <a:p>
            <a:pPr defTabSz="609585"/>
            <a:fld id="{489F9553-C816-6842-8939-EE75ECF7EB2B}" type="slidenum">
              <a:rPr lang="en-US">
                <a:solidFill>
                  <a:srgbClr val="000000">
                    <a:lumMod val="60000"/>
                    <a:lumOff val="40000"/>
                  </a:srgbClr>
                </a:solidFill>
                <a:latin typeface="Arial"/>
              </a:rPr>
              <a:pPr defTabSz="609585"/>
              <a:t>4</a:t>
            </a:fld>
            <a:endParaRPr lang="en-US">
              <a:solidFill>
                <a:srgbClr val="000000">
                  <a:lumMod val="60000"/>
                  <a:lumOff val="40000"/>
                </a:srgbClr>
              </a:solidFill>
              <a:latin typeface="Arial"/>
            </a:endParaRPr>
          </a:p>
        </p:txBody>
      </p:sp>
      <p:pic>
        <p:nvPicPr>
          <p:cNvPr id="33" name="Picture 32" descr="Graphical user interface, application&#10;&#10;Description automatically generated">
            <a:extLst>
              <a:ext uri="{FF2B5EF4-FFF2-40B4-BE49-F238E27FC236}">
                <a16:creationId xmlns:a16="http://schemas.microsoft.com/office/drawing/2014/main" id="{266F2D4F-C9FC-46C0-8671-5B15255250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389" y="1741918"/>
            <a:ext cx="10972800" cy="3003356"/>
          </a:xfrm>
          <a:prstGeom prst="rect">
            <a:avLst/>
          </a:prstGeom>
        </p:spPr>
      </p:pic>
      <p:sp>
        <p:nvSpPr>
          <p:cNvPr id="2" name="TextBox 1">
            <a:extLst>
              <a:ext uri="{FF2B5EF4-FFF2-40B4-BE49-F238E27FC236}">
                <a16:creationId xmlns:a16="http://schemas.microsoft.com/office/drawing/2014/main" id="{17708429-8E59-F7F2-72CE-F0BBD6C8D0D0}"/>
              </a:ext>
            </a:extLst>
          </p:cNvPr>
          <p:cNvSpPr txBox="1"/>
          <p:nvPr/>
        </p:nvSpPr>
        <p:spPr>
          <a:xfrm>
            <a:off x="524544" y="4689093"/>
            <a:ext cx="2128838" cy="1220014"/>
          </a:xfrm>
          <a:prstGeom prst="rect">
            <a:avLst/>
          </a:prstGeom>
          <a:noFill/>
        </p:spPr>
        <p:txBody>
          <a:bodyPr wrap="square" rtlCol="0">
            <a:spAutoFit/>
          </a:bodyPr>
          <a:lstStyle/>
          <a:p>
            <a:pPr marL="285750" indent="-285750">
              <a:lnSpc>
                <a:spcPts val="2100"/>
              </a:lnSpc>
              <a:spcAft>
                <a:spcPts val="600"/>
              </a:spcAft>
              <a:buBlip>
                <a:blip r:embed="rId4">
                  <a:extLst>
                    <a:ext uri="{96DAC541-7B7A-43D3-8B79-37D633B846F1}">
                      <asvg:svgBlip xmlns:asvg="http://schemas.microsoft.com/office/drawing/2016/SVG/main" r:embed="rId5"/>
                    </a:ext>
                  </a:extLst>
                </a:blip>
              </a:buBlip>
            </a:pPr>
            <a:r>
              <a:rPr lang="en-US" sz="1400">
                <a:solidFill>
                  <a:srgbClr val="443D3E"/>
                </a:solidFill>
              </a:rPr>
              <a:t>Using Strong Passwords</a:t>
            </a:r>
          </a:p>
          <a:p>
            <a:pPr marL="285750" indent="-285750">
              <a:lnSpc>
                <a:spcPts val="2100"/>
              </a:lnSpc>
              <a:spcAft>
                <a:spcPts val="600"/>
              </a:spcAft>
              <a:buBlip>
                <a:blip r:embed="rId4">
                  <a:extLst>
                    <a:ext uri="{96DAC541-7B7A-43D3-8B79-37D633B846F1}">
                      <asvg:svgBlip xmlns:asvg="http://schemas.microsoft.com/office/drawing/2016/SVG/main" r:embed="rId5"/>
                    </a:ext>
                  </a:extLst>
                </a:blip>
              </a:buBlip>
            </a:pPr>
            <a:r>
              <a:rPr lang="en-US" sz="1400">
                <a:solidFill>
                  <a:srgbClr val="443D3E"/>
                </a:solidFill>
              </a:rPr>
              <a:t>Utilizing Multi-Factor Authentication</a:t>
            </a:r>
          </a:p>
        </p:txBody>
      </p:sp>
      <p:sp>
        <p:nvSpPr>
          <p:cNvPr id="9" name="TextBox 8">
            <a:extLst>
              <a:ext uri="{FF2B5EF4-FFF2-40B4-BE49-F238E27FC236}">
                <a16:creationId xmlns:a16="http://schemas.microsoft.com/office/drawing/2014/main" id="{FD844EDD-299E-876D-ED69-8A9729DE8AB8}"/>
              </a:ext>
            </a:extLst>
          </p:cNvPr>
          <p:cNvSpPr txBox="1"/>
          <p:nvPr/>
        </p:nvSpPr>
        <p:spPr>
          <a:xfrm>
            <a:off x="5165187" y="4691801"/>
            <a:ext cx="1824155" cy="879600"/>
          </a:xfrm>
          <a:prstGeom prst="rect">
            <a:avLst/>
          </a:prstGeom>
          <a:noFill/>
        </p:spPr>
        <p:txBody>
          <a:bodyPr wrap="square" rtlCol="0">
            <a:spAutoFit/>
          </a:bodyPr>
          <a:lstStyle/>
          <a:p>
            <a:pPr marL="285750" indent="-285750">
              <a:lnSpc>
                <a:spcPts val="2100"/>
              </a:lnSpc>
              <a:spcAft>
                <a:spcPts val="600"/>
              </a:spcAft>
              <a:buBlip>
                <a:blip r:embed="rId4">
                  <a:extLst>
                    <a:ext uri="{96DAC541-7B7A-43D3-8B79-37D633B846F1}">
                      <asvg:svgBlip xmlns:asvg="http://schemas.microsoft.com/office/drawing/2016/SVG/main" r:embed="rId5"/>
                    </a:ext>
                  </a:extLst>
                </a:blip>
              </a:buBlip>
            </a:pPr>
            <a:r>
              <a:rPr lang="en-US" sz="1400">
                <a:solidFill>
                  <a:srgbClr val="443D3E"/>
                </a:solidFill>
              </a:rPr>
              <a:t>Demonstrate Safe Email Practices</a:t>
            </a:r>
          </a:p>
        </p:txBody>
      </p:sp>
      <p:sp>
        <p:nvSpPr>
          <p:cNvPr id="7" name="Title 6">
            <a:extLst>
              <a:ext uri="{FF2B5EF4-FFF2-40B4-BE49-F238E27FC236}">
                <a16:creationId xmlns:a16="http://schemas.microsoft.com/office/drawing/2014/main" id="{7FAE7796-BF94-0D80-F91C-2A4E2D5D1E59}"/>
              </a:ext>
            </a:extLst>
          </p:cNvPr>
          <p:cNvSpPr>
            <a:spLocks noGrp="1"/>
          </p:cNvSpPr>
          <p:nvPr>
            <p:ph type="title"/>
          </p:nvPr>
        </p:nvSpPr>
        <p:spPr/>
        <p:txBody>
          <a:bodyPr/>
          <a:lstStyle/>
          <a:p>
            <a:r>
              <a:rPr lang="en-US"/>
              <a:t>Objectives</a:t>
            </a:r>
          </a:p>
        </p:txBody>
      </p:sp>
      <p:sp>
        <p:nvSpPr>
          <p:cNvPr id="10" name="TextBox 9">
            <a:extLst>
              <a:ext uri="{FF2B5EF4-FFF2-40B4-BE49-F238E27FC236}">
                <a16:creationId xmlns:a16="http://schemas.microsoft.com/office/drawing/2014/main" id="{59C21367-72AB-EBB6-541E-67FA83478605}"/>
              </a:ext>
            </a:extLst>
          </p:cNvPr>
          <p:cNvSpPr txBox="1"/>
          <p:nvPr/>
        </p:nvSpPr>
        <p:spPr>
          <a:xfrm>
            <a:off x="661204" y="1030642"/>
            <a:ext cx="11312241" cy="646331"/>
          </a:xfrm>
          <a:prstGeom prst="rect">
            <a:avLst/>
          </a:prstGeom>
          <a:noFill/>
        </p:spPr>
        <p:txBody>
          <a:bodyPr wrap="square">
            <a:spAutoFit/>
          </a:bodyPr>
          <a:lstStyle/>
          <a:p>
            <a:pPr marL="0" indent="0">
              <a:buNone/>
            </a:pPr>
            <a:r>
              <a:rPr lang="en-US" sz="1800" b="1"/>
              <a:t>TogetherSafe and being cybersafe require many of the same good behaviors. You will learn the warning signs of security threats and behaviors that increase security: </a:t>
            </a:r>
          </a:p>
        </p:txBody>
      </p:sp>
      <p:sp>
        <p:nvSpPr>
          <p:cNvPr id="11" name="TextBox 10">
            <a:extLst>
              <a:ext uri="{FF2B5EF4-FFF2-40B4-BE49-F238E27FC236}">
                <a16:creationId xmlns:a16="http://schemas.microsoft.com/office/drawing/2014/main" id="{68922BD2-DA96-14EE-9499-E11AB0663E51}"/>
              </a:ext>
            </a:extLst>
          </p:cNvPr>
          <p:cNvSpPr txBox="1"/>
          <p:nvPr/>
        </p:nvSpPr>
        <p:spPr>
          <a:xfrm>
            <a:off x="7247738" y="4684288"/>
            <a:ext cx="1995605" cy="1143070"/>
          </a:xfrm>
          <a:prstGeom prst="rect">
            <a:avLst/>
          </a:prstGeom>
          <a:noFill/>
        </p:spPr>
        <p:txBody>
          <a:bodyPr wrap="square" rtlCol="0">
            <a:spAutoFit/>
          </a:bodyPr>
          <a:lstStyle/>
          <a:p>
            <a:pPr marL="285750" indent="-285750">
              <a:lnSpc>
                <a:spcPts val="2100"/>
              </a:lnSpc>
              <a:spcAft>
                <a:spcPts val="600"/>
              </a:spcAft>
              <a:buBlip>
                <a:blip r:embed="rId4">
                  <a:extLst>
                    <a:ext uri="{96DAC541-7B7A-43D3-8B79-37D633B846F1}">
                      <asvg:svgBlip xmlns:asvg="http://schemas.microsoft.com/office/drawing/2016/SVG/main" r:embed="rId5"/>
                    </a:ext>
                  </a:extLst>
                </a:blip>
              </a:buBlip>
            </a:pPr>
            <a:r>
              <a:rPr lang="en-US" sz="1400">
                <a:solidFill>
                  <a:srgbClr val="443D3E"/>
                </a:solidFill>
              </a:rPr>
              <a:t>Recognizing Social Engineering &amp; Phish Warning Signs</a:t>
            </a:r>
          </a:p>
        </p:txBody>
      </p:sp>
      <p:sp>
        <p:nvSpPr>
          <p:cNvPr id="13" name="TextBox 12">
            <a:extLst>
              <a:ext uri="{FF2B5EF4-FFF2-40B4-BE49-F238E27FC236}">
                <a16:creationId xmlns:a16="http://schemas.microsoft.com/office/drawing/2014/main" id="{DABCC0CC-4E9D-4BF8-5614-A0A12B9C0C08}"/>
              </a:ext>
            </a:extLst>
          </p:cNvPr>
          <p:cNvSpPr txBox="1"/>
          <p:nvPr/>
        </p:nvSpPr>
        <p:spPr>
          <a:xfrm>
            <a:off x="9501739" y="4689093"/>
            <a:ext cx="1995605" cy="873765"/>
          </a:xfrm>
          <a:prstGeom prst="rect">
            <a:avLst/>
          </a:prstGeom>
          <a:noFill/>
        </p:spPr>
        <p:txBody>
          <a:bodyPr wrap="square" rtlCol="0">
            <a:spAutoFit/>
          </a:bodyPr>
          <a:lstStyle/>
          <a:p>
            <a:pPr marL="285750" indent="-285750">
              <a:lnSpc>
                <a:spcPts val="2100"/>
              </a:lnSpc>
              <a:spcAft>
                <a:spcPts val="600"/>
              </a:spcAft>
              <a:buBlip>
                <a:blip r:embed="rId4">
                  <a:extLst>
                    <a:ext uri="{96DAC541-7B7A-43D3-8B79-37D633B846F1}">
                      <asvg:svgBlip xmlns:asvg="http://schemas.microsoft.com/office/drawing/2016/SVG/main" r:embed="rId5"/>
                    </a:ext>
                  </a:extLst>
                </a:blip>
              </a:buBlip>
            </a:pPr>
            <a:r>
              <a:rPr lang="en-US" sz="1400">
                <a:solidFill>
                  <a:srgbClr val="443D3E"/>
                </a:solidFill>
              </a:rPr>
              <a:t>Keeping Systems, Devices, and Information Safe</a:t>
            </a:r>
          </a:p>
        </p:txBody>
      </p:sp>
      <p:sp>
        <p:nvSpPr>
          <p:cNvPr id="14" name="TextBox 13">
            <a:extLst>
              <a:ext uri="{FF2B5EF4-FFF2-40B4-BE49-F238E27FC236}">
                <a16:creationId xmlns:a16="http://schemas.microsoft.com/office/drawing/2014/main" id="{8DBA1572-A262-846F-3ECE-370BD6D96DD4}"/>
              </a:ext>
            </a:extLst>
          </p:cNvPr>
          <p:cNvSpPr txBox="1"/>
          <p:nvPr/>
        </p:nvSpPr>
        <p:spPr>
          <a:xfrm>
            <a:off x="2792514" y="4745274"/>
            <a:ext cx="1904150" cy="604461"/>
          </a:xfrm>
          <a:prstGeom prst="rect">
            <a:avLst/>
          </a:prstGeom>
          <a:noFill/>
        </p:spPr>
        <p:txBody>
          <a:bodyPr wrap="square" rtlCol="0">
            <a:spAutoFit/>
          </a:bodyPr>
          <a:lstStyle/>
          <a:p>
            <a:pPr marL="285750" indent="-285750">
              <a:lnSpc>
                <a:spcPts val="2100"/>
              </a:lnSpc>
              <a:spcAft>
                <a:spcPts val="600"/>
              </a:spcAft>
              <a:buBlip>
                <a:blip r:embed="rId4">
                  <a:extLst>
                    <a:ext uri="{96DAC541-7B7A-43D3-8B79-37D633B846F1}">
                      <asvg:svgBlip xmlns:asvg="http://schemas.microsoft.com/office/drawing/2016/SVG/main" r:embed="rId5"/>
                    </a:ext>
                  </a:extLst>
                </a:blip>
              </a:buBlip>
            </a:pPr>
            <a:r>
              <a:rPr lang="en-US" sz="1400">
                <a:solidFill>
                  <a:srgbClr val="443D3E"/>
                </a:solidFill>
              </a:rPr>
              <a:t>Reporting Security Incidents </a:t>
            </a:r>
          </a:p>
        </p:txBody>
      </p:sp>
      <p:pic>
        <p:nvPicPr>
          <p:cNvPr id="15" name="Picture 14">
            <a:extLst>
              <a:ext uri="{FF2B5EF4-FFF2-40B4-BE49-F238E27FC236}">
                <a16:creationId xmlns:a16="http://schemas.microsoft.com/office/drawing/2014/main" id="{B829106D-D553-B261-B51E-F89114DA3971}"/>
              </a:ext>
            </a:extLst>
          </p:cNvPr>
          <p:cNvPicPr>
            <a:picLocks noChangeAspect="1"/>
          </p:cNvPicPr>
          <p:nvPr/>
        </p:nvPicPr>
        <p:blipFill>
          <a:blip r:embed="rId6"/>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286269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D58B03-BB98-9C8B-3CD0-30B9188236A5}"/>
              </a:ext>
            </a:extLst>
          </p:cNvPr>
          <p:cNvSpPr>
            <a:spLocks noGrp="1"/>
          </p:cNvSpPr>
          <p:nvPr>
            <p:ph type="ftr" sz="quarter" idx="3"/>
          </p:nvPr>
        </p:nvSpPr>
        <p:spPr/>
        <p:txBody>
          <a:bodyPr/>
          <a:lstStyle/>
          <a:p>
            <a:r>
              <a:rPr lang="en-US"/>
              <a:t>©2022 Trinity Health, All Rights Reserved</a:t>
            </a:r>
          </a:p>
        </p:txBody>
      </p:sp>
      <p:sp>
        <p:nvSpPr>
          <p:cNvPr id="5" name="Slide Number Placeholder 4">
            <a:extLst>
              <a:ext uri="{FF2B5EF4-FFF2-40B4-BE49-F238E27FC236}">
                <a16:creationId xmlns:a16="http://schemas.microsoft.com/office/drawing/2014/main" id="{28B4D583-A517-D1CF-DB7E-38BE75B22BDF}"/>
              </a:ext>
            </a:extLst>
          </p:cNvPr>
          <p:cNvSpPr>
            <a:spLocks noGrp="1"/>
          </p:cNvSpPr>
          <p:nvPr>
            <p:ph type="sldNum" sz="quarter" idx="4"/>
          </p:nvPr>
        </p:nvSpPr>
        <p:spPr/>
        <p:txBody>
          <a:bodyPr/>
          <a:lstStyle/>
          <a:p>
            <a:fld id="{489F9553-C816-6842-8939-EE75ECF7EB2B}" type="slidenum">
              <a:rPr lang="en-US" smtClean="0"/>
              <a:pPr/>
              <a:t>5</a:t>
            </a:fld>
            <a:endParaRPr lang="en-US"/>
          </a:p>
        </p:txBody>
      </p:sp>
      <p:sp>
        <p:nvSpPr>
          <p:cNvPr id="3" name="Title 2">
            <a:extLst>
              <a:ext uri="{FF2B5EF4-FFF2-40B4-BE49-F238E27FC236}">
                <a16:creationId xmlns:a16="http://schemas.microsoft.com/office/drawing/2014/main" id="{1F91DD40-777D-951C-E519-B927906F48E5}"/>
              </a:ext>
            </a:extLst>
          </p:cNvPr>
          <p:cNvSpPr>
            <a:spLocks noGrp="1"/>
          </p:cNvSpPr>
          <p:nvPr>
            <p:ph type="title"/>
          </p:nvPr>
        </p:nvSpPr>
        <p:spPr>
          <a:xfrm>
            <a:off x="2982031" y="869745"/>
            <a:ext cx="7034955" cy="1346139"/>
          </a:xfrm>
        </p:spPr>
        <p:txBody>
          <a:bodyPr/>
          <a:lstStyle/>
          <a:p>
            <a:r>
              <a:rPr lang="en-US">
                <a:solidFill>
                  <a:schemeClr val="accent1"/>
                </a:solidFill>
              </a:rPr>
              <a:t>Prepare for the Process and Manage the Task</a:t>
            </a:r>
          </a:p>
        </p:txBody>
      </p:sp>
      <p:pic>
        <p:nvPicPr>
          <p:cNvPr id="7" name="Content Placeholder 6">
            <a:extLst>
              <a:ext uri="{FF2B5EF4-FFF2-40B4-BE49-F238E27FC236}">
                <a16:creationId xmlns:a16="http://schemas.microsoft.com/office/drawing/2014/main" id="{6953D346-07D3-C71A-0AA9-343EB9C6BF4E}"/>
              </a:ext>
            </a:extLst>
          </p:cNvPr>
          <p:cNvPicPr>
            <a:picLocks noGrp="1" noChangeAspect="1"/>
          </p:cNvPicPr>
          <p:nvPr>
            <p:ph sz="quarter" idx="4294967295"/>
          </p:nvPr>
        </p:nvPicPr>
        <p:blipFill>
          <a:blip r:embed="rId2"/>
          <a:stretch>
            <a:fillRect/>
          </a:stretch>
        </p:blipFill>
        <p:spPr>
          <a:xfrm>
            <a:off x="607758" y="242621"/>
            <a:ext cx="2162175" cy="2239963"/>
          </a:xfrm>
        </p:spPr>
      </p:pic>
      <p:pic>
        <p:nvPicPr>
          <p:cNvPr id="9" name="Picture 8" descr="Device and padlock">
            <a:extLst>
              <a:ext uri="{FF2B5EF4-FFF2-40B4-BE49-F238E27FC236}">
                <a16:creationId xmlns:a16="http://schemas.microsoft.com/office/drawing/2014/main" id="{E3F8E430-8FA7-A396-3F16-015251B75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713" y="2514513"/>
            <a:ext cx="6334645" cy="3563238"/>
          </a:xfrm>
          <a:prstGeom prst="rect">
            <a:avLst/>
          </a:prstGeom>
          <a:effectLst>
            <a:softEdge rad="241300"/>
          </a:effectLst>
        </p:spPr>
      </p:pic>
      <p:sp>
        <p:nvSpPr>
          <p:cNvPr id="10" name="TextBox 9">
            <a:extLst>
              <a:ext uri="{FF2B5EF4-FFF2-40B4-BE49-F238E27FC236}">
                <a16:creationId xmlns:a16="http://schemas.microsoft.com/office/drawing/2014/main" id="{E963C0CB-031E-74C9-6903-7B0E5FF72C5B}"/>
              </a:ext>
            </a:extLst>
          </p:cNvPr>
          <p:cNvSpPr txBox="1"/>
          <p:nvPr/>
        </p:nvSpPr>
        <p:spPr>
          <a:xfrm>
            <a:off x="900221" y="2898449"/>
            <a:ext cx="4163620" cy="2323713"/>
          </a:xfrm>
          <a:prstGeom prst="rect">
            <a:avLst/>
          </a:prstGeom>
          <a:noFill/>
        </p:spPr>
        <p:txBody>
          <a:bodyPr wrap="square" rtlCol="0" anchor="ctr">
            <a:spAutoFit/>
          </a:bodyPr>
          <a:lstStyle/>
          <a:p>
            <a:pPr marL="285750" indent="-285750">
              <a:spcAft>
                <a:spcPts val="600"/>
              </a:spcAft>
              <a:buBlip>
                <a:blip r:embed="rId4">
                  <a:extLst>
                    <a:ext uri="{96DAC541-7B7A-43D3-8B79-37D633B846F1}">
                      <asvg:svgBlip xmlns:asvg="http://schemas.microsoft.com/office/drawing/2016/SVG/main" r:embed="rId5"/>
                    </a:ext>
                  </a:extLst>
                </a:blip>
              </a:buBlip>
            </a:pPr>
            <a:r>
              <a:rPr lang="en-US" sz="2800">
                <a:solidFill>
                  <a:srgbClr val="443D3E"/>
                </a:solidFill>
              </a:rPr>
              <a:t>Using Strong Passwords</a:t>
            </a:r>
            <a:br>
              <a:rPr lang="en-US" sz="2800">
                <a:solidFill>
                  <a:srgbClr val="443D3E"/>
                </a:solidFill>
              </a:rPr>
            </a:br>
            <a:endParaRPr lang="en-US" sz="2800">
              <a:solidFill>
                <a:srgbClr val="443D3E"/>
              </a:solidFill>
            </a:endParaRPr>
          </a:p>
          <a:p>
            <a:pPr marL="285750" indent="-285750">
              <a:spcAft>
                <a:spcPts val="600"/>
              </a:spcAft>
              <a:buBlip>
                <a:blip r:embed="rId4">
                  <a:extLst>
                    <a:ext uri="{96DAC541-7B7A-43D3-8B79-37D633B846F1}">
                      <asvg:svgBlip xmlns:asvg="http://schemas.microsoft.com/office/drawing/2016/SVG/main" r:embed="rId5"/>
                    </a:ext>
                  </a:extLst>
                </a:blip>
              </a:buBlip>
            </a:pPr>
            <a:r>
              <a:rPr lang="en-US" sz="2800">
                <a:solidFill>
                  <a:srgbClr val="443D3E"/>
                </a:solidFill>
              </a:rPr>
              <a:t>Utilizing Multi-Factor Authentication (MFA)</a:t>
            </a:r>
          </a:p>
        </p:txBody>
      </p:sp>
      <p:pic>
        <p:nvPicPr>
          <p:cNvPr id="2" name="Picture 1">
            <a:extLst>
              <a:ext uri="{FF2B5EF4-FFF2-40B4-BE49-F238E27FC236}">
                <a16:creationId xmlns:a16="http://schemas.microsoft.com/office/drawing/2014/main" id="{D9CEA48C-7831-0879-5AA1-5A051C345ABB}"/>
              </a:ext>
            </a:extLst>
          </p:cNvPr>
          <p:cNvPicPr>
            <a:picLocks noChangeAspect="1"/>
          </p:cNvPicPr>
          <p:nvPr/>
        </p:nvPicPr>
        <p:blipFill>
          <a:blip r:embed="rId6"/>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1874512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A98023-E682-15DD-D7B7-2749AC02CF07}"/>
              </a:ext>
            </a:extLst>
          </p:cNvPr>
          <p:cNvSpPr>
            <a:spLocks noGrp="1"/>
          </p:cNvSpPr>
          <p:nvPr>
            <p:ph sz="half" idx="1"/>
          </p:nvPr>
        </p:nvSpPr>
        <p:spPr>
          <a:xfrm>
            <a:off x="524544" y="1125729"/>
            <a:ext cx="11432506" cy="598774"/>
          </a:xfrm>
        </p:spPr>
        <p:txBody>
          <a:bodyPr>
            <a:normAutofit/>
          </a:bodyPr>
          <a:lstStyle/>
          <a:p>
            <a:pPr marL="0" indent="0">
              <a:buNone/>
            </a:pPr>
            <a:r>
              <a:rPr lang="en-US" sz="2400"/>
              <a:t>Below are password guidelines to follow. </a:t>
            </a:r>
          </a:p>
        </p:txBody>
      </p:sp>
      <p:graphicFrame>
        <p:nvGraphicFramePr>
          <p:cNvPr id="7" name="Content Placeholder 6">
            <a:extLst>
              <a:ext uri="{FF2B5EF4-FFF2-40B4-BE49-F238E27FC236}">
                <a16:creationId xmlns:a16="http://schemas.microsoft.com/office/drawing/2014/main" id="{4A45CCD0-CDFD-214C-7D13-210F766AC14F}"/>
              </a:ext>
            </a:extLst>
          </p:cNvPr>
          <p:cNvGraphicFramePr>
            <a:graphicFrameLocks noGrp="1"/>
          </p:cNvGraphicFramePr>
          <p:nvPr>
            <p:ph sz="half" idx="2"/>
            <p:extLst>
              <p:ext uri="{D42A27DB-BD31-4B8C-83A1-F6EECF244321}">
                <p14:modId xmlns:p14="http://schemas.microsoft.com/office/powerpoint/2010/main" val="2376406593"/>
              </p:ext>
            </p:extLst>
          </p:nvPr>
        </p:nvGraphicFramePr>
        <p:xfrm>
          <a:off x="1058862" y="1724503"/>
          <a:ext cx="10363870" cy="4833423"/>
        </p:xfrm>
        <a:graphic>
          <a:graphicData uri="http://schemas.openxmlformats.org/drawingml/2006/table">
            <a:tbl>
              <a:tblPr firstRow="1" bandRow="1">
                <a:tableStyleId>{5C22544A-7EE6-4342-B048-85BDC9FD1C3A}</a:tableStyleId>
              </a:tblPr>
              <a:tblGrid>
                <a:gridCol w="5181935">
                  <a:extLst>
                    <a:ext uri="{9D8B030D-6E8A-4147-A177-3AD203B41FA5}">
                      <a16:colId xmlns:a16="http://schemas.microsoft.com/office/drawing/2014/main" val="2569570768"/>
                    </a:ext>
                  </a:extLst>
                </a:gridCol>
                <a:gridCol w="5181935">
                  <a:extLst>
                    <a:ext uri="{9D8B030D-6E8A-4147-A177-3AD203B41FA5}">
                      <a16:colId xmlns:a16="http://schemas.microsoft.com/office/drawing/2014/main" val="4098840545"/>
                    </a:ext>
                  </a:extLst>
                </a:gridCol>
              </a:tblGrid>
              <a:tr h="1028798">
                <a:tc>
                  <a:txBody>
                    <a:bodyPr/>
                    <a:lstStyle/>
                    <a:p>
                      <a:endParaRPr lang="en-US"/>
                    </a:p>
                  </a:txBody>
                  <a:tcPr/>
                </a:tc>
                <a:tc>
                  <a:txBody>
                    <a:bodyPr/>
                    <a:lstStyle/>
                    <a:p>
                      <a:endParaRPr lang="en-US"/>
                    </a:p>
                  </a:txBody>
                  <a:tcPr/>
                </a:tc>
                <a:extLst>
                  <a:ext uri="{0D108BD9-81ED-4DB2-BD59-A6C34878D82A}">
                    <a16:rowId xmlns:a16="http://schemas.microsoft.com/office/drawing/2014/main" val="3419994961"/>
                  </a:ext>
                </a:extLst>
              </a:tr>
              <a:tr h="647700">
                <a:tc>
                  <a:txBody>
                    <a:bodyPr/>
                    <a:lstStyle/>
                    <a:p>
                      <a:endParaRPr lang="en-US"/>
                    </a:p>
                  </a:txBody>
                  <a:tcPr/>
                </a:tc>
                <a:tc>
                  <a:txBody>
                    <a:bodyPr/>
                    <a:lstStyle/>
                    <a:p>
                      <a:endParaRPr lang="en-US"/>
                    </a:p>
                  </a:txBody>
                  <a:tcPr/>
                </a:tc>
                <a:extLst>
                  <a:ext uri="{0D108BD9-81ED-4DB2-BD59-A6C34878D82A}">
                    <a16:rowId xmlns:a16="http://schemas.microsoft.com/office/drawing/2014/main" val="4050218791"/>
                  </a:ext>
                </a:extLst>
              </a:tr>
              <a:tr h="631385">
                <a:tc>
                  <a:txBody>
                    <a:bodyPr/>
                    <a:lstStyle/>
                    <a:p>
                      <a:endParaRPr lang="en-US"/>
                    </a:p>
                  </a:txBody>
                  <a:tcPr/>
                </a:tc>
                <a:tc>
                  <a:txBody>
                    <a:bodyPr/>
                    <a:lstStyle/>
                    <a:p>
                      <a:endParaRPr lang="en-US"/>
                    </a:p>
                  </a:txBody>
                  <a:tcPr/>
                </a:tc>
                <a:extLst>
                  <a:ext uri="{0D108BD9-81ED-4DB2-BD59-A6C34878D82A}">
                    <a16:rowId xmlns:a16="http://schemas.microsoft.com/office/drawing/2014/main" val="161870195"/>
                  </a:ext>
                </a:extLst>
              </a:tr>
              <a:tr h="631385">
                <a:tc>
                  <a:txBody>
                    <a:bodyPr/>
                    <a:lstStyle/>
                    <a:p>
                      <a:endParaRPr lang="en-US"/>
                    </a:p>
                  </a:txBody>
                  <a:tcPr/>
                </a:tc>
                <a:tc>
                  <a:txBody>
                    <a:bodyPr/>
                    <a:lstStyle/>
                    <a:p>
                      <a:endParaRPr lang="en-US"/>
                    </a:p>
                  </a:txBody>
                  <a:tcPr/>
                </a:tc>
                <a:extLst>
                  <a:ext uri="{0D108BD9-81ED-4DB2-BD59-A6C34878D82A}">
                    <a16:rowId xmlns:a16="http://schemas.microsoft.com/office/drawing/2014/main" val="4084262869"/>
                  </a:ext>
                </a:extLst>
              </a:tr>
              <a:tr h="631385">
                <a:tc>
                  <a:txBody>
                    <a:bodyPr/>
                    <a:lstStyle/>
                    <a:p>
                      <a:endParaRPr lang="en-US"/>
                    </a:p>
                  </a:txBody>
                  <a:tcPr/>
                </a:tc>
                <a:tc>
                  <a:txBody>
                    <a:bodyPr/>
                    <a:lstStyle/>
                    <a:p>
                      <a:endParaRPr lang="en-US"/>
                    </a:p>
                  </a:txBody>
                  <a:tcPr/>
                </a:tc>
                <a:extLst>
                  <a:ext uri="{0D108BD9-81ED-4DB2-BD59-A6C34878D82A}">
                    <a16:rowId xmlns:a16="http://schemas.microsoft.com/office/drawing/2014/main" val="2951724820"/>
                  </a:ext>
                </a:extLst>
              </a:tr>
              <a:tr h="631385">
                <a:tc>
                  <a:txBody>
                    <a:bodyPr/>
                    <a:lstStyle/>
                    <a:p>
                      <a:endParaRPr lang="en-US"/>
                    </a:p>
                  </a:txBody>
                  <a:tcPr/>
                </a:tc>
                <a:tc>
                  <a:txBody>
                    <a:bodyPr/>
                    <a:lstStyle/>
                    <a:p>
                      <a:endParaRPr lang="en-US"/>
                    </a:p>
                  </a:txBody>
                  <a:tcPr/>
                </a:tc>
                <a:extLst>
                  <a:ext uri="{0D108BD9-81ED-4DB2-BD59-A6C34878D82A}">
                    <a16:rowId xmlns:a16="http://schemas.microsoft.com/office/drawing/2014/main" val="4008345510"/>
                  </a:ext>
                </a:extLst>
              </a:tr>
              <a:tr h="631385">
                <a:tc>
                  <a:txBody>
                    <a:bodyPr/>
                    <a:lstStyle/>
                    <a:p>
                      <a:endParaRPr lang="en-US"/>
                    </a:p>
                  </a:txBody>
                  <a:tcPr/>
                </a:tc>
                <a:tc>
                  <a:txBody>
                    <a:bodyPr/>
                    <a:lstStyle/>
                    <a:p>
                      <a:endParaRPr lang="en-US"/>
                    </a:p>
                  </a:txBody>
                  <a:tcPr/>
                </a:tc>
                <a:extLst>
                  <a:ext uri="{0D108BD9-81ED-4DB2-BD59-A6C34878D82A}">
                    <a16:rowId xmlns:a16="http://schemas.microsoft.com/office/drawing/2014/main" val="580417599"/>
                  </a:ext>
                </a:extLst>
              </a:tr>
            </a:tbl>
          </a:graphicData>
        </a:graphic>
      </p:graphicFrame>
      <p:sp>
        <p:nvSpPr>
          <p:cNvPr id="2" name="Slide Number Placeholder 1">
            <a:extLst>
              <a:ext uri="{FF2B5EF4-FFF2-40B4-BE49-F238E27FC236}">
                <a16:creationId xmlns:a16="http://schemas.microsoft.com/office/drawing/2014/main" id="{D40954E8-6200-C571-C38E-FD3B9E41B4E0}"/>
              </a:ext>
            </a:extLst>
          </p:cNvPr>
          <p:cNvSpPr>
            <a:spLocks noGrp="1"/>
          </p:cNvSpPr>
          <p:nvPr>
            <p:ph type="sldNum" sz="quarter" idx="4"/>
          </p:nvPr>
        </p:nvSpPr>
        <p:spPr/>
        <p:txBody>
          <a:bodyPr/>
          <a:lstStyle/>
          <a:p>
            <a:fld id="{489F9553-C816-6842-8939-EE75ECF7EB2B}" type="slidenum">
              <a:rPr lang="en-US" smtClean="0"/>
              <a:pPr/>
              <a:t>6</a:t>
            </a:fld>
            <a:endParaRPr lang="en-US"/>
          </a:p>
        </p:txBody>
      </p:sp>
      <p:sp>
        <p:nvSpPr>
          <p:cNvPr id="4" name="Title 3">
            <a:extLst>
              <a:ext uri="{FF2B5EF4-FFF2-40B4-BE49-F238E27FC236}">
                <a16:creationId xmlns:a16="http://schemas.microsoft.com/office/drawing/2014/main" id="{E675810C-4883-70CB-FBD9-4989E5C2417B}"/>
              </a:ext>
            </a:extLst>
          </p:cNvPr>
          <p:cNvSpPr>
            <a:spLocks noGrp="1"/>
          </p:cNvSpPr>
          <p:nvPr>
            <p:ph type="title"/>
          </p:nvPr>
        </p:nvSpPr>
        <p:spPr/>
        <p:txBody>
          <a:bodyPr/>
          <a:lstStyle/>
          <a:p>
            <a:r>
              <a:rPr lang="en-US"/>
              <a:t>Password Guidelines</a:t>
            </a:r>
          </a:p>
        </p:txBody>
      </p:sp>
      <p:grpSp>
        <p:nvGrpSpPr>
          <p:cNvPr id="42" name="Group 41">
            <a:extLst>
              <a:ext uri="{FF2B5EF4-FFF2-40B4-BE49-F238E27FC236}">
                <a16:creationId xmlns:a16="http://schemas.microsoft.com/office/drawing/2014/main" id="{61629EED-BEB6-3D70-CAB9-992B3F6F62DC}"/>
              </a:ext>
            </a:extLst>
          </p:cNvPr>
          <p:cNvGrpSpPr/>
          <p:nvPr/>
        </p:nvGrpSpPr>
        <p:grpSpPr>
          <a:xfrm>
            <a:off x="2803553" y="1987022"/>
            <a:ext cx="6902214" cy="674084"/>
            <a:chOff x="2803553" y="1987022"/>
            <a:chExt cx="6902214" cy="674084"/>
          </a:xfrm>
        </p:grpSpPr>
        <p:grpSp>
          <p:nvGrpSpPr>
            <p:cNvPr id="20" name="Group 19">
              <a:extLst>
                <a:ext uri="{FF2B5EF4-FFF2-40B4-BE49-F238E27FC236}">
                  <a16:creationId xmlns:a16="http://schemas.microsoft.com/office/drawing/2014/main" id="{DADD76BA-5080-E65E-CC1A-A4AAA718EB35}"/>
                </a:ext>
              </a:extLst>
            </p:cNvPr>
            <p:cNvGrpSpPr/>
            <p:nvPr/>
          </p:nvGrpSpPr>
          <p:grpSpPr>
            <a:xfrm>
              <a:off x="2803553" y="1987022"/>
              <a:ext cx="1201037" cy="674084"/>
              <a:chOff x="1821466" y="3091958"/>
              <a:chExt cx="1201037" cy="674084"/>
            </a:xfrm>
          </p:grpSpPr>
          <p:sp>
            <p:nvSpPr>
              <p:cNvPr id="10" name="TextBox 9">
                <a:extLst>
                  <a:ext uri="{FF2B5EF4-FFF2-40B4-BE49-F238E27FC236}">
                    <a16:creationId xmlns:a16="http://schemas.microsoft.com/office/drawing/2014/main" id="{83EADF54-C3B0-A26B-25D1-4AAD6A5061E9}"/>
                  </a:ext>
                </a:extLst>
              </p:cNvPr>
              <p:cNvSpPr txBox="1"/>
              <p:nvPr/>
            </p:nvSpPr>
            <p:spPr>
              <a:xfrm>
                <a:off x="2453116" y="3248182"/>
                <a:ext cx="569387" cy="361637"/>
              </a:xfrm>
              <a:prstGeom prst="rect">
                <a:avLst/>
              </a:prstGeom>
              <a:noFill/>
            </p:spPr>
            <p:txBody>
              <a:bodyPr wrap="none" rtlCol="0">
                <a:spAutoFit/>
              </a:bodyPr>
              <a:lstStyle/>
              <a:p>
                <a:pPr>
                  <a:lnSpc>
                    <a:spcPts val="2100"/>
                  </a:lnSpc>
                  <a:spcAft>
                    <a:spcPts val="600"/>
                  </a:spcAft>
                </a:pPr>
                <a:r>
                  <a:rPr lang="en-US" sz="2000" b="1">
                    <a:solidFill>
                      <a:schemeClr val="bg1"/>
                    </a:solidFill>
                  </a:rPr>
                  <a:t>DO</a:t>
                </a:r>
              </a:p>
            </p:txBody>
          </p:sp>
          <p:pic>
            <p:nvPicPr>
              <p:cNvPr id="17" name="Graphic 16" descr="Thumbs up sign with solid fill">
                <a:extLst>
                  <a:ext uri="{FF2B5EF4-FFF2-40B4-BE49-F238E27FC236}">
                    <a16:creationId xmlns:a16="http://schemas.microsoft.com/office/drawing/2014/main" id="{B61E2EDC-6238-D1A5-C47F-CBC29AF4C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1466" y="3091958"/>
                <a:ext cx="674084" cy="674084"/>
              </a:xfrm>
              <a:prstGeom prst="rect">
                <a:avLst/>
              </a:prstGeom>
            </p:spPr>
          </p:pic>
        </p:grpSp>
        <p:grpSp>
          <p:nvGrpSpPr>
            <p:cNvPr id="19" name="Group 18">
              <a:extLst>
                <a:ext uri="{FF2B5EF4-FFF2-40B4-BE49-F238E27FC236}">
                  <a16:creationId xmlns:a16="http://schemas.microsoft.com/office/drawing/2014/main" id="{74BABF22-F5FC-9487-E6FC-5693F4630CC8}"/>
                </a:ext>
              </a:extLst>
            </p:cNvPr>
            <p:cNvGrpSpPr/>
            <p:nvPr/>
          </p:nvGrpSpPr>
          <p:grpSpPr>
            <a:xfrm>
              <a:off x="8100769" y="1987022"/>
              <a:ext cx="1604998" cy="669726"/>
              <a:chOff x="1591659" y="3094137"/>
              <a:chExt cx="1604998" cy="669726"/>
            </a:xfrm>
          </p:grpSpPr>
          <p:pic>
            <p:nvPicPr>
              <p:cNvPr id="13" name="Graphic 12" descr="Thumbs Down with solid fill">
                <a:extLst>
                  <a:ext uri="{FF2B5EF4-FFF2-40B4-BE49-F238E27FC236}">
                    <a16:creationId xmlns:a16="http://schemas.microsoft.com/office/drawing/2014/main" id="{C0E1735B-F6C1-558D-2A8A-36C0E2726A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1659" y="3094137"/>
                <a:ext cx="669726" cy="669726"/>
              </a:xfrm>
              <a:prstGeom prst="rect">
                <a:avLst/>
              </a:prstGeom>
            </p:spPr>
          </p:pic>
          <p:sp>
            <p:nvSpPr>
              <p:cNvPr id="18" name="TextBox 17">
                <a:extLst>
                  <a:ext uri="{FF2B5EF4-FFF2-40B4-BE49-F238E27FC236}">
                    <a16:creationId xmlns:a16="http://schemas.microsoft.com/office/drawing/2014/main" id="{5D6CE318-6519-5D7B-BBD7-901D9E8BEF49}"/>
                  </a:ext>
                </a:extLst>
              </p:cNvPr>
              <p:cNvSpPr txBox="1"/>
              <p:nvPr/>
            </p:nvSpPr>
            <p:spPr>
              <a:xfrm>
                <a:off x="2213696" y="3154939"/>
                <a:ext cx="982961" cy="361637"/>
              </a:xfrm>
              <a:prstGeom prst="rect">
                <a:avLst/>
              </a:prstGeom>
              <a:noFill/>
            </p:spPr>
            <p:txBody>
              <a:bodyPr wrap="none" rtlCol="0">
                <a:spAutoFit/>
              </a:bodyPr>
              <a:lstStyle/>
              <a:p>
                <a:pPr>
                  <a:lnSpc>
                    <a:spcPts val="2100"/>
                  </a:lnSpc>
                  <a:spcAft>
                    <a:spcPts val="600"/>
                  </a:spcAft>
                </a:pPr>
                <a:r>
                  <a:rPr lang="en-US" sz="2000" b="1">
                    <a:solidFill>
                      <a:schemeClr val="bg1"/>
                    </a:solidFill>
                  </a:rPr>
                  <a:t>DON’T</a:t>
                </a:r>
              </a:p>
            </p:txBody>
          </p:sp>
        </p:grpSp>
      </p:grpSp>
      <p:sp>
        <p:nvSpPr>
          <p:cNvPr id="32" name="TextBox 31">
            <a:extLst>
              <a:ext uri="{FF2B5EF4-FFF2-40B4-BE49-F238E27FC236}">
                <a16:creationId xmlns:a16="http://schemas.microsoft.com/office/drawing/2014/main" id="{4745CA45-9016-721C-F78D-EAA541FE4C59}"/>
              </a:ext>
            </a:extLst>
          </p:cNvPr>
          <p:cNvSpPr txBox="1"/>
          <p:nvPr/>
        </p:nvSpPr>
        <p:spPr>
          <a:xfrm>
            <a:off x="1889406" y="2875192"/>
            <a:ext cx="3749040" cy="668765"/>
          </a:xfrm>
          <a:prstGeom prst="roundRect">
            <a:avLst/>
          </a:prstGeom>
          <a:solidFill>
            <a:schemeClr val="accent1">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2100"/>
              </a:lnSpc>
              <a:spcAft>
                <a:spcPts val="600"/>
              </a:spcAft>
            </a:pPr>
            <a:r>
              <a:rPr lang="en-US" sz="1300">
                <a:solidFill>
                  <a:schemeClr val="bg1"/>
                </a:solidFill>
              </a:rPr>
              <a:t>Get Creative!  Passphrases and sentences are harder to crack. </a:t>
            </a:r>
          </a:p>
        </p:txBody>
      </p:sp>
      <p:sp>
        <p:nvSpPr>
          <p:cNvPr id="33" name="TextBox 32">
            <a:extLst>
              <a:ext uri="{FF2B5EF4-FFF2-40B4-BE49-F238E27FC236}">
                <a16:creationId xmlns:a16="http://schemas.microsoft.com/office/drawing/2014/main" id="{E68AD503-C1F0-497E-841B-7CAEE72F6E34}"/>
              </a:ext>
            </a:extLst>
          </p:cNvPr>
          <p:cNvSpPr txBox="1"/>
          <p:nvPr/>
        </p:nvSpPr>
        <p:spPr>
          <a:xfrm>
            <a:off x="7214235" y="2890791"/>
            <a:ext cx="3749040" cy="668765"/>
          </a:xfrm>
          <a:prstGeom prst="roundRect">
            <a:avLst/>
          </a:prstGeom>
          <a:solidFill>
            <a:schemeClr val="accent1">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2100"/>
              </a:lnSpc>
              <a:spcAft>
                <a:spcPts val="600"/>
              </a:spcAft>
            </a:pPr>
            <a:r>
              <a:rPr lang="en-US" sz="1300">
                <a:solidFill>
                  <a:schemeClr val="bg1"/>
                </a:solidFill>
              </a:rPr>
              <a:t>Reuse passwords on more than one account/site.</a:t>
            </a:r>
          </a:p>
        </p:txBody>
      </p:sp>
      <p:sp>
        <p:nvSpPr>
          <p:cNvPr id="34" name="TextBox 33">
            <a:extLst>
              <a:ext uri="{FF2B5EF4-FFF2-40B4-BE49-F238E27FC236}">
                <a16:creationId xmlns:a16="http://schemas.microsoft.com/office/drawing/2014/main" id="{0AB91B99-54FF-F978-639E-B1F7E92E41F8}"/>
              </a:ext>
            </a:extLst>
          </p:cNvPr>
          <p:cNvSpPr txBox="1"/>
          <p:nvPr/>
        </p:nvSpPr>
        <p:spPr>
          <a:xfrm>
            <a:off x="1897650" y="4617764"/>
            <a:ext cx="3749040" cy="370811"/>
          </a:xfrm>
          <a:prstGeom prst="roundRect">
            <a:avLst/>
          </a:prstGeom>
          <a:solidFill>
            <a:schemeClr val="accent1">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2100"/>
              </a:lnSpc>
              <a:spcAft>
                <a:spcPts val="600"/>
              </a:spcAft>
            </a:pPr>
            <a:r>
              <a:rPr lang="en-US" sz="1300">
                <a:solidFill>
                  <a:schemeClr val="bg1"/>
                </a:solidFill>
              </a:rPr>
              <a:t>Create long passwords</a:t>
            </a:r>
          </a:p>
        </p:txBody>
      </p:sp>
      <p:sp>
        <p:nvSpPr>
          <p:cNvPr id="35" name="TextBox 34">
            <a:extLst>
              <a:ext uri="{FF2B5EF4-FFF2-40B4-BE49-F238E27FC236}">
                <a16:creationId xmlns:a16="http://schemas.microsoft.com/office/drawing/2014/main" id="{B4106326-9B41-59B0-45ED-17AFFD46AD96}"/>
              </a:ext>
            </a:extLst>
          </p:cNvPr>
          <p:cNvSpPr txBox="1"/>
          <p:nvPr/>
        </p:nvSpPr>
        <p:spPr>
          <a:xfrm>
            <a:off x="7214235" y="5801989"/>
            <a:ext cx="3749040" cy="370811"/>
          </a:xfrm>
          <a:prstGeom prst="roundRect">
            <a:avLst/>
          </a:prstGeom>
          <a:solidFill>
            <a:schemeClr val="accent1">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2100"/>
              </a:lnSpc>
              <a:spcAft>
                <a:spcPts val="600"/>
              </a:spcAft>
            </a:pPr>
            <a:r>
              <a:rPr lang="en-US" sz="1300">
                <a:solidFill>
                  <a:schemeClr val="bg1"/>
                </a:solidFill>
              </a:rPr>
              <a:t>Write passwords down. </a:t>
            </a:r>
          </a:p>
        </p:txBody>
      </p:sp>
      <p:sp>
        <p:nvSpPr>
          <p:cNvPr id="36" name="TextBox 35">
            <a:extLst>
              <a:ext uri="{FF2B5EF4-FFF2-40B4-BE49-F238E27FC236}">
                <a16:creationId xmlns:a16="http://schemas.microsoft.com/office/drawing/2014/main" id="{488A2B3E-214D-FCBF-F295-EC2862245E44}"/>
              </a:ext>
            </a:extLst>
          </p:cNvPr>
          <p:cNvSpPr txBox="1"/>
          <p:nvPr/>
        </p:nvSpPr>
        <p:spPr>
          <a:xfrm>
            <a:off x="1897650" y="3701701"/>
            <a:ext cx="3749040" cy="668765"/>
          </a:xfrm>
          <a:prstGeom prst="roundRect">
            <a:avLst/>
          </a:prstGeom>
          <a:solidFill>
            <a:schemeClr val="accent1">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2100"/>
              </a:lnSpc>
              <a:spcAft>
                <a:spcPts val="600"/>
              </a:spcAft>
            </a:pPr>
            <a:r>
              <a:rPr lang="en-US" sz="1300">
                <a:solidFill>
                  <a:schemeClr val="bg1"/>
                </a:solidFill>
              </a:rPr>
              <a:t>Combine symbols, upper- and lower-case characters. </a:t>
            </a:r>
          </a:p>
        </p:txBody>
      </p:sp>
      <p:sp>
        <p:nvSpPr>
          <p:cNvPr id="37" name="TextBox 36">
            <a:extLst>
              <a:ext uri="{FF2B5EF4-FFF2-40B4-BE49-F238E27FC236}">
                <a16:creationId xmlns:a16="http://schemas.microsoft.com/office/drawing/2014/main" id="{010271A9-92BE-6B35-C62E-3EACDED9BCA5}"/>
              </a:ext>
            </a:extLst>
          </p:cNvPr>
          <p:cNvSpPr txBox="1"/>
          <p:nvPr/>
        </p:nvSpPr>
        <p:spPr>
          <a:xfrm>
            <a:off x="7214235" y="5163989"/>
            <a:ext cx="3749040" cy="370811"/>
          </a:xfrm>
          <a:prstGeom prst="roundRect">
            <a:avLst/>
          </a:prstGeom>
          <a:solidFill>
            <a:schemeClr val="accent1">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2100"/>
              </a:lnSpc>
              <a:spcAft>
                <a:spcPts val="600"/>
              </a:spcAft>
            </a:pPr>
            <a:r>
              <a:rPr lang="en-US" sz="1300">
                <a:solidFill>
                  <a:schemeClr val="bg1"/>
                </a:solidFill>
              </a:rPr>
              <a:t>Use easy to guess passwords.</a:t>
            </a:r>
          </a:p>
        </p:txBody>
      </p:sp>
      <p:sp>
        <p:nvSpPr>
          <p:cNvPr id="38" name="TextBox 37">
            <a:extLst>
              <a:ext uri="{FF2B5EF4-FFF2-40B4-BE49-F238E27FC236}">
                <a16:creationId xmlns:a16="http://schemas.microsoft.com/office/drawing/2014/main" id="{839528F9-1F19-4CC8-E011-4921AB976165}"/>
              </a:ext>
            </a:extLst>
          </p:cNvPr>
          <p:cNvSpPr txBox="1"/>
          <p:nvPr/>
        </p:nvSpPr>
        <p:spPr>
          <a:xfrm>
            <a:off x="7214235" y="3687196"/>
            <a:ext cx="3749040" cy="457200"/>
          </a:xfrm>
          <a:prstGeom prst="roundRect">
            <a:avLst/>
          </a:prstGeom>
          <a:solidFill>
            <a:schemeClr val="accent1">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2100"/>
              </a:lnSpc>
              <a:spcAft>
                <a:spcPts val="600"/>
              </a:spcAft>
            </a:pPr>
            <a:r>
              <a:rPr lang="en-US" sz="1300">
                <a:solidFill>
                  <a:schemeClr val="bg1"/>
                </a:solidFill>
              </a:rPr>
              <a:t>Use single words found in the dictionary. </a:t>
            </a:r>
          </a:p>
        </p:txBody>
      </p:sp>
      <p:sp>
        <p:nvSpPr>
          <p:cNvPr id="39" name="TextBox 38">
            <a:extLst>
              <a:ext uri="{FF2B5EF4-FFF2-40B4-BE49-F238E27FC236}">
                <a16:creationId xmlns:a16="http://schemas.microsoft.com/office/drawing/2014/main" id="{5BD298AF-FC71-2FC5-6C3C-298CCBAC45AC}"/>
              </a:ext>
            </a:extLst>
          </p:cNvPr>
          <p:cNvSpPr txBox="1"/>
          <p:nvPr/>
        </p:nvSpPr>
        <p:spPr>
          <a:xfrm>
            <a:off x="7214235" y="4319810"/>
            <a:ext cx="3749040" cy="668765"/>
          </a:xfrm>
          <a:prstGeom prst="roundRect">
            <a:avLst/>
          </a:prstGeom>
          <a:solidFill>
            <a:schemeClr val="accent1">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2100"/>
              </a:lnSpc>
              <a:spcAft>
                <a:spcPts val="600"/>
              </a:spcAft>
            </a:pPr>
            <a:r>
              <a:rPr lang="en-US" sz="1300">
                <a:solidFill>
                  <a:schemeClr val="bg1"/>
                </a:solidFill>
              </a:rPr>
              <a:t>Use your Trinity Health password on other sites. </a:t>
            </a:r>
          </a:p>
        </p:txBody>
      </p:sp>
      <p:pic>
        <p:nvPicPr>
          <p:cNvPr id="3" name="Picture 2">
            <a:extLst>
              <a:ext uri="{FF2B5EF4-FFF2-40B4-BE49-F238E27FC236}">
                <a16:creationId xmlns:a16="http://schemas.microsoft.com/office/drawing/2014/main" id="{6C620CB0-0B33-9F32-D0A2-BECD49299472}"/>
              </a:ext>
            </a:extLst>
          </p:cNvPr>
          <p:cNvPicPr>
            <a:picLocks noChangeAspect="1"/>
          </p:cNvPicPr>
          <p:nvPr/>
        </p:nvPicPr>
        <p:blipFill>
          <a:blip r:embed="rId6"/>
          <a:stretch>
            <a:fillRect/>
          </a:stretch>
        </p:blipFill>
        <p:spPr>
          <a:xfrm>
            <a:off x="9591979" y="6252571"/>
            <a:ext cx="2011854" cy="438950"/>
          </a:xfrm>
          <a:prstGeom prst="rect">
            <a:avLst/>
          </a:prstGeom>
        </p:spPr>
      </p:pic>
    </p:spTree>
    <p:extLst>
      <p:ext uri="{BB962C8B-B14F-4D97-AF65-F5344CB8AC3E}">
        <p14:creationId xmlns:p14="http://schemas.microsoft.com/office/powerpoint/2010/main" val="103685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18BAF7-A557-3BC9-AD26-C77928F6C08C}"/>
              </a:ext>
            </a:extLst>
          </p:cNvPr>
          <p:cNvSpPr>
            <a:spLocks noGrp="1"/>
          </p:cNvSpPr>
          <p:nvPr>
            <p:ph type="sldNum" sz="quarter" idx="4"/>
          </p:nvPr>
        </p:nvSpPr>
        <p:spPr/>
        <p:txBody>
          <a:bodyPr anchor="ctr">
            <a:normAutofit/>
          </a:bodyPr>
          <a:lstStyle/>
          <a:p>
            <a:pPr>
              <a:spcAft>
                <a:spcPts val="600"/>
              </a:spcAft>
            </a:pPr>
            <a:fld id="{1DD94B5B-D30F-4545-8249-7FFD9D2FA383}" type="slidenum">
              <a:rPr lang="en-US" smtClean="0"/>
              <a:pPr>
                <a:spcAft>
                  <a:spcPts val="600"/>
                </a:spcAft>
              </a:pPr>
              <a:t>7</a:t>
            </a:fld>
            <a:endParaRPr lang="en-US"/>
          </a:p>
        </p:txBody>
      </p:sp>
      <p:sp>
        <p:nvSpPr>
          <p:cNvPr id="5" name="Title 4">
            <a:extLst>
              <a:ext uri="{FF2B5EF4-FFF2-40B4-BE49-F238E27FC236}">
                <a16:creationId xmlns:a16="http://schemas.microsoft.com/office/drawing/2014/main" id="{AB81598F-0A79-2C3B-A320-45B074D61006}"/>
              </a:ext>
            </a:extLst>
          </p:cNvPr>
          <p:cNvSpPr>
            <a:spLocks noGrp="1"/>
          </p:cNvSpPr>
          <p:nvPr>
            <p:ph type="title"/>
          </p:nvPr>
        </p:nvSpPr>
        <p:spPr>
          <a:xfrm>
            <a:off x="530200" y="284752"/>
            <a:ext cx="10511426" cy="1346139"/>
          </a:xfrm>
        </p:spPr>
        <p:txBody>
          <a:bodyPr anchor="ctr">
            <a:normAutofit/>
          </a:bodyPr>
          <a:lstStyle/>
          <a:p>
            <a:r>
              <a:rPr lang="en-US"/>
              <a:t>Password Policy </a:t>
            </a:r>
          </a:p>
        </p:txBody>
      </p:sp>
      <p:pic>
        <p:nvPicPr>
          <p:cNvPr id="7" name="Content Placeholder 6" descr="Doctor writing on tablet with pen">
            <a:extLst>
              <a:ext uri="{FF2B5EF4-FFF2-40B4-BE49-F238E27FC236}">
                <a16:creationId xmlns:a16="http://schemas.microsoft.com/office/drawing/2014/main" id="{9FE9524A-FC90-F2EA-6F97-D8FEE5A7C0E9}"/>
              </a:ext>
            </a:extLst>
          </p:cNvPr>
          <p:cNvPicPr>
            <a:picLocks noGrp="1" noChangeAspect="1"/>
          </p:cNvPicPr>
          <p:nvPr>
            <p:ph sz="half" idx="4294967295"/>
          </p:nvPr>
        </p:nvPicPr>
        <p:blipFill>
          <a:blip r:embed="rId2">
            <a:alphaModFix amt="66000"/>
            <a:extLst>
              <a:ext uri="{28A0092B-C50C-407E-A947-70E740481C1C}">
                <a14:useLocalDpi xmlns:a14="http://schemas.microsoft.com/office/drawing/2010/main" val="0"/>
              </a:ext>
            </a:extLst>
          </a:blip>
          <a:srcRect l="45260" r="7446" b="-1"/>
          <a:stretch/>
        </p:blipFill>
        <p:spPr>
          <a:xfrm>
            <a:off x="6096000" y="1616501"/>
            <a:ext cx="5384800" cy="4525962"/>
          </a:xfrm>
          <a:noFill/>
          <a:effectLst>
            <a:softEdge rad="139700"/>
          </a:effectLst>
        </p:spPr>
      </p:pic>
      <p:sp>
        <p:nvSpPr>
          <p:cNvPr id="2" name="Content Placeholder 1">
            <a:extLst>
              <a:ext uri="{FF2B5EF4-FFF2-40B4-BE49-F238E27FC236}">
                <a16:creationId xmlns:a16="http://schemas.microsoft.com/office/drawing/2014/main" id="{91CCC95B-76C4-1D99-344B-D30736557828}"/>
              </a:ext>
            </a:extLst>
          </p:cNvPr>
          <p:cNvSpPr>
            <a:spLocks noGrp="1"/>
          </p:cNvSpPr>
          <p:nvPr>
            <p:ph sz="half" idx="4294967295"/>
          </p:nvPr>
        </p:nvSpPr>
        <p:spPr>
          <a:xfrm>
            <a:off x="507504" y="2232878"/>
            <a:ext cx="5988545" cy="2257156"/>
          </a:xfrm>
          <a:noFill/>
        </p:spPr>
        <p:txBody>
          <a:bodyPr wrap="square" rtlCol="0">
            <a:spAutoFit/>
          </a:bodyPr>
          <a:lstStyle/>
          <a:p>
            <a:pPr marL="285750" indent="-285750" defTabSz="914400">
              <a:lnSpc>
                <a:spcPts val="2100"/>
              </a:lnSpc>
              <a:spcAft>
                <a:spcPts val="1800"/>
              </a:spcAft>
              <a:buBlip>
                <a:blip r:embed="rId3">
                  <a:extLst>
                    <a:ext uri="{96DAC541-7B7A-43D3-8B79-37D633B846F1}">
                      <asvg:svgBlip xmlns:asvg="http://schemas.microsoft.com/office/drawing/2016/SVG/main" r:embed="rId4"/>
                    </a:ext>
                  </a:extLst>
                </a:blip>
              </a:buBlip>
            </a:pPr>
            <a:r>
              <a:rPr lang="en-US" sz="2400">
                <a:solidFill>
                  <a:srgbClr val="443D3E"/>
                </a:solidFill>
                <a:latin typeface="+mn-lt"/>
                <a:cs typeface="+mn-cs"/>
              </a:rPr>
              <a:t>Never share passwords and/or credentials, including with other staff members. </a:t>
            </a:r>
            <a:br>
              <a:rPr lang="en-US" sz="2400">
                <a:solidFill>
                  <a:srgbClr val="443D3E"/>
                </a:solidFill>
                <a:latin typeface="+mn-lt"/>
                <a:cs typeface="+mn-cs"/>
              </a:rPr>
            </a:br>
            <a:endParaRPr lang="en-US" sz="2400">
              <a:solidFill>
                <a:srgbClr val="443D3E"/>
              </a:solidFill>
              <a:latin typeface="+mn-lt"/>
              <a:cs typeface="+mn-cs"/>
            </a:endParaRPr>
          </a:p>
          <a:p>
            <a:pPr marL="285750" indent="-285750" defTabSz="914400">
              <a:lnSpc>
                <a:spcPts val="2100"/>
              </a:lnSpc>
              <a:spcAft>
                <a:spcPts val="1800"/>
              </a:spcAft>
              <a:buBlip>
                <a:blip r:embed="rId3">
                  <a:extLst>
                    <a:ext uri="{96DAC541-7B7A-43D3-8B79-37D633B846F1}">
                      <asvg:svgBlip xmlns:asvg="http://schemas.microsoft.com/office/drawing/2016/SVG/main" r:embed="rId4"/>
                    </a:ext>
                  </a:extLst>
                </a:blip>
              </a:buBlip>
            </a:pPr>
            <a:r>
              <a:rPr lang="en-US" sz="2400">
                <a:solidFill>
                  <a:srgbClr val="443D3E"/>
                </a:solidFill>
                <a:latin typeface="+mn-lt"/>
                <a:cs typeface="+mn-cs"/>
              </a:rPr>
              <a:t>Sharing passwords and credentials violates both HIPAA regulations and Trinity Health policy.</a:t>
            </a:r>
          </a:p>
        </p:txBody>
      </p:sp>
      <p:pic>
        <p:nvPicPr>
          <p:cNvPr id="3" name="Picture 2">
            <a:extLst>
              <a:ext uri="{FF2B5EF4-FFF2-40B4-BE49-F238E27FC236}">
                <a16:creationId xmlns:a16="http://schemas.microsoft.com/office/drawing/2014/main" id="{C8487EA9-F016-192F-D5D3-CD200CDA723D}"/>
              </a:ext>
            </a:extLst>
          </p:cNvPr>
          <p:cNvPicPr>
            <a:picLocks noChangeAspect="1"/>
          </p:cNvPicPr>
          <p:nvPr/>
        </p:nvPicPr>
        <p:blipFill>
          <a:blip r:embed="rId5"/>
          <a:stretch>
            <a:fillRect/>
          </a:stretch>
        </p:blipFill>
        <p:spPr>
          <a:xfrm>
            <a:off x="9591979" y="6252571"/>
            <a:ext cx="2011854" cy="438950"/>
          </a:xfrm>
          <a:prstGeom prst="rect">
            <a:avLst/>
          </a:prstGeom>
        </p:spPr>
      </p:pic>
    </p:spTree>
    <p:extLst>
      <p:ext uri="{BB962C8B-B14F-4D97-AF65-F5344CB8AC3E}">
        <p14:creationId xmlns:p14="http://schemas.microsoft.com/office/powerpoint/2010/main" val="71534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49FAE5-43DE-DA8F-17F4-AA27BF2851E4}"/>
              </a:ext>
            </a:extLst>
          </p:cNvPr>
          <p:cNvSpPr>
            <a:spLocks noGrp="1"/>
          </p:cNvSpPr>
          <p:nvPr>
            <p:ph type="sldNum" sz="quarter" idx="4"/>
          </p:nvPr>
        </p:nvSpPr>
        <p:spPr/>
        <p:txBody>
          <a:bodyPr/>
          <a:lstStyle/>
          <a:p>
            <a:fld id="{1DD94B5B-D30F-4545-8249-7FFD9D2FA383}" type="slidenum">
              <a:rPr lang="en-US" smtClean="0"/>
              <a:t>8</a:t>
            </a:fld>
            <a:endParaRPr lang="en-US"/>
          </a:p>
        </p:txBody>
      </p:sp>
      <p:sp>
        <p:nvSpPr>
          <p:cNvPr id="6" name="Title 5">
            <a:extLst>
              <a:ext uri="{FF2B5EF4-FFF2-40B4-BE49-F238E27FC236}">
                <a16:creationId xmlns:a16="http://schemas.microsoft.com/office/drawing/2014/main" id="{F97A1210-DD11-07B2-6075-7B391D729567}"/>
              </a:ext>
            </a:extLst>
          </p:cNvPr>
          <p:cNvSpPr>
            <a:spLocks noGrp="1"/>
          </p:cNvSpPr>
          <p:nvPr>
            <p:ph type="title"/>
          </p:nvPr>
        </p:nvSpPr>
        <p:spPr>
          <a:xfrm>
            <a:off x="5605321" y="838612"/>
            <a:ext cx="5970662" cy="1346139"/>
          </a:xfrm>
        </p:spPr>
        <p:txBody>
          <a:bodyPr/>
          <a:lstStyle/>
          <a:p>
            <a:r>
              <a:rPr lang="en-US"/>
              <a:t>Multi-factor Authentication</a:t>
            </a:r>
          </a:p>
        </p:txBody>
      </p:sp>
      <p:sp>
        <p:nvSpPr>
          <p:cNvPr id="9" name="TextBox 8">
            <a:extLst>
              <a:ext uri="{FF2B5EF4-FFF2-40B4-BE49-F238E27FC236}">
                <a16:creationId xmlns:a16="http://schemas.microsoft.com/office/drawing/2014/main" id="{36B1460B-7D8F-CED4-C2E3-D2B0BFBB6D1C}"/>
              </a:ext>
            </a:extLst>
          </p:cNvPr>
          <p:cNvSpPr txBox="1"/>
          <p:nvPr/>
        </p:nvSpPr>
        <p:spPr>
          <a:xfrm>
            <a:off x="5605320" y="1705261"/>
            <a:ext cx="6195253" cy="4285789"/>
          </a:xfrm>
          <a:prstGeom prst="rect">
            <a:avLst/>
          </a:prstGeom>
          <a:noFill/>
        </p:spPr>
        <p:txBody>
          <a:bodyPr wrap="square" rtlCol="0">
            <a:spAutoFit/>
          </a:bodyPr>
          <a:lstStyle/>
          <a:p>
            <a:pPr marL="285750" indent="-285750">
              <a:lnSpc>
                <a:spcPts val="2100"/>
              </a:lnSpc>
              <a:spcAft>
                <a:spcPts val="1800"/>
              </a:spcAft>
              <a:buBlip>
                <a:blip r:embed="rId2">
                  <a:extLst>
                    <a:ext uri="{96DAC541-7B7A-43D3-8B79-37D633B846F1}">
                      <asvg:svgBlip xmlns:asvg="http://schemas.microsoft.com/office/drawing/2016/SVG/main" r:embed="rId3"/>
                    </a:ext>
                  </a:extLst>
                </a:blip>
              </a:buBlip>
            </a:pPr>
            <a:r>
              <a:rPr lang="en-US">
                <a:solidFill>
                  <a:srgbClr val="443D3E"/>
                </a:solidFill>
              </a:rPr>
              <a:t>MFA is an authentication method that uses two or more distinct mechanisms to validate a user’s identity, rather than just a simple username and password combination. </a:t>
            </a:r>
          </a:p>
          <a:p>
            <a:pPr marL="285750" indent="-285750">
              <a:lnSpc>
                <a:spcPts val="2100"/>
              </a:lnSpc>
              <a:spcAft>
                <a:spcPts val="1800"/>
              </a:spcAft>
              <a:buBlip>
                <a:blip r:embed="rId2">
                  <a:extLst>
                    <a:ext uri="{96DAC541-7B7A-43D3-8B79-37D633B846F1}">
                      <asvg:svgBlip xmlns:asvg="http://schemas.microsoft.com/office/drawing/2016/SVG/main" r:embed="rId3"/>
                    </a:ext>
                  </a:extLst>
                </a:blip>
              </a:buBlip>
            </a:pPr>
            <a:r>
              <a:rPr lang="en-US">
                <a:solidFill>
                  <a:srgbClr val="443D3E"/>
                </a:solidFill>
              </a:rPr>
              <a:t>Users may receive a verification prompt to their mobile device when authenticating to MFA-enabled Trinity Health applications. </a:t>
            </a:r>
          </a:p>
          <a:p>
            <a:pPr marL="285750" indent="-285750">
              <a:lnSpc>
                <a:spcPts val="2100"/>
              </a:lnSpc>
              <a:spcAft>
                <a:spcPts val="1800"/>
              </a:spcAft>
              <a:buBlip>
                <a:blip r:embed="rId2">
                  <a:extLst>
                    <a:ext uri="{96DAC541-7B7A-43D3-8B79-37D633B846F1}">
                      <asvg:svgBlip xmlns:asvg="http://schemas.microsoft.com/office/drawing/2016/SVG/main" r:embed="rId3"/>
                    </a:ext>
                  </a:extLst>
                </a:blip>
              </a:buBlip>
            </a:pPr>
            <a:r>
              <a:rPr lang="en-US">
                <a:solidFill>
                  <a:srgbClr val="443D3E"/>
                </a:solidFill>
              </a:rPr>
              <a:t>At work, colleagues who interface with third parties should always enable MFA on their application(s) when available to protect Trinity Health confidential information</a:t>
            </a:r>
          </a:p>
          <a:p>
            <a:pPr marL="285750" indent="-285750">
              <a:lnSpc>
                <a:spcPts val="2100"/>
              </a:lnSpc>
              <a:spcAft>
                <a:spcPts val="1800"/>
              </a:spcAft>
              <a:buBlip>
                <a:blip r:embed="rId2">
                  <a:extLst>
                    <a:ext uri="{96DAC541-7B7A-43D3-8B79-37D633B846F1}">
                      <asvg:svgBlip xmlns:asvg="http://schemas.microsoft.com/office/drawing/2016/SVG/main" r:embed="rId3"/>
                    </a:ext>
                  </a:extLst>
                </a:blip>
              </a:buBlip>
            </a:pPr>
            <a:r>
              <a:rPr lang="en-US">
                <a:solidFill>
                  <a:srgbClr val="443D3E"/>
                </a:solidFill>
              </a:rPr>
              <a:t>At home, enable MFA when the option is available to ensure both your privacy and security at financial institutions, etc. </a:t>
            </a:r>
          </a:p>
        </p:txBody>
      </p:sp>
      <p:pic>
        <p:nvPicPr>
          <p:cNvPr id="11" name="Picture 10" descr="Padlock on computer motherboard">
            <a:extLst>
              <a:ext uri="{FF2B5EF4-FFF2-40B4-BE49-F238E27FC236}">
                <a16:creationId xmlns:a16="http://schemas.microsoft.com/office/drawing/2014/main" id="{19CE0F29-33D2-4896-2913-5873D5D89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889" y="1772959"/>
            <a:ext cx="4726994" cy="3155176"/>
          </a:xfrm>
          <a:prstGeom prst="rect">
            <a:avLst/>
          </a:prstGeom>
          <a:effectLst>
            <a:softEdge rad="139700"/>
          </a:effectLst>
        </p:spPr>
      </p:pic>
      <p:pic>
        <p:nvPicPr>
          <p:cNvPr id="2" name="Picture 1">
            <a:extLst>
              <a:ext uri="{FF2B5EF4-FFF2-40B4-BE49-F238E27FC236}">
                <a16:creationId xmlns:a16="http://schemas.microsoft.com/office/drawing/2014/main" id="{CC3AEA3A-BF42-2ABE-FAA2-6B22774E2EF2}"/>
              </a:ext>
            </a:extLst>
          </p:cNvPr>
          <p:cNvPicPr>
            <a:picLocks noChangeAspect="1"/>
          </p:cNvPicPr>
          <p:nvPr/>
        </p:nvPicPr>
        <p:blipFill>
          <a:blip r:embed="rId5"/>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9711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D58B03-BB98-9C8B-3CD0-30B9188236A5}"/>
              </a:ext>
            </a:extLst>
          </p:cNvPr>
          <p:cNvSpPr>
            <a:spLocks noGrp="1"/>
          </p:cNvSpPr>
          <p:nvPr>
            <p:ph type="ftr" sz="quarter" idx="3"/>
          </p:nvPr>
        </p:nvSpPr>
        <p:spPr/>
        <p:txBody>
          <a:bodyPr/>
          <a:lstStyle/>
          <a:p>
            <a:r>
              <a:rPr lang="en-US"/>
              <a:t>©2022 Trinity Health, All Rights Reserved</a:t>
            </a:r>
          </a:p>
        </p:txBody>
      </p:sp>
      <p:sp>
        <p:nvSpPr>
          <p:cNvPr id="5" name="Slide Number Placeholder 4">
            <a:extLst>
              <a:ext uri="{FF2B5EF4-FFF2-40B4-BE49-F238E27FC236}">
                <a16:creationId xmlns:a16="http://schemas.microsoft.com/office/drawing/2014/main" id="{28B4D583-A517-D1CF-DB7E-38BE75B22BDF}"/>
              </a:ext>
            </a:extLst>
          </p:cNvPr>
          <p:cNvSpPr>
            <a:spLocks noGrp="1"/>
          </p:cNvSpPr>
          <p:nvPr>
            <p:ph type="sldNum" sz="quarter" idx="4"/>
          </p:nvPr>
        </p:nvSpPr>
        <p:spPr/>
        <p:txBody>
          <a:bodyPr/>
          <a:lstStyle/>
          <a:p>
            <a:fld id="{489F9553-C816-6842-8939-EE75ECF7EB2B}" type="slidenum">
              <a:rPr lang="en-US" smtClean="0"/>
              <a:pPr/>
              <a:t>9</a:t>
            </a:fld>
            <a:endParaRPr lang="en-US"/>
          </a:p>
        </p:txBody>
      </p:sp>
      <p:sp>
        <p:nvSpPr>
          <p:cNvPr id="3" name="Title 2">
            <a:extLst>
              <a:ext uri="{FF2B5EF4-FFF2-40B4-BE49-F238E27FC236}">
                <a16:creationId xmlns:a16="http://schemas.microsoft.com/office/drawing/2014/main" id="{1F91DD40-777D-951C-E519-B927906F48E5}"/>
              </a:ext>
            </a:extLst>
          </p:cNvPr>
          <p:cNvSpPr>
            <a:spLocks noGrp="1"/>
          </p:cNvSpPr>
          <p:nvPr>
            <p:ph type="title"/>
          </p:nvPr>
        </p:nvSpPr>
        <p:spPr>
          <a:xfrm>
            <a:off x="2982031" y="869745"/>
            <a:ext cx="7034955" cy="1346139"/>
          </a:xfrm>
        </p:spPr>
        <p:txBody>
          <a:bodyPr/>
          <a:lstStyle/>
          <a:p>
            <a:r>
              <a:rPr lang="en-US">
                <a:solidFill>
                  <a:schemeClr val="accent2">
                    <a:lumMod val="75000"/>
                  </a:schemeClr>
                </a:solidFill>
              </a:rPr>
              <a:t>Support the Team</a:t>
            </a:r>
          </a:p>
        </p:txBody>
      </p:sp>
      <p:pic>
        <p:nvPicPr>
          <p:cNvPr id="2" name="Picture 1">
            <a:extLst>
              <a:ext uri="{FF2B5EF4-FFF2-40B4-BE49-F238E27FC236}">
                <a16:creationId xmlns:a16="http://schemas.microsoft.com/office/drawing/2014/main" id="{8C4829BA-EE12-BC05-14CB-E38BFB7E050E}"/>
              </a:ext>
            </a:extLst>
          </p:cNvPr>
          <p:cNvPicPr>
            <a:picLocks noChangeAspect="1"/>
          </p:cNvPicPr>
          <p:nvPr/>
        </p:nvPicPr>
        <p:blipFill>
          <a:blip r:embed="rId2"/>
          <a:stretch>
            <a:fillRect/>
          </a:stretch>
        </p:blipFill>
        <p:spPr>
          <a:xfrm>
            <a:off x="578642" y="301490"/>
            <a:ext cx="2158171" cy="2347163"/>
          </a:xfrm>
          <a:prstGeom prst="rect">
            <a:avLst/>
          </a:prstGeom>
        </p:spPr>
      </p:pic>
      <p:sp>
        <p:nvSpPr>
          <p:cNvPr id="6" name="TextBox 5">
            <a:extLst>
              <a:ext uri="{FF2B5EF4-FFF2-40B4-BE49-F238E27FC236}">
                <a16:creationId xmlns:a16="http://schemas.microsoft.com/office/drawing/2014/main" id="{AFC465E0-0272-474D-FB75-ED8397DAD77D}"/>
              </a:ext>
            </a:extLst>
          </p:cNvPr>
          <p:cNvSpPr txBox="1"/>
          <p:nvPr/>
        </p:nvSpPr>
        <p:spPr>
          <a:xfrm>
            <a:off x="578642" y="3364464"/>
            <a:ext cx="5517358" cy="523220"/>
          </a:xfrm>
          <a:prstGeom prst="rect">
            <a:avLst/>
          </a:prstGeom>
          <a:noFill/>
        </p:spPr>
        <p:txBody>
          <a:bodyPr wrap="square" rtlCol="0">
            <a:spAutoFit/>
          </a:bodyPr>
          <a:lstStyle/>
          <a:p>
            <a:pPr marL="285750" indent="-285750">
              <a:spcAft>
                <a:spcPts val="600"/>
              </a:spcAft>
              <a:buBlip>
                <a:blip r:embed="rId3">
                  <a:extLst>
                    <a:ext uri="{96DAC541-7B7A-43D3-8B79-37D633B846F1}">
                      <asvg:svgBlip xmlns:asvg="http://schemas.microsoft.com/office/drawing/2016/SVG/main" r:embed="rId4"/>
                    </a:ext>
                  </a:extLst>
                </a:blip>
              </a:buBlip>
            </a:pPr>
            <a:r>
              <a:rPr lang="en-US" sz="2800">
                <a:solidFill>
                  <a:srgbClr val="443D3E"/>
                </a:solidFill>
              </a:rPr>
              <a:t>Reporting Security Incidents </a:t>
            </a:r>
          </a:p>
        </p:txBody>
      </p:sp>
      <p:pic>
        <p:nvPicPr>
          <p:cNvPr id="12" name="Picture 11">
            <a:extLst>
              <a:ext uri="{FF2B5EF4-FFF2-40B4-BE49-F238E27FC236}">
                <a16:creationId xmlns:a16="http://schemas.microsoft.com/office/drawing/2014/main" id="{10D87A0A-CE8D-8B86-DE24-5AF61D655C4F}"/>
              </a:ext>
            </a:extLst>
          </p:cNvPr>
          <p:cNvPicPr>
            <a:picLocks noChangeAspect="1"/>
          </p:cNvPicPr>
          <p:nvPr/>
        </p:nvPicPr>
        <p:blipFill>
          <a:blip r:embed="rId5"/>
          <a:stretch>
            <a:fillRect/>
          </a:stretch>
        </p:blipFill>
        <p:spPr>
          <a:xfrm>
            <a:off x="7001577" y="1783883"/>
            <a:ext cx="3810000" cy="3810000"/>
          </a:xfrm>
          <a:prstGeom prst="rect">
            <a:avLst/>
          </a:prstGeom>
          <a:effectLst>
            <a:softEdge rad="127000"/>
          </a:effectLst>
        </p:spPr>
      </p:pic>
      <p:pic>
        <p:nvPicPr>
          <p:cNvPr id="7" name="Picture 6">
            <a:extLst>
              <a:ext uri="{FF2B5EF4-FFF2-40B4-BE49-F238E27FC236}">
                <a16:creationId xmlns:a16="http://schemas.microsoft.com/office/drawing/2014/main" id="{D5C27F6E-6516-C00B-3324-C760A741012E}"/>
              </a:ext>
            </a:extLst>
          </p:cNvPr>
          <p:cNvPicPr>
            <a:picLocks noChangeAspect="1"/>
          </p:cNvPicPr>
          <p:nvPr/>
        </p:nvPicPr>
        <p:blipFill>
          <a:blip r:embed="rId6"/>
          <a:stretch>
            <a:fillRect/>
          </a:stretch>
        </p:blipFill>
        <p:spPr>
          <a:xfrm>
            <a:off x="9601504" y="6070878"/>
            <a:ext cx="2011854" cy="438950"/>
          </a:xfrm>
          <a:prstGeom prst="rect">
            <a:avLst/>
          </a:prstGeom>
        </p:spPr>
      </p:pic>
    </p:spTree>
    <p:extLst>
      <p:ext uri="{BB962C8B-B14F-4D97-AF65-F5344CB8AC3E}">
        <p14:creationId xmlns:p14="http://schemas.microsoft.com/office/powerpoint/2010/main" val="2470244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Main Content Slide Layout">
  <a:themeElements>
    <a:clrScheme name="Trinity Health">
      <a:dk1>
        <a:srgbClr val="000000"/>
      </a:dk1>
      <a:lt1>
        <a:sysClr val="window" lastClr="FFFFFF"/>
      </a:lt1>
      <a:dk2>
        <a:srgbClr val="6E2585"/>
      </a:dk2>
      <a:lt2>
        <a:srgbClr val="4D4F53"/>
      </a:lt2>
      <a:accent1>
        <a:srgbClr val="6E2585"/>
      </a:accent1>
      <a:accent2>
        <a:srgbClr val="007DBA"/>
      </a:accent2>
      <a:accent3>
        <a:srgbClr val="00BFB3"/>
      </a:accent3>
      <a:accent4>
        <a:srgbClr val="4C9D2F"/>
      </a:accent4>
      <a:accent5>
        <a:srgbClr val="DC8633"/>
      </a:accent5>
      <a:accent6>
        <a:srgbClr val="AD3963"/>
      </a:accent6>
      <a:hlink>
        <a:srgbClr val="6E2585"/>
      </a:hlink>
      <a:folHlink>
        <a:srgbClr val="808080"/>
      </a:folHlink>
    </a:clrScheme>
    <a:fontScheme name="Trinity Health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noFill/>
        </a:ln>
        <a:effectLst/>
      </a:spPr>
      <a:bodyPr rtlCol="0" anchor="ctr"/>
      <a:lstStyle>
        <a:defPPr algn="ctr">
          <a:defRPr>
            <a:effectLs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2.xml><?xml version="1.0" encoding="utf-8"?>
<a:theme xmlns:a="http://schemas.openxmlformats.org/drawingml/2006/main" name="2_Main Content Slide Layout">
  <a:themeElements>
    <a:clrScheme name="Trinity Health">
      <a:dk1>
        <a:srgbClr val="000000"/>
      </a:dk1>
      <a:lt1>
        <a:sysClr val="window" lastClr="FFFFFF"/>
      </a:lt1>
      <a:dk2>
        <a:srgbClr val="6E2585"/>
      </a:dk2>
      <a:lt2>
        <a:srgbClr val="4D4F53"/>
      </a:lt2>
      <a:accent1>
        <a:srgbClr val="6E2585"/>
      </a:accent1>
      <a:accent2>
        <a:srgbClr val="007DBA"/>
      </a:accent2>
      <a:accent3>
        <a:srgbClr val="00BFB3"/>
      </a:accent3>
      <a:accent4>
        <a:srgbClr val="4C9D2F"/>
      </a:accent4>
      <a:accent5>
        <a:srgbClr val="DC8633"/>
      </a:accent5>
      <a:accent6>
        <a:srgbClr val="AD3963"/>
      </a:accent6>
      <a:hlink>
        <a:srgbClr val="6E2585"/>
      </a:hlink>
      <a:folHlink>
        <a:srgbClr val="808080"/>
      </a:folHlink>
    </a:clrScheme>
    <a:fontScheme name="Trinity Health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noFill/>
        </a:ln>
        <a:effectLst/>
      </a:spPr>
      <a:bodyPr rtlCol="0" anchor="ctr"/>
      <a:lstStyle>
        <a:defPPr algn="ctr">
          <a:defRPr>
            <a:effectLs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C074508CD36C40A33021E9E3E4293B" ma:contentTypeVersion="18" ma:contentTypeDescription="Create a new document." ma:contentTypeScope="" ma:versionID="bbb897fb98ac724811995c7f6644f35d">
  <xsd:schema xmlns:xsd="http://www.w3.org/2001/XMLSchema" xmlns:xs="http://www.w3.org/2001/XMLSchema" xmlns:p="http://schemas.microsoft.com/office/2006/metadata/properties" xmlns:ns2="af8a4808-c4f3-4056-997e-44c2511672b0" xmlns:ns3="b9fb2c85-5441-4441-bff1-23d68ceca698" targetNamespace="http://schemas.microsoft.com/office/2006/metadata/properties" ma:root="true" ma:fieldsID="4184b676547a8a939f6e3c83593d2f79" ns2:_="" ns3:_="">
    <xsd:import namespace="af8a4808-c4f3-4056-997e-44c2511672b0"/>
    <xsd:import namespace="b9fb2c85-5441-4441-bff1-23d68ceca6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element ref="ns2:Source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8a4808-c4f3-4056-997e-44c251167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SourceCode" ma:index="24" nillable="true" ma:displayName="SourceCode" ma:internalName="SourceCod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fb2c85-5441-4441-bff1-23d68ceca69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54f1df1-25bd-42c0-9ab2-b964f8ad2cb2}" ma:internalName="TaxCatchAll" ma:showField="CatchAllData" ma:web="b9fb2c85-5441-4441-bff1-23d68ceca6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f8a4808-c4f3-4056-997e-44c2511672b0">
      <Terms xmlns="http://schemas.microsoft.com/office/infopath/2007/PartnerControls"/>
    </lcf76f155ced4ddcb4097134ff3c332f>
    <TaxCatchAll xmlns="b9fb2c85-5441-4441-bff1-23d68ceca698" xsi:nil="true"/>
    <SourceCode xmlns="af8a4808-c4f3-4056-997e-44c2511672b0" xsi:nil="true"/>
  </documentManagement>
</p:properties>
</file>

<file path=customXml/itemProps1.xml><?xml version="1.0" encoding="utf-8"?>
<ds:datastoreItem xmlns:ds="http://schemas.openxmlformats.org/officeDocument/2006/customXml" ds:itemID="{E5DF30F0-E71D-4885-BD49-D9B10E5B36C7}">
  <ds:schemaRefs>
    <ds:schemaRef ds:uri="af8a4808-c4f3-4056-997e-44c2511672b0"/>
    <ds:schemaRef ds:uri="b9fb2c85-5441-4441-bff1-23d68ceca6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E96F87F-EEA4-4FF3-BFF7-E3F843B3438B}">
  <ds:schemaRefs>
    <ds:schemaRef ds:uri="http://schemas.microsoft.com/sharepoint/v3/contenttype/forms"/>
  </ds:schemaRefs>
</ds:datastoreItem>
</file>

<file path=customXml/itemProps3.xml><?xml version="1.0" encoding="utf-8"?>
<ds:datastoreItem xmlns:ds="http://schemas.openxmlformats.org/officeDocument/2006/customXml" ds:itemID="{F5311FF7-3F4F-48CB-8098-CF440F778BF5}">
  <ds:schemaRefs>
    <ds:schemaRef ds:uri="af8a4808-c4f3-4056-997e-44c2511672b0"/>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b9fb2c85-5441-4441-bff1-23d68ceca698"/>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1311</Words>
  <Application>Microsoft Office PowerPoint</Application>
  <PresentationFormat>Widescreen</PresentationFormat>
  <Paragraphs>150</Paragraphs>
  <Slides>32</Slides>
  <Notes>2</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Aptos</vt:lpstr>
      <vt:lpstr>Arial</vt:lpstr>
      <vt:lpstr>Calibri</vt:lpstr>
      <vt:lpstr>var(--fontFamilyBase)</vt:lpstr>
      <vt:lpstr>WordVisi_MSFontService</vt:lpstr>
      <vt:lpstr>Main Content Slide Layout</vt:lpstr>
      <vt:lpstr>2_Main Content Slide Layout</vt:lpstr>
      <vt:lpstr>Instructions</vt:lpstr>
      <vt:lpstr>Annual Security Awareness Training 2025</vt:lpstr>
      <vt:lpstr>Welcome &amp; Introduction </vt:lpstr>
      <vt:lpstr>Objectives</vt:lpstr>
      <vt:lpstr>Prepare for the Process and Manage the Task</vt:lpstr>
      <vt:lpstr>Password Guidelines</vt:lpstr>
      <vt:lpstr>Password Policy </vt:lpstr>
      <vt:lpstr>Multi-factor Authentication</vt:lpstr>
      <vt:lpstr>Support the Team</vt:lpstr>
      <vt:lpstr>PowerPoint Presentation</vt:lpstr>
      <vt:lpstr>Report Lost or Stolen Devices</vt:lpstr>
      <vt:lpstr>Communicate Clearly</vt:lpstr>
      <vt:lpstr>Sharing PHI and other Confidential Information</vt:lpstr>
      <vt:lpstr>PowerPoint Presentation</vt:lpstr>
      <vt:lpstr>Questioning Attitude</vt:lpstr>
      <vt:lpstr>PowerPoint Presentation</vt:lpstr>
      <vt:lpstr>Social Engineering Attacks  </vt:lpstr>
      <vt:lpstr>PowerPoint Presentation</vt:lpstr>
      <vt:lpstr>Phish  Warning Signs</vt:lpstr>
      <vt:lpstr>PowerPoint Presentation</vt:lpstr>
      <vt:lpstr>Attention to Detail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Trinity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Halstead</dc:creator>
  <cp:lastModifiedBy>Kristine M. Pratt</cp:lastModifiedBy>
  <cp:revision>5</cp:revision>
  <dcterms:created xsi:type="dcterms:W3CDTF">2025-02-07T16:51:22Z</dcterms:created>
  <dcterms:modified xsi:type="dcterms:W3CDTF">2025-03-10T17:16:28Z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0x010100A9C074508CD36C40A33021E9E3E4293B</vt:lpwstr>
  </property>
  <property fmtid="{D5CDD505-2E9C-101B-9397-08002B2CF9AE}" pid="3" name="MediaServiceImageTags">
    <vt:lpwstr/>
  </property>
</Properties>
</file>