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sldIdLst>
    <p:sldId id="257" r:id="rId6"/>
    <p:sldId id="268" r:id="rId7"/>
    <p:sldId id="270" r:id="rId8"/>
    <p:sldId id="269" r:id="rId9"/>
    <p:sldId id="271" r:id="rId10"/>
    <p:sldId id="272" r:id="rId11"/>
    <p:sldId id="273" r:id="rId12"/>
    <p:sldId id="274"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4" autoAdjust="0"/>
    <p:restoredTop sz="94630" autoAdjust="0"/>
  </p:normalViewPr>
  <p:slideViewPr>
    <p:cSldViewPr snapToGrid="0">
      <p:cViewPr varScale="1">
        <p:scale>
          <a:sx n="104" d="100"/>
          <a:sy n="104" d="100"/>
        </p:scale>
        <p:origin x="6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E1B799-79B0-4581-A729-8AD621F1483E}"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D44B4-F38C-4DA2-B639-4E2D629B8C85}" type="slidenum">
              <a:rPr lang="en-US" smtClean="0"/>
              <a:t>‹#›</a:t>
            </a:fld>
            <a:endParaRPr lang="en-US" dirty="0"/>
          </a:p>
        </p:txBody>
      </p:sp>
    </p:spTree>
    <p:extLst>
      <p:ext uri="{BB962C8B-B14F-4D97-AF65-F5344CB8AC3E}">
        <p14:creationId xmlns:p14="http://schemas.microsoft.com/office/powerpoint/2010/main" val="3440106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1B799-79B0-4581-A729-8AD621F1483E}"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D44B4-F38C-4DA2-B639-4E2D629B8C85}" type="slidenum">
              <a:rPr lang="en-US" smtClean="0"/>
              <a:t>‹#›</a:t>
            </a:fld>
            <a:endParaRPr lang="en-US" dirty="0"/>
          </a:p>
        </p:txBody>
      </p:sp>
    </p:spTree>
    <p:extLst>
      <p:ext uri="{BB962C8B-B14F-4D97-AF65-F5344CB8AC3E}">
        <p14:creationId xmlns:p14="http://schemas.microsoft.com/office/powerpoint/2010/main" val="326937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1B799-79B0-4581-A729-8AD621F1483E}"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D44B4-F38C-4DA2-B639-4E2D629B8C85}" type="slidenum">
              <a:rPr lang="en-US" smtClean="0"/>
              <a:t>‹#›</a:t>
            </a:fld>
            <a:endParaRPr lang="en-US" dirty="0"/>
          </a:p>
        </p:txBody>
      </p:sp>
    </p:spTree>
    <p:extLst>
      <p:ext uri="{BB962C8B-B14F-4D97-AF65-F5344CB8AC3E}">
        <p14:creationId xmlns:p14="http://schemas.microsoft.com/office/powerpoint/2010/main" val="151098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337BE6-EEE4-D843-992A-5C816C85653F}"/>
              </a:ext>
            </a:extLst>
          </p:cNvPr>
          <p:cNvPicPr>
            <a:picLocks noChangeAspect="1"/>
          </p:cNvPicPr>
          <p:nvPr userDrawn="1"/>
        </p:nvPicPr>
        <p:blipFill>
          <a:blip r:embed="rId2"/>
          <a:stretch>
            <a:fillRect/>
          </a:stretch>
        </p:blipFill>
        <p:spPr>
          <a:xfrm>
            <a:off x="5954" y="0"/>
            <a:ext cx="12180093" cy="6858000"/>
          </a:xfrm>
          <a:prstGeom prst="rect">
            <a:avLst/>
          </a:prstGeom>
        </p:spPr>
      </p:pic>
      <p:sp>
        <p:nvSpPr>
          <p:cNvPr id="8" name="Text Placeholder 7"/>
          <p:cNvSpPr>
            <a:spLocks noGrp="1"/>
          </p:cNvSpPr>
          <p:nvPr>
            <p:ph type="body" sz="quarter" idx="14" hasCustomPrompt="1"/>
          </p:nvPr>
        </p:nvSpPr>
        <p:spPr>
          <a:xfrm>
            <a:off x="1094149" y="4148749"/>
            <a:ext cx="4067929" cy="975601"/>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p>
          <a:p>
            <a:pPr lvl="0"/>
            <a:r>
              <a:rPr lang="en-US" dirty="0"/>
              <a:t>Date Here</a:t>
            </a:r>
          </a:p>
        </p:txBody>
      </p:sp>
      <p:sp>
        <p:nvSpPr>
          <p:cNvPr id="9" name="Title 1"/>
          <p:cNvSpPr>
            <a:spLocks noGrp="1"/>
          </p:cNvSpPr>
          <p:nvPr>
            <p:ph type="ctrTitle"/>
          </p:nvPr>
        </p:nvSpPr>
        <p:spPr>
          <a:xfrm>
            <a:off x="1060591" y="2394489"/>
            <a:ext cx="7674164" cy="906277"/>
          </a:xfrm>
        </p:spPr>
        <p:txBody>
          <a:bodyPr anchor="ctr">
            <a:noAutofit/>
          </a:bodyPr>
          <a:lstStyle>
            <a:lvl1pPr>
              <a:lnSpc>
                <a:spcPts val="3700"/>
              </a:lnSpc>
              <a:defRPr sz="3200">
                <a:solidFill>
                  <a:srgbClr val="443D3E"/>
                </a:solidFill>
              </a:defRPr>
            </a:lvl1pPr>
          </a:lstStyle>
          <a:p>
            <a:r>
              <a:rPr lang="en-US" dirty="0"/>
              <a:t>Click to edit Master title style</a:t>
            </a:r>
          </a:p>
        </p:txBody>
      </p:sp>
      <p:sp>
        <p:nvSpPr>
          <p:cNvPr id="10" name="Subtitle 2"/>
          <p:cNvSpPr>
            <a:spLocks noGrp="1"/>
          </p:cNvSpPr>
          <p:nvPr>
            <p:ph type="subTitle" idx="1"/>
          </p:nvPr>
        </p:nvSpPr>
        <p:spPr>
          <a:xfrm>
            <a:off x="1060592" y="3329977"/>
            <a:ext cx="7674163" cy="634273"/>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32642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een Breaker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A2C183-6EB1-AE4E-ADED-7D1A2DEFD1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Footer Placeholder 2"/>
          <p:cNvSpPr>
            <a:spLocks noGrp="1"/>
          </p:cNvSpPr>
          <p:nvPr>
            <p:ph type="ftr" sz="quarter" idx="3"/>
          </p:nvPr>
        </p:nvSpPr>
        <p:spPr>
          <a:xfrm>
            <a:off x="6499508" y="6540947"/>
            <a:ext cx="5113849" cy="249201"/>
          </a:xfrm>
          <a:prstGeom prst="rect">
            <a:avLst/>
          </a:prstGeom>
        </p:spPr>
        <p:txBody>
          <a:bodyPr/>
          <a:lstStyle>
            <a:lvl1pPr algn="r">
              <a:defRPr sz="600">
                <a:solidFill>
                  <a:schemeClr val="bg1"/>
                </a:solidFill>
              </a:defRPr>
            </a:lvl1pPr>
          </a:lstStyle>
          <a:p>
            <a:r>
              <a:rPr lang="en-US" dirty="0"/>
              <a:t>©2018 Trinity Health</a:t>
            </a:r>
          </a:p>
        </p:txBody>
      </p:sp>
      <p:sp>
        <p:nvSpPr>
          <p:cNvPr id="17"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7" name="Title 1"/>
          <p:cNvSpPr>
            <a:spLocks noGrp="1"/>
          </p:cNvSpPr>
          <p:nvPr>
            <p:ph type="title"/>
          </p:nvPr>
        </p:nvSpPr>
        <p:spPr>
          <a:xfrm>
            <a:off x="975569" y="1006537"/>
            <a:ext cx="6191504" cy="1346139"/>
          </a:xfrm>
        </p:spPr>
        <p:txBody>
          <a:bodyPr anchor="t">
            <a:noAutofit/>
          </a:bodyPr>
          <a:lstStyle>
            <a:lvl1pPr>
              <a:lnSpc>
                <a:spcPts val="3500"/>
              </a:lnSpc>
              <a:defRPr sz="28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8699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8" y="1"/>
            <a:ext cx="12190993" cy="6867593"/>
          </a:xfrm>
          <a:prstGeom prst="rect">
            <a:avLst/>
          </a:prstGeom>
        </p:spPr>
      </p:pic>
      <p:sp>
        <p:nvSpPr>
          <p:cNvPr id="3" name="Subtitle 2"/>
          <p:cNvSpPr>
            <a:spLocks noGrp="1"/>
          </p:cNvSpPr>
          <p:nvPr>
            <p:ph type="subTitle" idx="1"/>
          </p:nvPr>
        </p:nvSpPr>
        <p:spPr>
          <a:xfrm>
            <a:off x="1094148" y="3429364"/>
            <a:ext cx="7674163" cy="634273"/>
          </a:xfrm>
          <a:prstGeom prst="rect">
            <a:avLst/>
          </a:prstGeom>
        </p:spPr>
        <p:txBody>
          <a:bodyPr>
            <a:normAutofit/>
          </a:bodyPr>
          <a:lstStyle>
            <a:lvl1pPr marL="0" indent="0" algn="l">
              <a:buNone/>
              <a:defRPr sz="3200">
                <a:solidFill>
                  <a:srgbClr val="6E2585"/>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4" hasCustomPrompt="1"/>
          </p:nvPr>
        </p:nvSpPr>
        <p:spPr>
          <a:xfrm>
            <a:off x="1094150" y="4314923"/>
            <a:ext cx="4067929" cy="1235325"/>
          </a:xfrm>
        </p:spPr>
        <p:txBody>
          <a:bodyPr>
            <a:normAutofit/>
          </a:bodyPr>
          <a:lstStyle>
            <a:lvl1pPr marL="0" indent="0">
              <a:lnSpc>
                <a:spcPts val="2467"/>
              </a:lnSpc>
              <a:spcAft>
                <a:spcPts val="0"/>
              </a:spcAft>
              <a:buNone/>
              <a:defRPr sz="2133"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1090519" y="2426410"/>
            <a:ext cx="7674164" cy="1002953"/>
          </a:xfrm>
        </p:spPr>
        <p:txBody>
          <a:bodyPr anchor="ctr">
            <a:noAutofit/>
          </a:bodyPr>
          <a:lstStyle>
            <a:lvl1pPr>
              <a:lnSpc>
                <a:spcPct val="90000"/>
              </a:lnSpc>
              <a:defRPr sz="4267">
                <a:solidFill>
                  <a:srgbClr val="443D3E"/>
                </a:solidFill>
              </a:defRPr>
            </a:lvl1pPr>
          </a:lstStyle>
          <a:p>
            <a:r>
              <a:rPr lang="en-US"/>
              <a:t>Click to edit Master title style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665" y="587234"/>
            <a:ext cx="3835744" cy="1180229"/>
          </a:xfrm>
          <a:prstGeom prst="rect">
            <a:avLst/>
          </a:prstGeom>
        </p:spPr>
      </p:pic>
    </p:spTree>
    <p:extLst>
      <p:ext uri="{BB962C8B-B14F-4D97-AF65-F5344CB8AC3E}">
        <p14:creationId xmlns:p14="http://schemas.microsoft.com/office/powerpoint/2010/main" val="728775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urple Breaker Pag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8" y="1"/>
            <a:ext cx="12190993" cy="6867593"/>
          </a:xfrm>
          <a:prstGeom prst="rect">
            <a:avLst/>
          </a:prstGeom>
        </p:spPr>
      </p:pic>
      <p:sp>
        <p:nvSpPr>
          <p:cNvPr id="6" name="Title 1"/>
          <p:cNvSpPr>
            <a:spLocks noGrp="1"/>
          </p:cNvSpPr>
          <p:nvPr>
            <p:ph type="title"/>
          </p:nvPr>
        </p:nvSpPr>
        <p:spPr>
          <a:xfrm>
            <a:off x="975570" y="1136445"/>
            <a:ext cx="4968031" cy="1346139"/>
          </a:xfrm>
        </p:spPr>
        <p:txBody>
          <a:bodyPr anchor="t">
            <a:noAutofit/>
          </a:bodyPr>
          <a:lstStyle>
            <a:lvl1pPr>
              <a:lnSpc>
                <a:spcPts val="4667"/>
              </a:lnSpc>
              <a:defRPr sz="3733">
                <a:solidFill>
                  <a:schemeClr val="tx2"/>
                </a:solidFill>
              </a:defRPr>
            </a:lvl1pPr>
          </a:lstStyle>
          <a:p>
            <a:r>
              <a:rPr lang="en-US"/>
              <a:t>Click to edit Master title style</a:t>
            </a:r>
            <a:endParaRPr lang="en-US" dirty="0"/>
          </a:p>
        </p:txBody>
      </p:sp>
      <p:sp>
        <p:nvSpPr>
          <p:cNvPr id="7" name="Footer Placeholder 2"/>
          <p:cNvSpPr>
            <a:spLocks noGrp="1"/>
          </p:cNvSpPr>
          <p:nvPr>
            <p:ph type="ftr" sz="quarter" idx="3"/>
          </p:nvPr>
        </p:nvSpPr>
        <p:spPr>
          <a:xfrm>
            <a:off x="6499509" y="6509828"/>
            <a:ext cx="5113849" cy="249201"/>
          </a:xfrm>
          <a:prstGeom prst="rect">
            <a:avLst/>
          </a:prstGeom>
        </p:spPr>
        <p:txBody>
          <a:bodyPr/>
          <a:lstStyle>
            <a:lvl1pPr algn="r">
              <a:defRPr sz="800">
                <a:solidFill>
                  <a:schemeClr val="bg1"/>
                </a:solidFill>
              </a:defRPr>
            </a:lvl1pPr>
          </a:lstStyle>
          <a:p>
            <a:endParaRPr lang="en-US" dirty="0"/>
          </a:p>
        </p:txBody>
      </p:sp>
      <p:sp>
        <p:nvSpPr>
          <p:cNvPr id="8"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933">
                <a:solidFill>
                  <a:schemeClr val="bg1"/>
                </a:solidFill>
              </a:defRPr>
            </a:lvl1pPr>
          </a:lstStyle>
          <a:p>
            <a:fld id="{B2ED44B4-F38C-4DA2-B639-4E2D629B8C85}" type="slidenum">
              <a:rPr lang="en-US" smtClean="0"/>
              <a:t>‹#›</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483" y="6224985"/>
            <a:ext cx="1595461" cy="490912"/>
          </a:xfrm>
          <a:prstGeom prst="rect">
            <a:avLst/>
          </a:prstGeom>
        </p:spPr>
      </p:pic>
    </p:spTree>
    <p:extLst>
      <p:ext uri="{BB962C8B-B14F-4D97-AF65-F5344CB8AC3E}">
        <p14:creationId xmlns:p14="http://schemas.microsoft.com/office/powerpoint/2010/main" val="2182783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een Breaker Pag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8" y="1"/>
            <a:ext cx="12190993" cy="6867593"/>
          </a:xfrm>
          <a:prstGeom prst="rect">
            <a:avLst/>
          </a:prstGeom>
        </p:spPr>
      </p:pic>
      <p:sp>
        <p:nvSpPr>
          <p:cNvPr id="7" name="Footer Placeholder 2"/>
          <p:cNvSpPr>
            <a:spLocks noGrp="1"/>
          </p:cNvSpPr>
          <p:nvPr>
            <p:ph type="ftr" sz="quarter" idx="3"/>
          </p:nvPr>
        </p:nvSpPr>
        <p:spPr>
          <a:xfrm>
            <a:off x="6499509" y="6509828"/>
            <a:ext cx="5113849" cy="249201"/>
          </a:xfrm>
          <a:prstGeom prst="rect">
            <a:avLst/>
          </a:prstGeom>
        </p:spPr>
        <p:txBody>
          <a:bodyPr/>
          <a:lstStyle>
            <a:lvl1pPr algn="r">
              <a:defRPr sz="800">
                <a:solidFill>
                  <a:schemeClr val="bg1"/>
                </a:solidFill>
              </a:defRPr>
            </a:lvl1pPr>
          </a:lstStyle>
          <a:p>
            <a:r>
              <a:rPr lang="en-US"/>
              <a:t>©2018 Trinity Health</a:t>
            </a:r>
            <a:endParaRPr lang="en-US" dirty="0"/>
          </a:p>
        </p:txBody>
      </p:sp>
      <p:sp>
        <p:nvSpPr>
          <p:cNvPr id="10"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933">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975570" y="1136445"/>
            <a:ext cx="4968031" cy="1346139"/>
          </a:xfrm>
        </p:spPr>
        <p:txBody>
          <a:bodyPr anchor="t">
            <a:noAutofit/>
          </a:bodyPr>
          <a:lstStyle>
            <a:lvl1pPr>
              <a:lnSpc>
                <a:spcPts val="4667"/>
              </a:lnSpc>
              <a:defRPr sz="3733">
                <a:solidFill>
                  <a:srgbClr val="4C9D2F"/>
                </a:solidFill>
              </a:defRPr>
            </a:lvl1pPr>
          </a:lstStyle>
          <a:p>
            <a:r>
              <a:rPr lang="en-US"/>
              <a:t>Click to edit Master 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483" y="6224985"/>
            <a:ext cx="1595461" cy="490912"/>
          </a:xfrm>
          <a:prstGeom prst="rect">
            <a:avLst/>
          </a:prstGeom>
        </p:spPr>
      </p:pic>
      <p:pic>
        <p:nvPicPr>
          <p:cNvPr id="9" name="Picture 8">
            <a:extLst>
              <a:ext uri="{FF2B5EF4-FFF2-40B4-BE49-F238E27FC236}">
                <a16:creationId xmlns:a16="http://schemas.microsoft.com/office/drawing/2014/main" id="{9F3C58B7-1C36-4BCD-A845-87749949EB23}"/>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928759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524544" y="1332073"/>
            <a:ext cx="10982251" cy="4802028"/>
          </a:xfrm>
        </p:spPr>
        <p:txBody>
          <a:bodyPr/>
          <a:lstStyle>
            <a:lvl1pPr marL="380990" indent="-380990">
              <a:defRPr sz="3200">
                <a:latin typeface="Arial" panose="020B0604020202020204" pitchFamily="34" charset="0"/>
                <a:cs typeface="Arial" panose="020B0604020202020204" pitchFamily="34" charset="0"/>
              </a:defRPr>
            </a:lvl1pPr>
            <a:lvl2pPr marL="759865" indent="-300559">
              <a:buClr>
                <a:schemeClr val="tx2"/>
              </a:buClr>
              <a:defRPr>
                <a:latin typeface="Arial" panose="020B0604020202020204" pitchFamily="34" charset="0"/>
                <a:cs typeface="Arial" panose="020B0604020202020204" pitchFamily="34" charset="0"/>
              </a:defRPr>
            </a:lvl2pPr>
            <a:lvl3pPr marL="1068891" indent="-232828">
              <a:spcAft>
                <a:spcPts val="800"/>
              </a:spcAft>
              <a:buSzPct val="100000"/>
              <a:defRPr>
                <a:latin typeface="Arial" panose="020B0604020202020204" pitchFamily="34" charset="0"/>
                <a:cs typeface="Arial" panose="020B0604020202020204" pitchFamily="34" charset="0"/>
              </a:defRPr>
            </a:lvl3pPr>
            <a:lvl4pPr marL="1225520" indent="-230712">
              <a:spcAft>
                <a:spcPts val="800"/>
              </a:spcAft>
              <a:tabLst/>
              <a:defRPr>
                <a:latin typeface="Calibri" panose="020F0502020204030204" pitchFamily="34" charset="0"/>
              </a:defRPr>
            </a:lvl4pPr>
            <a:lvl5pPr>
              <a:spcAft>
                <a:spcPts val="800"/>
              </a:spcAft>
              <a:defRPr baseline="0">
                <a:latin typeface="Calibri" panose="020F0502020204030204" pitchFamily="34" charset="0"/>
              </a:defRPr>
            </a:lvl5pPr>
            <a:lvl6pPr marL="3047924" indent="-300559">
              <a:spcAft>
                <a:spcPts val="800"/>
              </a:spcAft>
              <a:buFontTx/>
              <a:buNone/>
              <a:defRPr/>
            </a:lvl6pPr>
          </a:lstStyle>
          <a:p>
            <a:pPr lvl="0"/>
            <a:r>
              <a:rPr lang="en-US"/>
              <a:t>Click to edit Master text styles</a:t>
            </a:r>
          </a:p>
          <a:p>
            <a:pPr lvl="1"/>
            <a:r>
              <a:rPr lang="en-US"/>
              <a:t>Second level</a:t>
            </a:r>
          </a:p>
          <a:p>
            <a:pPr lvl="2"/>
            <a:r>
              <a:rPr lang="en-US"/>
              <a:t>Third level</a:t>
            </a:r>
          </a:p>
        </p:txBody>
      </p:sp>
      <p:sp>
        <p:nvSpPr>
          <p:cNvPr id="7"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Footer Placeholder 2"/>
          <p:cNvSpPr>
            <a:spLocks noGrp="1"/>
          </p:cNvSpPr>
          <p:nvPr>
            <p:ph type="ftr" sz="quarter" idx="3"/>
          </p:nvPr>
        </p:nvSpPr>
        <p:spPr>
          <a:xfrm>
            <a:off x="6499509" y="6509828"/>
            <a:ext cx="5113849" cy="249201"/>
          </a:xfrm>
          <a:prstGeom prst="rect">
            <a:avLst/>
          </a:prstGeom>
        </p:spPr>
        <p:txBody>
          <a:bodyPr/>
          <a:lstStyle>
            <a:lvl1pPr algn="r">
              <a:defRPr sz="800">
                <a:solidFill>
                  <a:schemeClr val="tx1">
                    <a:lumMod val="60000"/>
                    <a:lumOff val="40000"/>
                  </a:schemeClr>
                </a:solidFill>
              </a:defRPr>
            </a:lvl1pPr>
          </a:lstStyle>
          <a:p>
            <a:endParaRPr lang="en-US" dirty="0"/>
          </a:p>
        </p:txBody>
      </p:sp>
      <p:sp>
        <p:nvSpPr>
          <p:cNvPr id="13"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933">
                <a:solidFill>
                  <a:schemeClr val="tx1">
                    <a:lumMod val="60000"/>
                    <a:lumOff val="40000"/>
                  </a:schemeClr>
                </a:solidFill>
              </a:defRPr>
            </a:lvl1pPr>
          </a:lstStyle>
          <a:p>
            <a:fld id="{B2ED44B4-F38C-4DA2-B639-4E2D629B8C85}" type="slidenum">
              <a:rPr lang="en-US" smtClean="0"/>
              <a:t>‹#›</a:t>
            </a:fld>
            <a:endParaRPr lang="en-US" dirty="0"/>
          </a:p>
        </p:txBody>
      </p:sp>
    </p:spTree>
    <p:extLst>
      <p:ext uri="{BB962C8B-B14F-4D97-AF65-F5344CB8AC3E}">
        <p14:creationId xmlns:p14="http://schemas.microsoft.com/office/powerpoint/2010/main" val="798198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995" y="1332075"/>
            <a:ext cx="5384800" cy="4525963"/>
          </a:xfrm>
        </p:spPr>
        <p:txBody>
          <a:bodyPr/>
          <a:lstStyle>
            <a:lvl1pPr>
              <a:defRPr sz="32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21995" y="1332075"/>
            <a:ext cx="5384800" cy="4525963"/>
          </a:xfrm>
        </p:spPr>
        <p:txBody>
          <a:bodyPr/>
          <a:lstStyle>
            <a:lvl1pPr>
              <a:defRPr sz="32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9" name="Footer Placeholder 2"/>
          <p:cNvSpPr>
            <a:spLocks noGrp="1"/>
          </p:cNvSpPr>
          <p:nvPr>
            <p:ph type="ftr" sz="quarter" idx="3"/>
          </p:nvPr>
        </p:nvSpPr>
        <p:spPr>
          <a:xfrm>
            <a:off x="6499509" y="6509828"/>
            <a:ext cx="5113849" cy="249201"/>
          </a:xfrm>
          <a:prstGeom prst="rect">
            <a:avLst/>
          </a:prstGeom>
        </p:spPr>
        <p:txBody>
          <a:bodyPr/>
          <a:lstStyle>
            <a:lvl1pPr algn="r">
              <a:defRPr sz="800">
                <a:solidFill>
                  <a:schemeClr val="tx1">
                    <a:lumMod val="60000"/>
                    <a:lumOff val="40000"/>
                  </a:schemeClr>
                </a:solidFill>
              </a:defRPr>
            </a:lvl1pPr>
          </a:lstStyle>
          <a:p>
            <a:endParaRPr lang="en-US" dirty="0"/>
          </a:p>
        </p:txBody>
      </p:sp>
      <p:sp>
        <p:nvSpPr>
          <p:cNvPr id="10"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933">
                <a:solidFill>
                  <a:schemeClr val="tx1">
                    <a:lumMod val="60000"/>
                    <a:lumOff val="40000"/>
                  </a:schemeClr>
                </a:solidFill>
              </a:defRPr>
            </a:lvl1pPr>
          </a:lstStyle>
          <a:p>
            <a:fld id="{B2ED44B4-F38C-4DA2-B639-4E2D629B8C85}" type="slidenum">
              <a:rPr lang="en-US" smtClean="0"/>
              <a:t>‹#›</a:t>
            </a:fld>
            <a:endParaRPr lang="en-US" dirty="0"/>
          </a:p>
        </p:txBody>
      </p:sp>
      <p:sp>
        <p:nvSpPr>
          <p:cNvPr id="11"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91905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995" y="1549205"/>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533995" y="2188967"/>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17764" y="1549205"/>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17764" y="2188967"/>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p:txBody>
      </p:sp>
      <p:sp>
        <p:nvSpPr>
          <p:cNvPr id="11" name="Footer Placeholder 2"/>
          <p:cNvSpPr>
            <a:spLocks noGrp="1"/>
          </p:cNvSpPr>
          <p:nvPr>
            <p:ph type="ftr" sz="quarter" idx="10"/>
          </p:nvPr>
        </p:nvSpPr>
        <p:spPr>
          <a:xfrm>
            <a:off x="6499509" y="6509828"/>
            <a:ext cx="5113849" cy="249201"/>
          </a:xfrm>
          <a:prstGeom prst="rect">
            <a:avLst/>
          </a:prstGeom>
        </p:spPr>
        <p:txBody>
          <a:bodyPr/>
          <a:lstStyle>
            <a:lvl1pPr algn="r">
              <a:defRPr sz="800">
                <a:solidFill>
                  <a:schemeClr val="tx1">
                    <a:lumMod val="60000"/>
                    <a:lumOff val="40000"/>
                  </a:schemeClr>
                </a:solidFill>
              </a:defRPr>
            </a:lvl1pPr>
          </a:lstStyle>
          <a:p>
            <a:endParaRPr lang="en-US" dirty="0"/>
          </a:p>
        </p:txBody>
      </p:sp>
      <p:sp>
        <p:nvSpPr>
          <p:cNvPr id="12" name="Slide Number Placeholder 6"/>
          <p:cNvSpPr>
            <a:spLocks noGrp="1"/>
          </p:cNvSpPr>
          <p:nvPr>
            <p:ph type="sldNum" sz="quarter" idx="11"/>
          </p:nvPr>
        </p:nvSpPr>
        <p:spPr>
          <a:xfrm>
            <a:off x="11431189" y="6443104"/>
            <a:ext cx="542256" cy="365125"/>
          </a:xfrm>
          <a:prstGeom prst="rect">
            <a:avLst/>
          </a:prstGeom>
        </p:spPr>
        <p:txBody>
          <a:bodyPr vert="horz" lIns="91440" tIns="45720" rIns="0" bIns="45720" rtlCol="0" anchor="ctr"/>
          <a:lstStyle>
            <a:lvl1pPr algn="r">
              <a:defRPr sz="933">
                <a:solidFill>
                  <a:schemeClr val="tx1">
                    <a:lumMod val="60000"/>
                    <a:lumOff val="40000"/>
                  </a:schemeClr>
                </a:solidFill>
              </a:defRPr>
            </a:lvl1pPr>
          </a:lstStyle>
          <a:p>
            <a:fld id="{B2ED44B4-F38C-4DA2-B639-4E2D629B8C85}" type="slidenum">
              <a:rPr lang="en-US" smtClean="0"/>
              <a:t>‹#›</a:t>
            </a:fld>
            <a:endParaRPr lang="en-US" dirty="0"/>
          </a:p>
        </p:txBody>
      </p:sp>
      <p:sp>
        <p:nvSpPr>
          <p:cNvPr id="13" name="Title Placeholder 1"/>
          <p:cNvSpPr>
            <a:spLocks noGrp="1"/>
          </p:cNvSpPr>
          <p:nvPr>
            <p:ph type="title"/>
          </p:nvPr>
        </p:nvSpPr>
        <p:spPr>
          <a:xfrm>
            <a:off x="524544" y="422753"/>
            <a:ext cx="109728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5387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1B799-79B0-4581-A729-8AD621F1483E}"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D44B4-F38C-4DA2-B639-4E2D629B8C85}" type="slidenum">
              <a:rPr lang="en-US" smtClean="0"/>
              <a:t>‹#›</a:t>
            </a:fld>
            <a:endParaRPr lang="en-US" dirty="0"/>
          </a:p>
        </p:txBody>
      </p:sp>
    </p:spTree>
    <p:extLst>
      <p:ext uri="{BB962C8B-B14F-4D97-AF65-F5344CB8AC3E}">
        <p14:creationId xmlns:p14="http://schemas.microsoft.com/office/powerpoint/2010/main" val="2431158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2389717" y="5367339"/>
            <a:ext cx="7315200" cy="982256"/>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Footer Placeholder 2"/>
          <p:cNvSpPr>
            <a:spLocks noGrp="1"/>
          </p:cNvSpPr>
          <p:nvPr>
            <p:ph type="ftr" sz="quarter" idx="3"/>
          </p:nvPr>
        </p:nvSpPr>
        <p:spPr>
          <a:xfrm>
            <a:off x="6499509" y="6509828"/>
            <a:ext cx="5113849" cy="249201"/>
          </a:xfrm>
          <a:prstGeom prst="rect">
            <a:avLst/>
          </a:prstGeom>
        </p:spPr>
        <p:txBody>
          <a:bodyPr/>
          <a:lstStyle>
            <a:lvl1pPr algn="r">
              <a:defRPr sz="800">
                <a:solidFill>
                  <a:schemeClr val="tx1">
                    <a:lumMod val="60000"/>
                    <a:lumOff val="40000"/>
                  </a:schemeClr>
                </a:solidFill>
              </a:defRPr>
            </a:lvl1pPr>
          </a:lstStyle>
          <a:p>
            <a:endParaRPr lang="en-US" dirty="0"/>
          </a:p>
        </p:txBody>
      </p:sp>
      <p:sp>
        <p:nvSpPr>
          <p:cNvPr id="10"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933">
                <a:solidFill>
                  <a:schemeClr val="tx1">
                    <a:lumMod val="60000"/>
                    <a:lumOff val="40000"/>
                  </a:schemeClr>
                </a:solidFill>
              </a:defRPr>
            </a:lvl1pPr>
          </a:lstStyle>
          <a:p>
            <a:fld id="{B2ED44B4-F38C-4DA2-B639-4E2D629B8C85}" type="slidenum">
              <a:rPr lang="en-US" smtClean="0"/>
              <a:t>‹#›</a:t>
            </a:fld>
            <a:endParaRPr lang="en-US" dirty="0"/>
          </a:p>
        </p:txBody>
      </p:sp>
    </p:spTree>
    <p:extLst>
      <p:ext uri="{BB962C8B-B14F-4D97-AF65-F5344CB8AC3E}">
        <p14:creationId xmlns:p14="http://schemas.microsoft.com/office/powerpoint/2010/main" val="3265518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1094149" y="4148749"/>
            <a:ext cx="4067929" cy="975601"/>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p>
          <a:p>
            <a:pPr lvl="0"/>
            <a:r>
              <a:rPr lang="en-US" dirty="0"/>
              <a:t>Date Here</a:t>
            </a:r>
          </a:p>
        </p:txBody>
      </p:sp>
      <p:sp>
        <p:nvSpPr>
          <p:cNvPr id="9" name="Title 1"/>
          <p:cNvSpPr>
            <a:spLocks noGrp="1"/>
          </p:cNvSpPr>
          <p:nvPr>
            <p:ph type="ctrTitle"/>
          </p:nvPr>
        </p:nvSpPr>
        <p:spPr>
          <a:xfrm>
            <a:off x="1060591" y="2394489"/>
            <a:ext cx="7674164" cy="906277"/>
          </a:xfrm>
        </p:spPr>
        <p:txBody>
          <a:bodyPr anchor="ctr">
            <a:noAutofit/>
          </a:bodyPr>
          <a:lstStyle>
            <a:lvl1pPr>
              <a:lnSpc>
                <a:spcPts val="3700"/>
              </a:lnSpc>
              <a:defRPr sz="3200">
                <a:solidFill>
                  <a:srgbClr val="443D3E"/>
                </a:solidFill>
              </a:defRPr>
            </a:lvl1pPr>
          </a:lstStyle>
          <a:p>
            <a:r>
              <a:rPr lang="en-US" dirty="0"/>
              <a:t>Click to edit Master title style</a:t>
            </a:r>
          </a:p>
        </p:txBody>
      </p:sp>
      <p:sp>
        <p:nvSpPr>
          <p:cNvPr id="10" name="Subtitle 2"/>
          <p:cNvSpPr>
            <a:spLocks noGrp="1"/>
          </p:cNvSpPr>
          <p:nvPr>
            <p:ph type="subTitle" idx="1"/>
          </p:nvPr>
        </p:nvSpPr>
        <p:spPr>
          <a:xfrm>
            <a:off x="1060592" y="3329977"/>
            <a:ext cx="7674163" cy="634273"/>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66529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Green Breaker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A2C183-6EB1-AE4E-ADED-7D1A2DEFD1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Footer Placeholder 2"/>
          <p:cNvSpPr>
            <a:spLocks noGrp="1"/>
          </p:cNvSpPr>
          <p:nvPr>
            <p:ph type="ftr" sz="quarter" idx="3"/>
          </p:nvPr>
        </p:nvSpPr>
        <p:spPr>
          <a:xfrm>
            <a:off x="6499508" y="6540947"/>
            <a:ext cx="5113849" cy="249201"/>
          </a:xfrm>
          <a:prstGeom prst="rect">
            <a:avLst/>
          </a:prstGeom>
        </p:spPr>
        <p:txBody>
          <a:bodyPr/>
          <a:lstStyle>
            <a:lvl1pPr algn="r">
              <a:defRPr sz="600">
                <a:solidFill>
                  <a:schemeClr val="bg1"/>
                </a:solidFill>
              </a:defRPr>
            </a:lvl1pPr>
          </a:lstStyle>
          <a:p>
            <a:r>
              <a:rPr lang="en-US" dirty="0"/>
              <a:t>©2018 Trinity Health</a:t>
            </a:r>
          </a:p>
        </p:txBody>
      </p:sp>
      <p:sp>
        <p:nvSpPr>
          <p:cNvPr id="17"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7" name="Title 1"/>
          <p:cNvSpPr>
            <a:spLocks noGrp="1"/>
          </p:cNvSpPr>
          <p:nvPr>
            <p:ph type="title"/>
          </p:nvPr>
        </p:nvSpPr>
        <p:spPr>
          <a:xfrm>
            <a:off x="975569" y="1006537"/>
            <a:ext cx="6191504" cy="1346139"/>
          </a:xfrm>
        </p:spPr>
        <p:txBody>
          <a:bodyPr anchor="t">
            <a:noAutofit/>
          </a:bodyPr>
          <a:lstStyle>
            <a:lvl1pPr>
              <a:lnSpc>
                <a:spcPts val="3500"/>
              </a:lnSpc>
              <a:defRPr sz="28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171267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E1B799-79B0-4581-A729-8AD621F1483E}"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D44B4-F38C-4DA2-B639-4E2D629B8C85}" type="slidenum">
              <a:rPr lang="en-US" smtClean="0"/>
              <a:t>‹#›</a:t>
            </a:fld>
            <a:endParaRPr lang="en-US" dirty="0"/>
          </a:p>
        </p:txBody>
      </p:sp>
    </p:spTree>
    <p:extLst>
      <p:ext uri="{BB962C8B-B14F-4D97-AF65-F5344CB8AC3E}">
        <p14:creationId xmlns:p14="http://schemas.microsoft.com/office/powerpoint/2010/main" val="284854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E1B799-79B0-4581-A729-8AD621F1483E}"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ED44B4-F38C-4DA2-B639-4E2D629B8C85}" type="slidenum">
              <a:rPr lang="en-US" smtClean="0"/>
              <a:t>‹#›</a:t>
            </a:fld>
            <a:endParaRPr lang="en-US" dirty="0"/>
          </a:p>
        </p:txBody>
      </p:sp>
    </p:spTree>
    <p:extLst>
      <p:ext uri="{BB962C8B-B14F-4D97-AF65-F5344CB8AC3E}">
        <p14:creationId xmlns:p14="http://schemas.microsoft.com/office/powerpoint/2010/main" val="318825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E1B799-79B0-4581-A729-8AD621F1483E}" type="datetimeFigureOut">
              <a:rPr lang="en-US" smtClean="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ED44B4-F38C-4DA2-B639-4E2D629B8C85}" type="slidenum">
              <a:rPr lang="en-US" smtClean="0"/>
              <a:t>‹#›</a:t>
            </a:fld>
            <a:endParaRPr lang="en-US" dirty="0"/>
          </a:p>
        </p:txBody>
      </p:sp>
    </p:spTree>
    <p:extLst>
      <p:ext uri="{BB962C8B-B14F-4D97-AF65-F5344CB8AC3E}">
        <p14:creationId xmlns:p14="http://schemas.microsoft.com/office/powerpoint/2010/main" val="4290186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E1B799-79B0-4581-A729-8AD621F1483E}" type="datetimeFigureOut">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ED44B4-F38C-4DA2-B639-4E2D629B8C85}" type="slidenum">
              <a:rPr lang="en-US" smtClean="0"/>
              <a:t>‹#›</a:t>
            </a:fld>
            <a:endParaRPr lang="en-US" dirty="0"/>
          </a:p>
        </p:txBody>
      </p:sp>
    </p:spTree>
    <p:extLst>
      <p:ext uri="{BB962C8B-B14F-4D97-AF65-F5344CB8AC3E}">
        <p14:creationId xmlns:p14="http://schemas.microsoft.com/office/powerpoint/2010/main" val="358817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1B799-79B0-4581-A729-8AD621F1483E}" type="datetimeFigureOut">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ED44B4-F38C-4DA2-B639-4E2D629B8C85}" type="slidenum">
              <a:rPr lang="en-US" smtClean="0"/>
              <a:t>‹#›</a:t>
            </a:fld>
            <a:endParaRPr lang="en-US" dirty="0"/>
          </a:p>
        </p:txBody>
      </p:sp>
    </p:spTree>
    <p:extLst>
      <p:ext uri="{BB962C8B-B14F-4D97-AF65-F5344CB8AC3E}">
        <p14:creationId xmlns:p14="http://schemas.microsoft.com/office/powerpoint/2010/main" val="230257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E1B799-79B0-4581-A729-8AD621F1483E}"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ED44B4-F38C-4DA2-B639-4E2D629B8C85}" type="slidenum">
              <a:rPr lang="en-US" smtClean="0"/>
              <a:t>‹#›</a:t>
            </a:fld>
            <a:endParaRPr lang="en-US" dirty="0"/>
          </a:p>
        </p:txBody>
      </p:sp>
    </p:spTree>
    <p:extLst>
      <p:ext uri="{BB962C8B-B14F-4D97-AF65-F5344CB8AC3E}">
        <p14:creationId xmlns:p14="http://schemas.microsoft.com/office/powerpoint/2010/main" val="132943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E1B799-79B0-4581-A729-8AD621F1483E}"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ED44B4-F38C-4DA2-B639-4E2D629B8C85}" type="slidenum">
              <a:rPr lang="en-US" smtClean="0"/>
              <a:t>‹#›</a:t>
            </a:fld>
            <a:endParaRPr lang="en-US" dirty="0"/>
          </a:p>
        </p:txBody>
      </p:sp>
    </p:spTree>
    <p:extLst>
      <p:ext uri="{BB962C8B-B14F-4D97-AF65-F5344CB8AC3E}">
        <p14:creationId xmlns:p14="http://schemas.microsoft.com/office/powerpoint/2010/main" val="228842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1B799-79B0-4581-A729-8AD621F1483E}" type="datetimeFigureOut">
              <a:rPr lang="en-US" smtClean="0"/>
              <a:t>12/8/2020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D44B4-F38C-4DA2-B639-4E2D629B8C85}" type="slidenum">
              <a:rPr lang="en-US" smtClean="0"/>
              <a:t>‹#›</a:t>
            </a:fld>
            <a:endParaRPr lang="en-US" dirty="0"/>
          </a:p>
        </p:txBody>
      </p:sp>
    </p:spTree>
    <p:extLst>
      <p:ext uri="{BB962C8B-B14F-4D97-AF65-F5344CB8AC3E}">
        <p14:creationId xmlns:p14="http://schemas.microsoft.com/office/powerpoint/2010/main" val="3339683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8" name="Text Placeholder 7"/>
          <p:cNvSpPr>
            <a:spLocks noGrp="1"/>
          </p:cNvSpPr>
          <p:nvPr>
            <p:ph type="body" idx="1"/>
          </p:nvPr>
        </p:nvSpPr>
        <p:spPr>
          <a:xfrm>
            <a:off x="524544" y="1332074"/>
            <a:ext cx="10972800" cy="4840127"/>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6499509" y="6509828"/>
            <a:ext cx="5113849" cy="249201"/>
          </a:xfrm>
          <a:prstGeom prst="rect">
            <a:avLst/>
          </a:prstGeom>
        </p:spPr>
        <p:txBody>
          <a:bodyPr/>
          <a:lstStyle>
            <a:lvl1pPr algn="r">
              <a:defRPr sz="800">
                <a:solidFill>
                  <a:schemeClr val="tx1">
                    <a:lumMod val="60000"/>
                    <a:lumOff val="40000"/>
                  </a:schemeClr>
                </a:solidFill>
              </a:defRPr>
            </a:lvl1pPr>
          </a:lstStyle>
          <a:p>
            <a:endParaRPr lang="en-US" dirty="0"/>
          </a:p>
        </p:txBody>
      </p:sp>
      <p:sp>
        <p:nvSpPr>
          <p:cNvPr id="9"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933">
                <a:solidFill>
                  <a:schemeClr val="tx1">
                    <a:lumMod val="60000"/>
                    <a:lumOff val="40000"/>
                  </a:schemeClr>
                </a:solidFill>
              </a:defRPr>
            </a:lvl1pPr>
          </a:lstStyle>
          <a:p>
            <a:fld id="{B2ED44B4-F38C-4DA2-B639-4E2D629B8C85}" type="slidenum">
              <a:rPr lang="en-US" smtClean="0"/>
              <a:t>‹#›</a:t>
            </a:fld>
            <a:endParaRPr lang="en-US" dirty="0"/>
          </a:p>
        </p:txBody>
      </p:sp>
      <p:pic>
        <p:nvPicPr>
          <p:cNvPr id="3" name="Picture 2"/>
          <p:cNvPicPr>
            <a:picLocks/>
          </p:cNvPicPr>
          <p:nvPr/>
        </p:nvPicPr>
        <p:blipFill rotWithShape="1">
          <a:blip r:embed="rId11">
            <a:extLst>
              <a:ext uri="{28A0092B-C50C-407E-A947-70E740481C1C}">
                <a14:useLocalDpi xmlns:a14="http://schemas.microsoft.com/office/drawing/2010/main" val="0"/>
              </a:ext>
            </a:extLst>
          </a:blip>
          <a:srcRect b="35708"/>
          <a:stretch/>
        </p:blipFill>
        <p:spPr>
          <a:xfrm>
            <a:off x="504" y="-5"/>
            <a:ext cx="12190993" cy="109728"/>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1483" y="6224985"/>
            <a:ext cx="1595461" cy="490912"/>
          </a:xfrm>
          <a:prstGeom prst="rect">
            <a:avLst/>
          </a:prstGeom>
        </p:spPr>
      </p:pic>
    </p:spTree>
    <p:extLst>
      <p:ext uri="{BB962C8B-B14F-4D97-AF65-F5344CB8AC3E}">
        <p14:creationId xmlns:p14="http://schemas.microsoft.com/office/powerpoint/2010/main" val="21831361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609585" rtl="0" eaLnBrk="1" latinLnBrk="0" hangingPunct="1">
        <a:lnSpc>
          <a:spcPct val="90000"/>
        </a:lnSpc>
        <a:spcBef>
          <a:spcPct val="0"/>
        </a:spcBef>
        <a:buNone/>
        <a:defRPr sz="3733" b="0" i="0" kern="1200">
          <a:solidFill>
            <a:schemeClr val="tx2"/>
          </a:solidFill>
          <a:latin typeface="Arial" panose="020B0604020202020204" pitchFamily="34" charset="0"/>
          <a:ea typeface="+mj-ea"/>
          <a:cs typeface="Arial" panose="020B0604020202020204" pitchFamily="34" charset="0"/>
        </a:defRPr>
      </a:lvl1pPr>
    </p:titleStyle>
    <p:bodyStyle>
      <a:lvl1pPr marL="380990" indent="-380990" algn="l" defTabSz="609585" rtl="0" eaLnBrk="1" latinLnBrk="0" hangingPunct="1">
        <a:lnSpc>
          <a:spcPct val="100000"/>
        </a:lnSpc>
        <a:spcBef>
          <a:spcPts val="0"/>
        </a:spcBef>
        <a:spcAft>
          <a:spcPts val="800"/>
        </a:spcAft>
        <a:buClr>
          <a:srgbClr val="7030A0"/>
        </a:buClr>
        <a:buSzPct val="100000"/>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59865" indent="-300559" algn="l" defTabSz="609585" rtl="0" eaLnBrk="1" latinLnBrk="0" hangingPunct="1">
        <a:lnSpc>
          <a:spcPct val="100000"/>
        </a:lnSpc>
        <a:spcBef>
          <a:spcPts val="0"/>
        </a:spcBef>
        <a:spcAft>
          <a:spcPts val="800"/>
        </a:spcAft>
        <a:buClr>
          <a:schemeClr val="tx2"/>
        </a:buClr>
        <a:buSzPct val="100000"/>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068891" indent="-232828" algn="l" defTabSz="609585" rtl="0" eaLnBrk="1" latinLnBrk="0" hangingPunct="1">
        <a:lnSpc>
          <a:spcPct val="100000"/>
        </a:lnSpc>
        <a:spcBef>
          <a:spcPts val="0"/>
        </a:spcBef>
        <a:spcAft>
          <a:spcPts val="800"/>
        </a:spcAft>
        <a:buClr>
          <a:schemeClr val="tx2"/>
        </a:buClr>
        <a:buSzPct val="100000"/>
        <a:buFont typeface="Arial" panose="020B0604020202020204" pitchFamily="34" charset="0"/>
        <a:buChar char="•"/>
        <a:tabLst/>
        <a:defRPr sz="2667" kern="1200">
          <a:solidFill>
            <a:schemeClr val="tx1"/>
          </a:solidFill>
          <a:latin typeface="Arial" panose="020B0604020202020204" pitchFamily="34" charset="0"/>
          <a:ea typeface="+mn-ea"/>
          <a:cs typeface="Arial" panose="020B0604020202020204" pitchFamily="34" charset="0"/>
        </a:defRPr>
      </a:lvl3pPr>
      <a:lvl4pPr marL="1219170" indent="-222245" algn="l" defTabSz="609585" rtl="0" eaLnBrk="1" latinLnBrk="0" hangingPunct="1">
        <a:lnSpc>
          <a:spcPct val="100000"/>
        </a:lnSpc>
        <a:spcBef>
          <a:spcPts val="0"/>
        </a:spcBef>
        <a:spcAft>
          <a:spcPts val="1067"/>
        </a:spcAft>
        <a:buClr>
          <a:schemeClr val="accent4"/>
        </a:buClr>
        <a:buSzPct val="100000"/>
        <a:buFont typeface="Arial" panose="020B0604020202020204" pitchFamily="34" charset="0"/>
        <a:buChar char="•"/>
        <a:tabLst/>
        <a:defRPr sz="2400" kern="1200">
          <a:solidFill>
            <a:schemeClr val="tx1"/>
          </a:solidFill>
          <a:latin typeface="Calibri" panose="020F0502020204030204" pitchFamily="34" charset="0"/>
          <a:ea typeface="+mn-ea"/>
          <a:cs typeface="Arial"/>
        </a:defRPr>
      </a:lvl4pPr>
      <a:lvl5pPr marL="1443531" indent="-224361" algn="l" defTabSz="609585" rtl="0" eaLnBrk="1" latinLnBrk="0" hangingPunct="1">
        <a:lnSpc>
          <a:spcPct val="100000"/>
        </a:lnSpc>
        <a:spcBef>
          <a:spcPts val="0"/>
        </a:spcBef>
        <a:spcAft>
          <a:spcPts val="1067"/>
        </a:spcAft>
        <a:buClr>
          <a:schemeClr val="bg1">
            <a:lumMod val="65000"/>
          </a:schemeClr>
        </a:buClr>
        <a:buFont typeface="Arial"/>
        <a:buChar char="•"/>
        <a:defRPr sz="2400" kern="1200">
          <a:solidFill>
            <a:schemeClr val="tx1"/>
          </a:solidFill>
          <a:latin typeface="Calibri" panose="020F0502020204030204" pitchFamily="34" charset="0"/>
          <a:ea typeface="+mn-ea"/>
          <a:cs typeface="Arial"/>
        </a:defRPr>
      </a:lvl5pPr>
      <a:lvl6pPr marL="3352716" indent="-304792" algn="l" defTabSz="609585" rtl="0" eaLnBrk="1" latinLnBrk="0" hangingPunct="1">
        <a:lnSpc>
          <a:spcPct val="100000"/>
        </a:lnSpc>
        <a:spcBef>
          <a:spcPts val="0"/>
        </a:spcBef>
        <a:spcAft>
          <a:spcPts val="1067"/>
        </a:spcAft>
        <a:buFont typeface="Arial"/>
        <a:buChar char="•"/>
        <a:defRPr sz="2400" kern="1200" baseline="0">
          <a:solidFill>
            <a:schemeClr val="tx1"/>
          </a:solidFill>
          <a:latin typeface="+mn-lt"/>
          <a:ea typeface="+mn-ea"/>
          <a:cs typeface="+mn-cs"/>
        </a:defRPr>
      </a:lvl6pPr>
      <a:lvl7pPr marL="3359067" indent="0" algn="l" defTabSz="609585" rtl="0" eaLnBrk="1" latinLnBrk="0" hangingPunct="1">
        <a:lnSpc>
          <a:spcPct val="100000"/>
        </a:lnSpc>
        <a:spcBef>
          <a:spcPts val="0"/>
        </a:spcBef>
        <a:spcAft>
          <a:spcPts val="1067"/>
        </a:spcAft>
        <a:buFont typeface="Arial"/>
        <a:buNone/>
        <a:defRPr sz="2400" kern="1200">
          <a:solidFill>
            <a:schemeClr val="tx1"/>
          </a:solidFill>
          <a:latin typeface="+mn-lt"/>
          <a:ea typeface="+mn-ea"/>
          <a:cs typeface="+mn-cs"/>
        </a:defRPr>
      </a:lvl7pPr>
      <a:lvl8pPr marL="3359067" indent="0" algn="l" defTabSz="609585" rtl="0" eaLnBrk="1" latinLnBrk="0" hangingPunct="1">
        <a:lnSpc>
          <a:spcPct val="100000"/>
        </a:lnSpc>
        <a:spcBef>
          <a:spcPts val="0"/>
        </a:spcBef>
        <a:spcAft>
          <a:spcPts val="1067"/>
        </a:spcAft>
        <a:buFontTx/>
        <a:buNone/>
        <a:defRPr sz="2400" kern="1200">
          <a:solidFill>
            <a:schemeClr val="tx1"/>
          </a:solidFill>
          <a:latin typeface="+mn-lt"/>
          <a:ea typeface="+mn-ea"/>
          <a:cs typeface="+mn-cs"/>
        </a:defRPr>
      </a:lvl8pPr>
      <a:lvl9pPr marL="3359067" indent="0" algn="l" defTabSz="609585" rtl="0" eaLnBrk="1" latinLnBrk="0" hangingPunct="1">
        <a:lnSpc>
          <a:spcPct val="100000"/>
        </a:lnSpc>
        <a:spcBef>
          <a:spcPts val="0"/>
        </a:spcBef>
        <a:spcAft>
          <a:spcPts val="1067"/>
        </a:spcAft>
        <a:buFontTx/>
        <a:buNone/>
        <a:defRPr sz="24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137981" y="4280724"/>
            <a:ext cx="4980015" cy="975601"/>
          </a:xfrm>
        </p:spPr>
        <p:txBody>
          <a:bodyPr>
            <a:noAutofit/>
          </a:bodyPr>
          <a:lstStyle/>
          <a:p>
            <a:r>
              <a:rPr lang="en-US" sz="2000" dirty="0"/>
              <a:t>Joe Leonetti</a:t>
            </a:r>
          </a:p>
          <a:p>
            <a:r>
              <a:rPr lang="en-US" sz="2000" dirty="0"/>
              <a:t>Sr. Director of Operations</a:t>
            </a:r>
          </a:p>
          <a:p>
            <a:r>
              <a:rPr lang="en-US" sz="2000" dirty="0"/>
              <a:t>Support Services &amp; Emergency Management</a:t>
            </a:r>
          </a:p>
        </p:txBody>
      </p:sp>
      <p:sp>
        <p:nvSpPr>
          <p:cNvPr id="3" name="Title 2"/>
          <p:cNvSpPr>
            <a:spLocks noGrp="1"/>
          </p:cNvSpPr>
          <p:nvPr>
            <p:ph type="ctrTitle"/>
          </p:nvPr>
        </p:nvSpPr>
        <p:spPr/>
        <p:txBody>
          <a:bodyPr/>
          <a:lstStyle/>
          <a:p>
            <a:r>
              <a:rPr lang="en-US" sz="4800" b="1" dirty="0"/>
              <a:t>Saint Francis Healthcare</a:t>
            </a:r>
          </a:p>
        </p:txBody>
      </p:sp>
      <p:sp>
        <p:nvSpPr>
          <p:cNvPr id="4" name="Subtitle 3"/>
          <p:cNvSpPr>
            <a:spLocks noGrp="1"/>
          </p:cNvSpPr>
          <p:nvPr>
            <p:ph type="subTitle" idx="1"/>
          </p:nvPr>
        </p:nvSpPr>
        <p:spPr>
          <a:xfrm>
            <a:off x="1137981" y="3514476"/>
            <a:ext cx="7464799" cy="634273"/>
          </a:xfrm>
        </p:spPr>
        <p:txBody>
          <a:bodyPr/>
          <a:lstStyle/>
          <a:p>
            <a:r>
              <a:rPr lang="en-US" sz="3600" dirty="0"/>
              <a:t>Covid 19 Vaccine Security Plan</a:t>
            </a:r>
          </a:p>
          <a:p>
            <a:endParaRPr lang="en-US" dirty="0"/>
          </a:p>
        </p:txBody>
      </p:sp>
    </p:spTree>
    <p:extLst>
      <p:ext uri="{BB962C8B-B14F-4D97-AF65-F5344CB8AC3E}">
        <p14:creationId xmlns:p14="http://schemas.microsoft.com/office/powerpoint/2010/main" val="108101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1FED-FE88-4C25-93BE-79E79B119A9D}"/>
              </a:ext>
            </a:extLst>
          </p:cNvPr>
          <p:cNvSpPr>
            <a:spLocks noGrp="1"/>
          </p:cNvSpPr>
          <p:nvPr>
            <p:ph type="title"/>
          </p:nvPr>
        </p:nvSpPr>
        <p:spPr/>
        <p:txBody>
          <a:bodyPr/>
          <a:lstStyle/>
          <a:p>
            <a:r>
              <a:rPr lang="en-US" sz="4000" b="1" dirty="0">
                <a:solidFill>
                  <a:srgbClr val="7030A0"/>
                </a:solidFill>
              </a:rPr>
              <a:t>Executive Summary</a:t>
            </a:r>
          </a:p>
        </p:txBody>
      </p:sp>
      <p:sp>
        <p:nvSpPr>
          <p:cNvPr id="3" name="TextBox 2">
            <a:extLst>
              <a:ext uri="{FF2B5EF4-FFF2-40B4-BE49-F238E27FC236}">
                <a16:creationId xmlns:a16="http://schemas.microsoft.com/office/drawing/2014/main" id="{4D00451E-7B46-43C4-87C3-8AB114D5A38C}"/>
              </a:ext>
            </a:extLst>
          </p:cNvPr>
          <p:cNvSpPr txBox="1"/>
          <p:nvPr/>
        </p:nvSpPr>
        <p:spPr>
          <a:xfrm>
            <a:off x="975569" y="1481559"/>
            <a:ext cx="9788887" cy="4401205"/>
          </a:xfrm>
          <a:prstGeom prst="rect">
            <a:avLst/>
          </a:prstGeom>
          <a:noFill/>
        </p:spPr>
        <p:txBody>
          <a:bodyPr wrap="square" rtlCol="0">
            <a:spAutoFit/>
          </a:bodyPr>
          <a:lstStyle/>
          <a:p>
            <a:r>
              <a:rPr lang="en-US" sz="2800" dirty="0">
                <a:solidFill>
                  <a:srgbClr val="7030A0"/>
                </a:solidFill>
              </a:rPr>
              <a:t>Saint Francis Hospital has entered into a Memorandum Of Understanding (MOU) with the State of Delaware, to act as a Point Of Dispensing (POD) for the Covid 19 vaccine. This agreement is for a closed POD which means we will only dispense the vaccine to our employees and their families, unless otherwise modified if the need arises.</a:t>
            </a:r>
          </a:p>
          <a:p>
            <a:r>
              <a:rPr lang="en-US" sz="2800" dirty="0">
                <a:solidFill>
                  <a:srgbClr val="7030A0"/>
                </a:solidFill>
              </a:rPr>
              <a:t>We have also agreed to have our EMS Paramedics to help and assist in vaccinating EMS, Fire and Police first responders, as a separate vaccination POD.</a:t>
            </a:r>
          </a:p>
          <a:p>
            <a:endParaRPr lang="en-US" sz="2800" dirty="0">
              <a:solidFill>
                <a:srgbClr val="7030A0"/>
              </a:solidFill>
            </a:endParaRPr>
          </a:p>
        </p:txBody>
      </p:sp>
    </p:spTree>
    <p:extLst>
      <p:ext uri="{BB962C8B-B14F-4D97-AF65-F5344CB8AC3E}">
        <p14:creationId xmlns:p14="http://schemas.microsoft.com/office/powerpoint/2010/main" val="2550838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1FED-FE88-4C25-93BE-79E79B119A9D}"/>
              </a:ext>
            </a:extLst>
          </p:cNvPr>
          <p:cNvSpPr>
            <a:spLocks noGrp="1"/>
          </p:cNvSpPr>
          <p:nvPr>
            <p:ph type="title"/>
          </p:nvPr>
        </p:nvSpPr>
        <p:spPr/>
        <p:txBody>
          <a:bodyPr/>
          <a:lstStyle/>
          <a:p>
            <a:r>
              <a:rPr lang="en-US" sz="4000" b="1" dirty="0">
                <a:solidFill>
                  <a:srgbClr val="7030A0"/>
                </a:solidFill>
              </a:rPr>
              <a:t>Executive Summary</a:t>
            </a:r>
          </a:p>
        </p:txBody>
      </p:sp>
      <p:sp>
        <p:nvSpPr>
          <p:cNvPr id="3" name="TextBox 2">
            <a:extLst>
              <a:ext uri="{FF2B5EF4-FFF2-40B4-BE49-F238E27FC236}">
                <a16:creationId xmlns:a16="http://schemas.microsoft.com/office/drawing/2014/main" id="{4D00451E-7B46-43C4-87C3-8AB114D5A38C}"/>
              </a:ext>
            </a:extLst>
          </p:cNvPr>
          <p:cNvSpPr txBox="1"/>
          <p:nvPr/>
        </p:nvSpPr>
        <p:spPr>
          <a:xfrm>
            <a:off x="975569" y="1481559"/>
            <a:ext cx="9788887" cy="4832092"/>
          </a:xfrm>
          <a:prstGeom prst="rect">
            <a:avLst/>
          </a:prstGeom>
          <a:noFill/>
        </p:spPr>
        <p:txBody>
          <a:bodyPr wrap="square" rtlCol="0">
            <a:spAutoFit/>
          </a:bodyPr>
          <a:lstStyle/>
          <a:p>
            <a:r>
              <a:rPr lang="en-US" sz="2800" dirty="0">
                <a:solidFill>
                  <a:srgbClr val="7030A0"/>
                </a:solidFill>
              </a:rPr>
              <a:t>With the FDA approval of the Covid 19 vaccine, Saint Francis Hospital will be working closely with the following agencies, organizations, and departments, for distribution and inoculation:</a:t>
            </a:r>
          </a:p>
          <a:p>
            <a:pPr marL="457200" indent="-457200">
              <a:buFont typeface="Arial" panose="020B0604020202020204" pitchFamily="34" charset="0"/>
              <a:buChar char="•"/>
            </a:pPr>
            <a:r>
              <a:rPr lang="en-US" sz="2800" dirty="0">
                <a:solidFill>
                  <a:srgbClr val="7030A0"/>
                </a:solidFill>
              </a:rPr>
              <a:t>Trinity Mid-Atlantic Health</a:t>
            </a:r>
          </a:p>
          <a:p>
            <a:pPr marL="457200" indent="-457200">
              <a:buFont typeface="Arial" panose="020B0604020202020204" pitchFamily="34" charset="0"/>
              <a:buChar char="•"/>
            </a:pPr>
            <a:r>
              <a:rPr lang="en-US" sz="2800" dirty="0">
                <a:solidFill>
                  <a:srgbClr val="7030A0"/>
                </a:solidFill>
              </a:rPr>
              <a:t>Delaware Public Health</a:t>
            </a:r>
          </a:p>
          <a:p>
            <a:pPr marL="457200" indent="-457200">
              <a:buFont typeface="Arial" panose="020B0604020202020204" pitchFamily="34" charset="0"/>
              <a:buChar char="•"/>
            </a:pPr>
            <a:r>
              <a:rPr lang="en-US" sz="2800" dirty="0">
                <a:solidFill>
                  <a:srgbClr val="7030A0"/>
                </a:solidFill>
              </a:rPr>
              <a:t>Delaware Office of Emergency Medical Services (OEMS)</a:t>
            </a:r>
          </a:p>
          <a:p>
            <a:pPr marL="457200" indent="-457200">
              <a:buFont typeface="Arial" panose="020B0604020202020204" pitchFamily="34" charset="0"/>
              <a:buChar char="•"/>
            </a:pPr>
            <a:r>
              <a:rPr lang="en-US" sz="2800" dirty="0">
                <a:solidFill>
                  <a:srgbClr val="7030A0"/>
                </a:solidFill>
              </a:rPr>
              <a:t>Saint Francis Emergency Medical Services</a:t>
            </a:r>
          </a:p>
          <a:p>
            <a:pPr marL="457200" indent="-457200">
              <a:buFont typeface="Arial" panose="020B0604020202020204" pitchFamily="34" charset="0"/>
              <a:buChar char="•"/>
            </a:pPr>
            <a:r>
              <a:rPr lang="en-US" sz="2800" dirty="0">
                <a:solidFill>
                  <a:srgbClr val="7030A0"/>
                </a:solidFill>
              </a:rPr>
              <a:t>Saint Francis Pharmacy Department</a:t>
            </a:r>
          </a:p>
          <a:p>
            <a:pPr marL="457200" indent="-457200">
              <a:buFont typeface="Arial" panose="020B0604020202020204" pitchFamily="34" charset="0"/>
              <a:buChar char="•"/>
            </a:pPr>
            <a:r>
              <a:rPr lang="en-US" sz="2800" dirty="0">
                <a:solidFill>
                  <a:srgbClr val="7030A0"/>
                </a:solidFill>
              </a:rPr>
              <a:t>Saint Francis Employee Health</a:t>
            </a:r>
          </a:p>
          <a:p>
            <a:pPr marL="457200" indent="-457200">
              <a:buFont typeface="Arial" panose="020B0604020202020204" pitchFamily="34" charset="0"/>
              <a:buChar char="•"/>
            </a:pPr>
            <a:r>
              <a:rPr lang="en-US" sz="2800" dirty="0">
                <a:solidFill>
                  <a:srgbClr val="7030A0"/>
                </a:solidFill>
              </a:rPr>
              <a:t>DSI Security Agency</a:t>
            </a:r>
          </a:p>
          <a:p>
            <a:endParaRPr lang="en-US" sz="2800" dirty="0">
              <a:solidFill>
                <a:srgbClr val="7030A0"/>
              </a:solidFill>
            </a:endParaRPr>
          </a:p>
        </p:txBody>
      </p:sp>
    </p:spTree>
    <p:extLst>
      <p:ext uri="{BB962C8B-B14F-4D97-AF65-F5344CB8AC3E}">
        <p14:creationId xmlns:p14="http://schemas.microsoft.com/office/powerpoint/2010/main" val="350013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8AC0-D152-44EA-BA9D-E58584A2BBD2}"/>
              </a:ext>
            </a:extLst>
          </p:cNvPr>
          <p:cNvSpPr>
            <a:spLocks noGrp="1"/>
          </p:cNvSpPr>
          <p:nvPr>
            <p:ph type="title"/>
          </p:nvPr>
        </p:nvSpPr>
        <p:spPr/>
        <p:txBody>
          <a:bodyPr/>
          <a:lstStyle/>
          <a:p>
            <a:r>
              <a:rPr lang="en-US" sz="4000" b="1" dirty="0">
                <a:solidFill>
                  <a:srgbClr val="7030A0"/>
                </a:solidFill>
              </a:rPr>
              <a:t>Distribution</a:t>
            </a:r>
          </a:p>
        </p:txBody>
      </p:sp>
      <p:sp>
        <p:nvSpPr>
          <p:cNvPr id="3" name="TextBox 2">
            <a:extLst>
              <a:ext uri="{FF2B5EF4-FFF2-40B4-BE49-F238E27FC236}">
                <a16:creationId xmlns:a16="http://schemas.microsoft.com/office/drawing/2014/main" id="{0374B300-EBA8-4C0A-B2FD-AC755B2F7546}"/>
              </a:ext>
            </a:extLst>
          </p:cNvPr>
          <p:cNvSpPr txBox="1"/>
          <p:nvPr/>
        </p:nvSpPr>
        <p:spPr>
          <a:xfrm>
            <a:off x="975569" y="1840375"/>
            <a:ext cx="9869909"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7030A0"/>
                </a:solidFill>
              </a:rPr>
              <a:t>The State of Delaware Public Health will receive the Covid 19 vaccine from the federal government at the State’s Health Secured Warehouse.</a:t>
            </a:r>
          </a:p>
          <a:p>
            <a:pPr marL="457200" indent="-457200">
              <a:buFont typeface="Arial" panose="020B0604020202020204" pitchFamily="34" charset="0"/>
              <a:buChar char="•"/>
            </a:pPr>
            <a:r>
              <a:rPr lang="en-US" sz="2800" dirty="0">
                <a:solidFill>
                  <a:srgbClr val="7030A0"/>
                </a:solidFill>
              </a:rPr>
              <a:t>The Office of Emergency Medical Services will coordinate the delivery of the vaccine to each one of the State’s hospitals, either by OEMS delivery trucks, or the Delaware National Guard. </a:t>
            </a:r>
          </a:p>
          <a:p>
            <a:pPr marL="457200" indent="-457200">
              <a:buFont typeface="Arial" panose="020B0604020202020204" pitchFamily="34" charset="0"/>
              <a:buChar char="•"/>
            </a:pPr>
            <a:r>
              <a:rPr lang="en-US" sz="2800" dirty="0">
                <a:solidFill>
                  <a:srgbClr val="7030A0"/>
                </a:solidFill>
              </a:rPr>
              <a:t>Once notified of the pending delivery, the courier will be instructed to bring the vaccine to the hospital loading dock.</a:t>
            </a:r>
          </a:p>
          <a:p>
            <a:endParaRPr lang="en-US" sz="2800" dirty="0">
              <a:solidFill>
                <a:srgbClr val="7030A0"/>
              </a:solidFill>
            </a:endParaRPr>
          </a:p>
        </p:txBody>
      </p:sp>
    </p:spTree>
    <p:extLst>
      <p:ext uri="{BB962C8B-B14F-4D97-AF65-F5344CB8AC3E}">
        <p14:creationId xmlns:p14="http://schemas.microsoft.com/office/powerpoint/2010/main" val="375025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8AC0-D152-44EA-BA9D-E58584A2BBD2}"/>
              </a:ext>
            </a:extLst>
          </p:cNvPr>
          <p:cNvSpPr>
            <a:spLocks noGrp="1"/>
          </p:cNvSpPr>
          <p:nvPr>
            <p:ph type="title"/>
          </p:nvPr>
        </p:nvSpPr>
        <p:spPr/>
        <p:txBody>
          <a:bodyPr/>
          <a:lstStyle/>
          <a:p>
            <a:r>
              <a:rPr lang="en-US" sz="4000" b="1" dirty="0">
                <a:solidFill>
                  <a:srgbClr val="7030A0"/>
                </a:solidFill>
              </a:rPr>
              <a:t>Distribution</a:t>
            </a:r>
          </a:p>
        </p:txBody>
      </p:sp>
      <p:sp>
        <p:nvSpPr>
          <p:cNvPr id="3" name="TextBox 2">
            <a:extLst>
              <a:ext uri="{FF2B5EF4-FFF2-40B4-BE49-F238E27FC236}">
                <a16:creationId xmlns:a16="http://schemas.microsoft.com/office/drawing/2014/main" id="{0374B300-EBA8-4C0A-B2FD-AC755B2F7546}"/>
              </a:ext>
            </a:extLst>
          </p:cNvPr>
          <p:cNvSpPr txBox="1"/>
          <p:nvPr/>
        </p:nvSpPr>
        <p:spPr>
          <a:xfrm>
            <a:off x="975569" y="1840375"/>
            <a:ext cx="9869909"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7030A0"/>
                </a:solidFill>
              </a:rPr>
              <a:t>Saint Francis Security will meet the courier at the loading dock and bring the courier, and the vaccine, directly to the hospital pharmacy.</a:t>
            </a:r>
          </a:p>
          <a:p>
            <a:pPr marL="457200" indent="-457200">
              <a:buFont typeface="Arial" panose="020B0604020202020204" pitchFamily="34" charset="0"/>
              <a:buChar char="•"/>
            </a:pPr>
            <a:r>
              <a:rPr lang="en-US" sz="2800" dirty="0">
                <a:solidFill>
                  <a:srgbClr val="7030A0"/>
                </a:solidFill>
              </a:rPr>
              <a:t>A hospital pharmacy representative will check the amount of vaccine delivered, along with the security officer, and sign for the vaccine to complete the chain-of-custody of the vaccine.</a:t>
            </a:r>
          </a:p>
          <a:p>
            <a:pPr marL="457200" indent="-457200">
              <a:buFont typeface="Arial" panose="020B0604020202020204" pitchFamily="34" charset="0"/>
              <a:buChar char="•"/>
            </a:pPr>
            <a:r>
              <a:rPr lang="en-US" sz="2800" dirty="0">
                <a:solidFill>
                  <a:srgbClr val="7030A0"/>
                </a:solidFill>
              </a:rPr>
              <a:t>The vaccine will be placed in the locked narcotics room and it will remain in the ultra-cold packaging until vaccinations begin.</a:t>
            </a:r>
          </a:p>
          <a:p>
            <a:endParaRPr lang="en-US" sz="2800" dirty="0">
              <a:solidFill>
                <a:srgbClr val="7030A0"/>
              </a:solidFill>
            </a:endParaRPr>
          </a:p>
        </p:txBody>
      </p:sp>
    </p:spTree>
    <p:extLst>
      <p:ext uri="{BB962C8B-B14F-4D97-AF65-F5344CB8AC3E}">
        <p14:creationId xmlns:p14="http://schemas.microsoft.com/office/powerpoint/2010/main" val="1727663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8AC0-D152-44EA-BA9D-E58584A2BBD2}"/>
              </a:ext>
            </a:extLst>
          </p:cNvPr>
          <p:cNvSpPr>
            <a:spLocks noGrp="1"/>
          </p:cNvSpPr>
          <p:nvPr>
            <p:ph type="title"/>
          </p:nvPr>
        </p:nvSpPr>
        <p:spPr/>
        <p:txBody>
          <a:bodyPr/>
          <a:lstStyle/>
          <a:p>
            <a:r>
              <a:rPr lang="en-US" sz="4000" b="1" dirty="0">
                <a:solidFill>
                  <a:srgbClr val="7030A0"/>
                </a:solidFill>
              </a:rPr>
              <a:t>Vaccination</a:t>
            </a:r>
          </a:p>
        </p:txBody>
      </p:sp>
      <p:sp>
        <p:nvSpPr>
          <p:cNvPr id="3" name="TextBox 2">
            <a:extLst>
              <a:ext uri="{FF2B5EF4-FFF2-40B4-BE49-F238E27FC236}">
                <a16:creationId xmlns:a16="http://schemas.microsoft.com/office/drawing/2014/main" id="{0374B300-EBA8-4C0A-B2FD-AC755B2F7546}"/>
              </a:ext>
            </a:extLst>
          </p:cNvPr>
          <p:cNvSpPr txBox="1"/>
          <p:nvPr/>
        </p:nvSpPr>
        <p:spPr>
          <a:xfrm>
            <a:off x="1161045" y="1365812"/>
            <a:ext cx="9869909" cy="4724370"/>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600" dirty="0">
                <a:solidFill>
                  <a:srgbClr val="7030A0"/>
                </a:solidFill>
              </a:rPr>
              <a:t>Vaccinations will be administered on the first floor of the DuPont building, in the same hallway where the annual flu shots are given.</a:t>
            </a:r>
          </a:p>
          <a:p>
            <a:pPr marL="457200" indent="-457200">
              <a:spcAft>
                <a:spcPts val="600"/>
              </a:spcAft>
              <a:buFont typeface="Arial" panose="020B0604020202020204" pitchFamily="34" charset="0"/>
              <a:buChar char="•"/>
            </a:pPr>
            <a:r>
              <a:rPr lang="en-US" sz="2600" dirty="0">
                <a:solidFill>
                  <a:srgbClr val="7030A0"/>
                </a:solidFill>
              </a:rPr>
              <a:t>The nurses and or paramedics who will be administering the vaccinations will go to the pharmacy, along with a security officer, obtain the vaccine and bring it to the vaccination area.</a:t>
            </a:r>
          </a:p>
          <a:p>
            <a:pPr marL="457200" indent="-457200">
              <a:spcAft>
                <a:spcPts val="600"/>
              </a:spcAft>
              <a:buFont typeface="Arial" panose="020B0604020202020204" pitchFamily="34" charset="0"/>
              <a:buChar char="•"/>
            </a:pPr>
            <a:r>
              <a:rPr lang="en-US" sz="2600" dirty="0">
                <a:solidFill>
                  <a:srgbClr val="7030A0"/>
                </a:solidFill>
              </a:rPr>
              <a:t>There will be a security officer with the vaccine team at all times.</a:t>
            </a:r>
          </a:p>
          <a:p>
            <a:pPr marL="457200" indent="-457200">
              <a:spcAft>
                <a:spcPts val="600"/>
              </a:spcAft>
              <a:buFont typeface="Arial" panose="020B0604020202020204" pitchFamily="34" charset="0"/>
              <a:buChar char="•"/>
            </a:pPr>
            <a:r>
              <a:rPr lang="en-US" sz="2600" dirty="0">
                <a:solidFill>
                  <a:srgbClr val="7030A0"/>
                </a:solidFill>
              </a:rPr>
              <a:t>When vaccinations are finished the nurse, paramedic, and the security officer will bring the unused vaccine back to the pharmacy.</a:t>
            </a:r>
          </a:p>
        </p:txBody>
      </p:sp>
    </p:spTree>
    <p:extLst>
      <p:ext uri="{BB962C8B-B14F-4D97-AF65-F5344CB8AC3E}">
        <p14:creationId xmlns:p14="http://schemas.microsoft.com/office/powerpoint/2010/main" val="117604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8AC0-D152-44EA-BA9D-E58584A2BBD2}"/>
              </a:ext>
            </a:extLst>
          </p:cNvPr>
          <p:cNvSpPr>
            <a:spLocks noGrp="1"/>
          </p:cNvSpPr>
          <p:nvPr>
            <p:ph type="title"/>
          </p:nvPr>
        </p:nvSpPr>
        <p:spPr/>
        <p:txBody>
          <a:bodyPr/>
          <a:lstStyle/>
          <a:p>
            <a:r>
              <a:rPr lang="en-US" sz="4000" b="1" dirty="0">
                <a:solidFill>
                  <a:srgbClr val="7030A0"/>
                </a:solidFill>
              </a:rPr>
              <a:t>Vaccination</a:t>
            </a:r>
          </a:p>
        </p:txBody>
      </p:sp>
      <p:sp>
        <p:nvSpPr>
          <p:cNvPr id="3" name="TextBox 2">
            <a:extLst>
              <a:ext uri="{FF2B5EF4-FFF2-40B4-BE49-F238E27FC236}">
                <a16:creationId xmlns:a16="http://schemas.microsoft.com/office/drawing/2014/main" id="{0374B300-EBA8-4C0A-B2FD-AC755B2F7546}"/>
              </a:ext>
            </a:extLst>
          </p:cNvPr>
          <p:cNvSpPr txBox="1"/>
          <p:nvPr/>
        </p:nvSpPr>
        <p:spPr>
          <a:xfrm>
            <a:off x="1161045" y="1365812"/>
            <a:ext cx="9869909" cy="4647426"/>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600" dirty="0">
                <a:solidFill>
                  <a:srgbClr val="7030A0"/>
                </a:solidFill>
              </a:rPr>
              <a:t>For vaccinations that will be given to first responders, the following guidelines will be followed.</a:t>
            </a:r>
          </a:p>
          <a:p>
            <a:pPr marL="457200" indent="-457200">
              <a:spcAft>
                <a:spcPts val="600"/>
              </a:spcAft>
              <a:buFont typeface="Arial" panose="020B0604020202020204" pitchFamily="34" charset="0"/>
              <a:buChar char="•"/>
            </a:pPr>
            <a:r>
              <a:rPr lang="en-US" sz="2600" b="1" dirty="0">
                <a:solidFill>
                  <a:srgbClr val="7030A0"/>
                </a:solidFill>
              </a:rPr>
              <a:t>ON-SITE – </a:t>
            </a:r>
            <a:r>
              <a:rPr lang="en-US" sz="2600" dirty="0">
                <a:solidFill>
                  <a:srgbClr val="7030A0"/>
                </a:solidFill>
              </a:rPr>
              <a:t>The vaccine will be delivered to us from OEMS. The vaccine will be separate from the hospital’s vaccine. The same acceptance, vaccination, and security will be followed as the receiving of the hospital’s vaccine.</a:t>
            </a:r>
          </a:p>
          <a:p>
            <a:pPr marL="457200" indent="-457200">
              <a:spcAft>
                <a:spcPts val="600"/>
              </a:spcAft>
              <a:buFont typeface="Arial" panose="020B0604020202020204" pitchFamily="34" charset="0"/>
              <a:buChar char="•"/>
            </a:pPr>
            <a:r>
              <a:rPr lang="en-US" sz="2600" b="1" dirty="0">
                <a:solidFill>
                  <a:srgbClr val="7030A0"/>
                </a:solidFill>
              </a:rPr>
              <a:t>OFF-SITE – </a:t>
            </a:r>
            <a:r>
              <a:rPr lang="en-US" sz="2600" dirty="0">
                <a:solidFill>
                  <a:srgbClr val="7030A0"/>
                </a:solidFill>
              </a:rPr>
              <a:t>It has not been determined as of this time if the vaccine will be delivered here at the hospital, or directly to the fire or police department, where the vaccinations will take place. It will be up to the fire or police department to have security for their vaccination area.</a:t>
            </a:r>
            <a:endParaRPr lang="en-US" sz="2600" b="1" dirty="0">
              <a:solidFill>
                <a:srgbClr val="7030A0"/>
              </a:solidFill>
            </a:endParaRPr>
          </a:p>
        </p:txBody>
      </p:sp>
    </p:spTree>
    <p:extLst>
      <p:ext uri="{BB962C8B-B14F-4D97-AF65-F5344CB8AC3E}">
        <p14:creationId xmlns:p14="http://schemas.microsoft.com/office/powerpoint/2010/main" val="1175170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8AC0-D152-44EA-BA9D-E58584A2BBD2}"/>
              </a:ext>
            </a:extLst>
          </p:cNvPr>
          <p:cNvSpPr>
            <a:spLocks noGrp="1"/>
          </p:cNvSpPr>
          <p:nvPr>
            <p:ph type="title"/>
          </p:nvPr>
        </p:nvSpPr>
        <p:spPr/>
        <p:txBody>
          <a:bodyPr/>
          <a:lstStyle/>
          <a:p>
            <a:r>
              <a:rPr lang="en-US" sz="4000" b="1" dirty="0">
                <a:solidFill>
                  <a:srgbClr val="7030A0"/>
                </a:solidFill>
              </a:rPr>
              <a:t>Vaccination</a:t>
            </a:r>
          </a:p>
        </p:txBody>
      </p:sp>
      <p:sp>
        <p:nvSpPr>
          <p:cNvPr id="3" name="TextBox 2">
            <a:extLst>
              <a:ext uri="{FF2B5EF4-FFF2-40B4-BE49-F238E27FC236}">
                <a16:creationId xmlns:a16="http://schemas.microsoft.com/office/drawing/2014/main" id="{0374B300-EBA8-4C0A-B2FD-AC755B2F7546}"/>
              </a:ext>
            </a:extLst>
          </p:cNvPr>
          <p:cNvSpPr txBox="1"/>
          <p:nvPr/>
        </p:nvSpPr>
        <p:spPr>
          <a:xfrm>
            <a:off x="1161045" y="1365812"/>
            <a:ext cx="9869909" cy="4385816"/>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dirty="0">
                <a:solidFill>
                  <a:srgbClr val="7030A0"/>
                </a:solidFill>
              </a:rPr>
              <a:t>Unused vaccine from first responder vaccinations, will be brought back to the hospital, and placed back in the pharmacy for storage and or pick-up by OEMS.</a:t>
            </a:r>
          </a:p>
          <a:p>
            <a:pPr marL="457200" indent="-457200">
              <a:spcAft>
                <a:spcPts val="600"/>
              </a:spcAft>
              <a:buFont typeface="Arial" panose="020B0604020202020204" pitchFamily="34" charset="0"/>
              <a:buChar char="•"/>
            </a:pPr>
            <a:r>
              <a:rPr lang="en-US" sz="2400" dirty="0">
                <a:solidFill>
                  <a:srgbClr val="7030A0"/>
                </a:solidFill>
              </a:rPr>
              <a:t>These vaccines will be marked so not to mix with the hospital’s vaccine supply.</a:t>
            </a:r>
          </a:p>
          <a:p>
            <a:pPr marL="457200" indent="-457200">
              <a:spcAft>
                <a:spcPts val="600"/>
              </a:spcAft>
              <a:buFont typeface="Arial" panose="020B0604020202020204" pitchFamily="34" charset="0"/>
              <a:buChar char="•"/>
            </a:pPr>
            <a:r>
              <a:rPr lang="en-US" sz="2400" dirty="0">
                <a:solidFill>
                  <a:srgbClr val="7030A0"/>
                </a:solidFill>
              </a:rPr>
              <a:t>Security Officers will be in constant radio contact with the Communications Department at all times. If any disturbance occurs from anyone, because of being denied the vaccine, a Code 12 will be immediately transmitted.</a:t>
            </a:r>
          </a:p>
          <a:p>
            <a:pPr marL="457200" indent="-457200">
              <a:spcAft>
                <a:spcPts val="600"/>
              </a:spcAft>
              <a:buFont typeface="Arial" panose="020B0604020202020204" pitchFamily="34" charset="0"/>
              <a:buChar char="•"/>
            </a:pPr>
            <a:r>
              <a:rPr lang="en-US" sz="2400" dirty="0">
                <a:solidFill>
                  <a:srgbClr val="7030A0"/>
                </a:solidFill>
              </a:rPr>
              <a:t>A separate set of guidelines for documentation and vaccine safety will be developed by the Vaccination Distribution Team.</a:t>
            </a:r>
          </a:p>
        </p:txBody>
      </p:sp>
    </p:spTree>
    <p:extLst>
      <p:ext uri="{BB962C8B-B14F-4D97-AF65-F5344CB8AC3E}">
        <p14:creationId xmlns:p14="http://schemas.microsoft.com/office/powerpoint/2010/main" val="3617808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4373A73C01254EA995FD278E8C7249" ma:contentTypeVersion="11" ma:contentTypeDescription="Create a new document." ma:contentTypeScope="" ma:versionID="224b30fefe2c1c1077676b4dba219fff">
  <xsd:schema xmlns:xsd="http://www.w3.org/2001/XMLSchema" xmlns:xs="http://www.w3.org/2001/XMLSchema" xmlns:p="http://schemas.microsoft.com/office/2006/metadata/properties" xmlns:ns2="f560143e-da0a-427f-855e-dadb269e570d" xmlns:ns3="9dcfc5cc-4dce-4e88-a4ed-d32a7422a897" targetNamespace="http://schemas.microsoft.com/office/2006/metadata/properties" ma:root="true" ma:fieldsID="04b99725ef846c36fdd9b6568fafa416" ns2:_="" ns3:_="">
    <xsd:import namespace="f560143e-da0a-427f-855e-dadb269e570d"/>
    <xsd:import namespace="9dcfc5cc-4dce-4e88-a4ed-d32a7422a8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0143e-da0a-427f-855e-dadb269e5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cfc5cc-4dce-4e88-a4ed-d32a7422a8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8BB5E1-8C85-4DDA-85FB-8C267766985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CB084E1-38FF-4913-AD55-AF66BCD0623E}">
  <ds:schemaRefs>
    <ds:schemaRef ds:uri="http://schemas.microsoft.com/sharepoint/v3/contenttype/forms"/>
  </ds:schemaRefs>
</ds:datastoreItem>
</file>

<file path=customXml/itemProps3.xml><?xml version="1.0" encoding="utf-8"?>
<ds:datastoreItem xmlns:ds="http://schemas.openxmlformats.org/officeDocument/2006/customXml" ds:itemID="{40BAC674-9BF3-46C4-A5E2-1718FCA55A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60143e-da0a-427f-855e-dadb269e570d"/>
    <ds:schemaRef ds:uri="9dcfc5cc-4dce-4e88-a4ed-d32a7422a8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456</TotalTime>
  <Words>654</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Main Content Slide Layout</vt:lpstr>
      <vt:lpstr>Saint Francis Healthcare</vt:lpstr>
      <vt:lpstr>Executive Summary</vt:lpstr>
      <vt:lpstr>Executive Summary</vt:lpstr>
      <vt:lpstr>Distribution</vt:lpstr>
      <vt:lpstr>Distribution</vt:lpstr>
      <vt:lpstr>Vaccination</vt:lpstr>
      <vt:lpstr>Vaccination</vt:lpstr>
      <vt:lpstr>Vaccination</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 Francis Healthcare</dc:title>
  <dc:creator>Joe Leonetti</dc:creator>
  <cp:lastModifiedBy>Melissa Lander</cp:lastModifiedBy>
  <cp:revision>49</cp:revision>
  <cp:lastPrinted>2020-10-30T17:53:10Z</cp:lastPrinted>
  <dcterms:created xsi:type="dcterms:W3CDTF">2020-08-31T13:53:14Z</dcterms:created>
  <dcterms:modified xsi:type="dcterms:W3CDTF">2020-12-09T02:28:31Z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0x010100F64373A73C01254EA995FD278E8C7249</vt:lpwstr>
  </property>
</Properties>
</file>