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324" r:id="rId6"/>
    <p:sldId id="260" r:id="rId7"/>
    <p:sldId id="261" r:id="rId8"/>
    <p:sldId id="262" r:id="rId9"/>
    <p:sldId id="263" r:id="rId10"/>
    <p:sldId id="264" r:id="rId11"/>
    <p:sldId id="326" r:id="rId12"/>
    <p:sldId id="32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8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280D-22B6-49E9-B4CF-30AC814B679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A9A-00A8-40D2-A3E1-681E521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1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280D-22B6-49E9-B4CF-30AC814B679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A9A-00A8-40D2-A3E1-681E521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3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280D-22B6-49E9-B4CF-30AC814B679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A9A-00A8-40D2-A3E1-681E521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5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: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55A70C-EBB7-46BD-8830-8A3A9597AA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hidden"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127CA8-92AC-4CB7-9F6F-4CDE98DE65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050" y="3769690"/>
            <a:ext cx="4114800" cy="1814652"/>
          </a:xfrm>
        </p:spPr>
        <p:txBody>
          <a:bodyPr anchor="t" anchorCtr="0"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40B6FA-4C26-42B8-B60C-353E9F394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050" y="5784573"/>
            <a:ext cx="4114800" cy="730769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350" b="0">
                <a:solidFill>
                  <a:schemeClr val="bg1"/>
                </a:solidFill>
              </a:defRPr>
            </a:lvl1pPr>
            <a:lvl2pPr marL="171450" indent="-171450" algn="l">
              <a:spcBef>
                <a:spcPts val="750"/>
              </a:spcBef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2pPr>
            <a:lvl3pPr marL="0" indent="0" algn="l">
              <a:spcBef>
                <a:spcPts val="750"/>
              </a:spcBef>
              <a:buNone/>
              <a:defRPr sz="1350">
                <a:solidFill>
                  <a:schemeClr val="bg1"/>
                </a:solidFill>
              </a:defRPr>
            </a:lvl3pPr>
            <a:lvl4pPr marL="0" indent="0" algn="l">
              <a:spcBef>
                <a:spcPts val="750"/>
              </a:spcBef>
              <a:buNone/>
              <a:defRPr sz="1200">
                <a:solidFill>
                  <a:schemeClr val="bg1"/>
                </a:solidFill>
              </a:defRPr>
            </a:lvl4pPr>
            <a:lvl5pPr marL="0" indent="0" algn="l">
              <a:spcBef>
                <a:spcPts val="750"/>
              </a:spcBef>
              <a:buNone/>
              <a:defRPr sz="1200">
                <a:solidFill>
                  <a:schemeClr val="bg1"/>
                </a:solidFill>
              </a:defRPr>
            </a:lvl5pPr>
            <a:lvl6pPr marL="0" indent="0" algn="l">
              <a:spcBef>
                <a:spcPts val="750"/>
              </a:spcBef>
              <a:buNone/>
              <a:defRPr sz="1200">
                <a:solidFill>
                  <a:schemeClr val="bg1"/>
                </a:solidFill>
              </a:defRPr>
            </a:lvl6pPr>
            <a:lvl7pPr marL="0" indent="0" algn="l">
              <a:spcBef>
                <a:spcPts val="750"/>
              </a:spcBef>
              <a:buNone/>
              <a:defRPr sz="1200">
                <a:solidFill>
                  <a:schemeClr val="bg1"/>
                </a:solidFill>
              </a:defRPr>
            </a:lvl7pPr>
            <a:lvl8pPr marL="0" indent="0" algn="l">
              <a:spcBef>
                <a:spcPts val="750"/>
              </a:spcBef>
              <a:buNone/>
              <a:defRPr sz="1200">
                <a:solidFill>
                  <a:schemeClr val="bg1"/>
                </a:solidFill>
              </a:defRPr>
            </a:lvl8pPr>
            <a:lvl9pPr marL="0" indent="0" algn="l">
              <a:spcBef>
                <a:spcPts val="750"/>
              </a:spcBef>
              <a:buNone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F7FB1A3D-AD0C-408B-A903-9B5F7D2404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8000" y="457201"/>
            <a:ext cx="1803654" cy="1828799"/>
          </a:xfrm>
        </p:spPr>
        <p:txBody>
          <a:bodyPr/>
          <a:lstStyle>
            <a:lvl1pPr>
              <a:defRPr sz="135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35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C686030-5754-4569-98DF-0481E1998C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02" y="118532"/>
            <a:ext cx="1621692" cy="73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47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280D-22B6-49E9-B4CF-30AC814B679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A9A-00A8-40D2-A3E1-681E521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5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280D-22B6-49E9-B4CF-30AC814B679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A9A-00A8-40D2-A3E1-681E521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7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280D-22B6-49E9-B4CF-30AC814B679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A9A-00A8-40D2-A3E1-681E521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280D-22B6-49E9-B4CF-30AC814B679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A9A-00A8-40D2-A3E1-681E521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1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280D-22B6-49E9-B4CF-30AC814B679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A9A-00A8-40D2-A3E1-681E521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6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280D-22B6-49E9-B4CF-30AC814B679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A9A-00A8-40D2-A3E1-681E521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280D-22B6-49E9-B4CF-30AC814B679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A9A-00A8-40D2-A3E1-681E521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8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4280D-22B6-49E9-B4CF-30AC814B679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42A9A-00A8-40D2-A3E1-681E521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3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4280D-22B6-49E9-B4CF-30AC814B679A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42A9A-00A8-40D2-A3E1-681E52111E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98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1189BA5-003D-4606-9AE8-D61C2BE801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768222"/>
            <a:ext cx="6553200" cy="3260978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How to Submit a Patient/Staff/Visitor Complaint in VOICE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932C86F-F690-409A-9F78-97BC8CC18F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400" y="5715000"/>
            <a:ext cx="3566160" cy="4320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Barbara Grotting, RN, MSN, CPHQ</a:t>
            </a:r>
          </a:p>
          <a:p>
            <a:pPr lvl="1"/>
            <a:r>
              <a:rPr lang="en-US" dirty="0"/>
              <a:t>Director, Quality/Accreditation/Patient Safety</a:t>
            </a:r>
          </a:p>
        </p:txBody>
      </p:sp>
    </p:spTree>
    <p:extLst>
      <p:ext uri="{BB962C8B-B14F-4D97-AF65-F5344CB8AC3E}">
        <p14:creationId xmlns:p14="http://schemas.microsoft.com/office/powerpoint/2010/main" val="343178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1499" y="2286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Click on the Icon in your </a:t>
            </a:r>
          </a:p>
          <a:p>
            <a:pPr algn="ctr"/>
            <a:r>
              <a:rPr lang="en-US" sz="3600" b="1" dirty="0"/>
              <a:t>Zen Applications Window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E4CE9C-46A3-41AF-A924-72CF8C386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428928"/>
            <a:ext cx="8763000" cy="5048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635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Arrow 1"/>
          <p:cNvSpPr/>
          <p:nvPr/>
        </p:nvSpPr>
        <p:spPr>
          <a:xfrm>
            <a:off x="5449716" y="2819400"/>
            <a:ext cx="1332084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324600" cy="4114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1499" y="2286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Choose to submit as yourself or anonymously</a:t>
            </a:r>
          </a:p>
        </p:txBody>
      </p:sp>
    </p:spTree>
    <p:extLst>
      <p:ext uri="{BB962C8B-B14F-4D97-AF65-F5344CB8AC3E}">
        <p14:creationId xmlns:p14="http://schemas.microsoft.com/office/powerpoint/2010/main" val="4233161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99" y="2286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If you choose to submit as yourself you will log into the VOICE program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1DD585-91ED-467F-A6CB-E91060701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05000"/>
            <a:ext cx="7315200" cy="407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262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Arrow 1"/>
          <p:cNvSpPr/>
          <p:nvPr/>
        </p:nvSpPr>
        <p:spPr>
          <a:xfrm>
            <a:off x="5449716" y="2819400"/>
            <a:ext cx="1332084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676400"/>
            <a:ext cx="8153401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1499" y="2286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Choose Patient /Visitor Complaints &amp; Compliments</a:t>
            </a:r>
          </a:p>
        </p:txBody>
      </p:sp>
      <p:sp>
        <p:nvSpPr>
          <p:cNvPr id="3" name="Right Arrow 2"/>
          <p:cNvSpPr/>
          <p:nvPr/>
        </p:nvSpPr>
        <p:spPr>
          <a:xfrm>
            <a:off x="1676400" y="29199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22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Arrow 1"/>
          <p:cNvSpPr/>
          <p:nvPr/>
        </p:nvSpPr>
        <p:spPr>
          <a:xfrm>
            <a:off x="5449716" y="2819400"/>
            <a:ext cx="1332084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99" y="2286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Include as much data as possible.  </a:t>
            </a:r>
          </a:p>
          <a:p>
            <a:pPr algn="ctr"/>
            <a:r>
              <a:rPr lang="en-US" sz="3600" b="1" dirty="0"/>
              <a:t>The green (</a:t>
            </a:r>
            <a:r>
              <a:rPr lang="en-US" sz="3600" b="1" dirty="0">
                <a:solidFill>
                  <a:srgbClr val="00B050"/>
                </a:solidFill>
              </a:rPr>
              <a:t>*</a:t>
            </a:r>
            <a:r>
              <a:rPr lang="en-US" sz="3600" b="1" dirty="0"/>
              <a:t>) are mandatory fields.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6243577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Click on submit when all data has been entered.</a:t>
            </a:r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380999" y="1752600"/>
            <a:ext cx="8267699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875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D690D1-626B-4D6C-A804-75CD4C81DFF2}"/>
              </a:ext>
            </a:extLst>
          </p:cNvPr>
          <p:cNvSpPr txBox="1"/>
          <p:nvPr/>
        </p:nvSpPr>
        <p:spPr>
          <a:xfrm>
            <a:off x="647700" y="908268"/>
            <a:ext cx="7848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Please remember to put </a:t>
            </a:r>
            <a:r>
              <a:rPr lang="en-US" sz="3600" u="sng" dirty="0"/>
              <a:t>the</a:t>
            </a:r>
            <a:r>
              <a:rPr lang="en-US" sz="3600" dirty="0"/>
              <a:t> </a:t>
            </a:r>
            <a:r>
              <a:rPr lang="en-US" sz="3600" u="sng" dirty="0"/>
              <a:t>unit</a:t>
            </a:r>
            <a:r>
              <a:rPr lang="en-US" sz="3600" dirty="0"/>
              <a:t> the issue occurred on, so the right person (unit manager) will be tasked with the follow-up.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Patient MRN/FIN will be needed so the specific patient EHR can be reviewed.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Quality and Risk also receive all VOICE issues and will ensure proper follow-up has been done before closing.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A4A365-7731-45C3-BDB6-EE3883678EA4}"/>
              </a:ext>
            </a:extLst>
          </p:cNvPr>
          <p:cNvSpPr txBox="1"/>
          <p:nvPr/>
        </p:nvSpPr>
        <p:spPr>
          <a:xfrm>
            <a:off x="1600200" y="228600"/>
            <a:ext cx="5676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KEY ISSUES TO REMEMBER:</a:t>
            </a:r>
          </a:p>
        </p:txBody>
      </p:sp>
    </p:spTree>
    <p:extLst>
      <p:ext uri="{BB962C8B-B14F-4D97-AF65-F5344CB8AC3E}">
        <p14:creationId xmlns:p14="http://schemas.microsoft.com/office/powerpoint/2010/main" val="382030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3123B5-756D-46B0-AD0E-D94931793A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4800" y="3443287"/>
            <a:ext cx="4800600" cy="310991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4000" dirty="0"/>
              <a:t>Any questions please contact </a:t>
            </a:r>
          </a:p>
          <a:p>
            <a:pPr marL="0" indent="0" algn="ctr">
              <a:buNone/>
            </a:pPr>
            <a:r>
              <a:rPr lang="en-US" sz="4000" dirty="0"/>
              <a:t>Barbara Grotting 1-2263</a:t>
            </a:r>
          </a:p>
          <a:p>
            <a:pPr marL="0" indent="0" algn="ctr">
              <a:buNone/>
            </a:pPr>
            <a:r>
              <a:rPr lang="en-US" sz="4000" dirty="0"/>
              <a:t>or</a:t>
            </a:r>
          </a:p>
          <a:p>
            <a:pPr marL="0" indent="0" algn="ctr">
              <a:buNone/>
            </a:pPr>
            <a:r>
              <a:rPr lang="en-US" sz="4000" dirty="0"/>
              <a:t>Elizabeth Skinner 1-5653</a:t>
            </a:r>
          </a:p>
          <a:p>
            <a:pPr marL="0" indent="0" algn="ctr">
              <a:buNone/>
            </a:pPr>
            <a:r>
              <a:rPr lang="en-US" sz="4000" dirty="0"/>
              <a:t>or</a:t>
            </a:r>
          </a:p>
          <a:p>
            <a:pPr marL="0" indent="0" algn="ctr">
              <a:buNone/>
            </a:pPr>
            <a:r>
              <a:rPr lang="en-US" sz="4000" dirty="0"/>
              <a:t>Sue Froid 1-2253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824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b91531d-a4f7-47e3-8687-1e7e838a3343">VWZWURQ6C24W-2178-85</_dlc_DocId>
    <_dlc_DocIdUrl xmlns="4b91531d-a4f7-47e3-8687-1e7e838a3343">
      <Url>http://mmcsiia.che.org/suppdept/fss/_layouts/DocIdRedir.aspx?ID=VWZWURQ6C24W-2178-85</Url>
      <Description>VWZWURQ6C24W-2178-85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51BA30ED9C5D4692ABB8A216F74E4F" ma:contentTypeVersion="1" ma:contentTypeDescription="Create a new document." ma:contentTypeScope="" ma:versionID="6e7f0c35d844b843f4f155b6eecb0132">
  <xsd:schema xmlns:xsd="http://www.w3.org/2001/XMLSchema" xmlns:xs="http://www.w3.org/2001/XMLSchema" xmlns:p="http://schemas.microsoft.com/office/2006/metadata/properties" xmlns:ns2="4b91531d-a4f7-47e3-8687-1e7e838a3343" targetNamespace="http://schemas.microsoft.com/office/2006/metadata/properties" ma:root="true" ma:fieldsID="0343b9f753f350af6d0219bbd4f1bbc3" ns2:_="">
    <xsd:import namespace="4b91531d-a4f7-47e3-8687-1e7e838a33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91531d-a4f7-47e3-8687-1e7e838a33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02BDD3B-0917-47C4-B35C-81FC14ACEF17}">
  <ds:schemaRefs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4b91531d-a4f7-47e3-8687-1e7e838a3343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81131B7-CDB1-4190-B25C-7E19FC73F7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91531d-a4f7-47e3-8687-1e7e838a3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D68537-D69C-4AB0-9D99-C028490C50D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4B10A74-A57C-4E7F-B854-9F6602251B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170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How to Submit a Patient/Staff/Visitor Complaint in VOICE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Lederer</dc:creator>
  <cp:lastModifiedBy>Ladonna M. McMillin</cp:lastModifiedBy>
  <cp:revision>8</cp:revision>
  <dcterms:created xsi:type="dcterms:W3CDTF">2017-12-01T16:11:51Z</dcterms:created>
  <dcterms:modified xsi:type="dcterms:W3CDTF">2020-12-11T18:09:01Z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0x010100A251BA30ED9C5D4692ABB8A216F74E4F</vt:lpwstr>
  </property>
  <property fmtid="{D5CDD505-2E9C-101B-9397-08002B2CF9AE}" pid="3" name="_dlc_DocIdItemGuid">
    <vt:lpwstr>a601a3e3-b21f-4a31-91c9-7aa8d6b0e13c</vt:lpwstr>
  </property>
</Properties>
</file>