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79" r:id="rId6"/>
  </p:sldMasterIdLst>
  <p:notesMasterIdLst>
    <p:notesMasterId r:id="rId34"/>
  </p:notesMasterIdLst>
  <p:handoutMasterIdLst>
    <p:handoutMasterId r:id="rId35"/>
  </p:handoutMasterIdLst>
  <p:sldIdLst>
    <p:sldId id="694" r:id="rId7"/>
    <p:sldId id="306" r:id="rId8"/>
    <p:sldId id="704" r:id="rId9"/>
    <p:sldId id="679" r:id="rId10"/>
    <p:sldId id="714" r:id="rId11"/>
    <p:sldId id="711" r:id="rId12"/>
    <p:sldId id="678" r:id="rId13"/>
    <p:sldId id="680" r:id="rId14"/>
    <p:sldId id="311" r:id="rId15"/>
    <p:sldId id="706" r:id="rId16"/>
    <p:sldId id="315" r:id="rId17"/>
    <p:sldId id="685" r:id="rId18"/>
    <p:sldId id="686" r:id="rId19"/>
    <p:sldId id="688" r:id="rId20"/>
    <p:sldId id="707" r:id="rId21"/>
    <p:sldId id="692" r:id="rId22"/>
    <p:sldId id="689" r:id="rId23"/>
    <p:sldId id="675" r:id="rId24"/>
    <p:sldId id="314" r:id="rId25"/>
    <p:sldId id="708" r:id="rId26"/>
    <p:sldId id="682" r:id="rId27"/>
    <p:sldId id="684" r:id="rId28"/>
    <p:sldId id="701" r:id="rId29"/>
    <p:sldId id="693" r:id="rId30"/>
    <p:sldId id="696" r:id="rId31"/>
    <p:sldId id="690" r:id="rId32"/>
    <p:sldId id="712" r:id="rId3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5">
          <p15:clr>
            <a:srgbClr val="A4A3A4"/>
          </p15:clr>
        </p15:guide>
        <p15:guide id="2" pos="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585"/>
    <a:srgbClr val="99D156"/>
    <a:srgbClr val="4C9D2F"/>
    <a:srgbClr val="658D1B"/>
    <a:srgbClr val="54565B"/>
    <a:srgbClr val="312C2B"/>
    <a:srgbClr val="443D3E"/>
    <a:srgbClr val="249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4" autoAdjust="0"/>
    <p:restoredTop sz="86486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1398" y="90"/>
      </p:cViewPr>
      <p:guideLst>
        <p:guide orient="horz" pos="3005"/>
        <p:guide pos="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756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30C43E-AA5E-6B46-A1F1-BB0047D6E822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409768-1E2F-2A40-8D59-42AAD1285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85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8F235D-792C-8C4C-A812-06E713B0B218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69798C-9FC1-714E-BB69-2199F60E7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31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23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45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11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39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70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98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60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67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70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2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7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03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21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2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0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66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6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11" y="2572022"/>
            <a:ext cx="5755622" cy="475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E25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20612" y="3236192"/>
            <a:ext cx="3050947" cy="926494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spcAft>
                <a:spcPts val="0"/>
              </a:spcAft>
              <a:buNone/>
              <a:defRPr sz="1600" baseline="0">
                <a:solidFill>
                  <a:srgbClr val="443D3E"/>
                </a:solidFill>
              </a:defRPr>
            </a:lvl1pPr>
          </a:lstStyle>
          <a:p>
            <a:pPr lvl="0"/>
            <a:r>
              <a:rPr lang="en-US" dirty="0"/>
              <a:t>Presenter’s Name Here</a:t>
            </a:r>
            <a:br>
              <a:rPr lang="en-US" dirty="0"/>
            </a:br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Date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17889" y="1819807"/>
            <a:ext cx="5755623" cy="752215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443D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9" y="440425"/>
            <a:ext cx="2876808" cy="8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rgbClr val="4C9D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93408" y="999054"/>
            <a:ext cx="8236688" cy="3601521"/>
          </a:xfrm>
        </p:spPr>
        <p:txBody>
          <a:bodyPr/>
          <a:lstStyle>
            <a:lvl1pPr marL="285750" indent="-28575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9913" indent="-225425"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1688" indent="-174625">
              <a:spcAft>
                <a:spcPts val="600"/>
              </a:spcAft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9163" indent="-173038">
              <a:spcAft>
                <a:spcPts val="6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600"/>
              </a:spcAft>
              <a:defRPr baseline="0">
                <a:latin typeface="Calibri" panose="020F0502020204030204" pitchFamily="34" charset="0"/>
              </a:defRPr>
            </a:lvl5pPr>
            <a:lvl6pPr marL="2286000" indent="-225425">
              <a:spcAft>
                <a:spcPts val="600"/>
              </a:spcAft>
              <a:buFontTx/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6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425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496" y="116190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496" y="164172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8322" y="116190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322" y="164172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93408" y="317065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89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7366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2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7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rgbClr val="4C9D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93408" y="999054"/>
            <a:ext cx="8236688" cy="3601521"/>
          </a:xfrm>
        </p:spPr>
        <p:txBody>
          <a:bodyPr/>
          <a:lstStyle>
            <a:lvl1pPr marL="285750" indent="-28575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9913" indent="-225425"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1688" indent="-174625">
              <a:spcAft>
                <a:spcPts val="600"/>
              </a:spcAft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9163" indent="-173038">
              <a:spcAft>
                <a:spcPts val="6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600"/>
              </a:spcAft>
              <a:defRPr baseline="0">
                <a:latin typeface="Calibri" panose="020F0502020204030204" pitchFamily="34" charset="0"/>
              </a:defRPr>
            </a:lvl5pPr>
            <a:lvl6pPr marL="2286000" indent="-225425">
              <a:spcAft>
                <a:spcPts val="600"/>
              </a:spcAft>
              <a:buFontTx/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7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39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496" y="116190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496" y="164172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8322" y="116190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322" y="164172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93408" y="317065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78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7366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11" y="2572022"/>
            <a:ext cx="5755622" cy="475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E25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20612" y="3236192"/>
            <a:ext cx="3050947" cy="926494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spcAft>
                <a:spcPts val="0"/>
              </a:spcAft>
              <a:buNone/>
              <a:defRPr sz="1600" baseline="0">
                <a:solidFill>
                  <a:srgbClr val="443D3E"/>
                </a:solidFill>
              </a:defRPr>
            </a:lvl1pPr>
          </a:lstStyle>
          <a:p>
            <a:pPr lvl="0"/>
            <a:r>
              <a:rPr lang="en-US" dirty="0"/>
              <a:t>Presenter’s Name Here</a:t>
            </a:r>
            <a:br>
              <a:rPr lang="en-US" dirty="0"/>
            </a:br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Date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17889" y="1819807"/>
            <a:ext cx="5755623" cy="752215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443D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9" y="440425"/>
            <a:ext cx="2876808" cy="8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1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4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3408" y="999055"/>
            <a:ext cx="8229600" cy="3630095"/>
          </a:xfrm>
          <a:prstGeom prst="rect">
            <a:avLst/>
          </a:prstGeom>
        </p:spPr>
        <p:txBody>
          <a:bodyPr vert="horz" lIns="0" tIns="9144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©2020 Trinity Health, All Rights Reserved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8"/>
          <a:stretch/>
        </p:blipFill>
        <p:spPr>
          <a:xfrm>
            <a:off x="377" y="-4"/>
            <a:ext cx="9143245" cy="82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8" r:id="rId3"/>
    <p:sldLayoutId id="2147483653" r:id="rId4"/>
    <p:sldLayoutId id="2147483665" r:id="rId5"/>
    <p:sldLayoutId id="2147483666" r:id="rId6"/>
    <p:sldLayoutId id="2147483677" r:id="rId7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7030A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­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1688" indent="-1746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66688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4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4pPr>
      <a:lvl5pPr marL="1082675" indent="-1682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65000"/>
          </a:schemeClr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3408" y="999055"/>
            <a:ext cx="8229600" cy="3630095"/>
          </a:xfrm>
          <a:prstGeom prst="rect">
            <a:avLst/>
          </a:prstGeom>
        </p:spPr>
        <p:txBody>
          <a:bodyPr vert="horz" lIns="0" tIns="9144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©2019 Trinity Health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8"/>
          <a:stretch/>
        </p:blipFill>
        <p:spPr>
          <a:xfrm>
            <a:off x="377" y="-4"/>
            <a:ext cx="9143245" cy="82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7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7030A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­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1688" indent="-1746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66688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4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4pPr>
      <a:lvl5pPr marL="1082675" indent="-1682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65000"/>
          </a:schemeClr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ntranet.trinity-health.org/web/integrity-audit-services/physician-resourc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q/questions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trangk@trinity-health.org" TargetMode="External"/><Relationship Id="rId2" Type="http://schemas.openxmlformats.org/officeDocument/2006/relationships/hyperlink" Target="mailto:Nusbaumm@trinity-health.org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-assn.org/practice-management/cpt/implementing-cpt-evaluation-and-management-em-revisio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ma-assn.org/practice-management/cpt/cpt-evaluation-and-management" TargetMode="External"/><Relationship Id="rId4" Type="http://schemas.openxmlformats.org/officeDocument/2006/relationships/hyperlink" Target="https://www.ama-assn.org/system/files/2019-06/cpt-office-prolonged-svs-code-changes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0/08/17/2020-17127/medicare-program-cy-2021-payment-policies-under-the-physician-fee-schedule-and-other-changes-to-part" TargetMode="External"/><Relationship Id="rId2" Type="http://schemas.openxmlformats.org/officeDocument/2006/relationships/hyperlink" Target="https://edhub.ama-assn.org/collections/45311/medical-cod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ma-assn.org/system/files/2019-06/cpt-revised-mdm-grid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38893-B10C-435C-90EA-0510376B2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Trinity Health,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02A5F-39CA-4E33-9E6F-82924EB49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99E795-324C-4AB2-8464-BFA870C27FB3}"/>
              </a:ext>
            </a:extLst>
          </p:cNvPr>
          <p:cNvSpPr txBox="1"/>
          <p:nvPr/>
        </p:nvSpPr>
        <p:spPr>
          <a:xfrm>
            <a:off x="413238" y="614768"/>
            <a:ext cx="8160154" cy="453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7030A0"/>
                </a:solidFill>
              </a:rPr>
              <a:t>Welcome to the presentation! 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2800" dirty="0">
                <a:solidFill>
                  <a:srgbClr val="443D3E"/>
                </a:solidFill>
              </a:rPr>
              <a:t>We will begin shortly. A few reminders:</a:t>
            </a:r>
          </a:p>
          <a:p>
            <a:pPr marL="285750" indent="-28575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3D3E"/>
                </a:solidFill>
              </a:rPr>
              <a:t>Please keep yourself on mute. </a:t>
            </a:r>
          </a:p>
          <a:p>
            <a:pPr marL="285750" indent="-28575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3D3E"/>
                </a:solidFill>
              </a:rPr>
              <a:t>Use chat to make comments or ask questions.</a:t>
            </a:r>
          </a:p>
          <a:p>
            <a:pPr marL="285750" indent="-28575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3D3E"/>
                </a:solidFill>
              </a:rPr>
              <a:t>Do not put your phone </a:t>
            </a:r>
            <a:br>
              <a:rPr lang="en-US" sz="2800" dirty="0">
                <a:solidFill>
                  <a:srgbClr val="443D3E"/>
                </a:solidFill>
              </a:rPr>
            </a:br>
            <a:r>
              <a:rPr lang="en-US" sz="2800" dirty="0">
                <a:solidFill>
                  <a:srgbClr val="443D3E"/>
                </a:solidFill>
              </a:rPr>
              <a:t>on hold—hang up and </a:t>
            </a:r>
            <a:br>
              <a:rPr lang="en-US" sz="2800" dirty="0">
                <a:solidFill>
                  <a:srgbClr val="443D3E"/>
                </a:solidFill>
              </a:rPr>
            </a:br>
            <a:r>
              <a:rPr lang="en-US" sz="2800" dirty="0">
                <a:solidFill>
                  <a:srgbClr val="443D3E"/>
                </a:solidFill>
              </a:rPr>
              <a:t>call back in if necessary.</a:t>
            </a:r>
          </a:p>
          <a:p>
            <a:pPr marL="285750" indent="-28575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3D3E"/>
                </a:solidFill>
              </a:rPr>
              <a:t>The session is being </a:t>
            </a:r>
            <a:br>
              <a:rPr lang="en-US" sz="2800" dirty="0">
                <a:solidFill>
                  <a:srgbClr val="443D3E"/>
                </a:solidFill>
              </a:rPr>
            </a:br>
            <a:r>
              <a:rPr lang="en-US" sz="2800" dirty="0">
                <a:solidFill>
                  <a:srgbClr val="443D3E"/>
                </a:solidFill>
              </a:rPr>
              <a:t>recorded and will be </a:t>
            </a:r>
            <a:br>
              <a:rPr lang="en-US" sz="2800" dirty="0">
                <a:solidFill>
                  <a:srgbClr val="443D3E"/>
                </a:solidFill>
              </a:rPr>
            </a:br>
            <a:r>
              <a:rPr lang="en-US" sz="2800" dirty="0">
                <a:solidFill>
                  <a:srgbClr val="443D3E"/>
                </a:solidFill>
              </a:rPr>
              <a:t>available via HealthStream.</a:t>
            </a:r>
          </a:p>
          <a:p>
            <a:pPr>
              <a:lnSpc>
                <a:spcPts val="2100"/>
              </a:lnSpc>
              <a:spcAft>
                <a:spcPts val="600"/>
              </a:spcAft>
            </a:pPr>
            <a:endParaRPr lang="en-US" sz="1600" dirty="0">
              <a:solidFill>
                <a:srgbClr val="443D3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562D2C-A56B-4BA9-AB5F-4041AA20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18" y="2401292"/>
            <a:ext cx="3705365" cy="20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74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FCAD52-BF64-47FC-8777-69BB13A682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Level of Medical Decision Making Table</a:t>
            </a:r>
          </a:p>
          <a:p>
            <a:pPr lvl="1"/>
            <a:r>
              <a:rPr lang="en-US" dirty="0"/>
              <a:t>Assist in selecting the level of MDM</a:t>
            </a:r>
          </a:p>
          <a:p>
            <a:pPr lvl="1"/>
            <a:r>
              <a:rPr lang="en-US" dirty="0"/>
              <a:t>Used for office or other outpatient E/M service only</a:t>
            </a:r>
          </a:p>
          <a:p>
            <a:pPr lvl="1"/>
            <a:r>
              <a:rPr lang="en-US" dirty="0"/>
              <a:t>Includes four levels of MDM (unchanged)</a:t>
            </a:r>
          </a:p>
          <a:p>
            <a:pPr lvl="2"/>
            <a:r>
              <a:rPr lang="en-US" dirty="0"/>
              <a:t>Straightforward</a:t>
            </a:r>
          </a:p>
          <a:p>
            <a:pPr lvl="2"/>
            <a:r>
              <a:rPr lang="en-US" dirty="0"/>
              <a:t>Low </a:t>
            </a:r>
          </a:p>
          <a:p>
            <a:pPr lvl="2"/>
            <a:r>
              <a:rPr lang="en-US" dirty="0"/>
              <a:t>Moderate</a:t>
            </a:r>
          </a:p>
          <a:p>
            <a:pPr lvl="2"/>
            <a:r>
              <a:rPr lang="en-US" dirty="0"/>
              <a:t>High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31F6DA-A80B-4649-9286-B49E256A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Decision Making (MDM)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4C267-C6AD-4F01-9539-B98B9ED1C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AA957-44BE-4179-AE13-67590FCB2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7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035375-33E8-44B0-8F72-4BAE73F0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Decision Making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154B7-2AEA-4545-9458-D01212F6E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BB30F-859B-41E3-9EA4-70448DE61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44F297-794C-418F-9451-3574A144D96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98806" y="1005846"/>
            <a:ext cx="8881278" cy="256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277616-67E3-45AC-9CBB-A2714E57E2F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408" y="999054"/>
            <a:ext cx="5223621" cy="360152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Minimal</a:t>
            </a:r>
          </a:p>
          <a:p>
            <a:pPr lvl="1"/>
            <a:r>
              <a:rPr lang="en-US" dirty="0"/>
              <a:t>Self-limited</a:t>
            </a:r>
          </a:p>
          <a:p>
            <a:r>
              <a:rPr lang="en-US" dirty="0"/>
              <a:t>Low</a:t>
            </a:r>
          </a:p>
          <a:p>
            <a:pPr lvl="1"/>
            <a:r>
              <a:rPr lang="en-US" dirty="0"/>
              <a:t>Stable chronic illness, uncomplicated, single problem</a:t>
            </a:r>
          </a:p>
          <a:p>
            <a:r>
              <a:rPr lang="en-US" dirty="0"/>
              <a:t>Moderate</a:t>
            </a:r>
          </a:p>
          <a:p>
            <a:pPr lvl="1"/>
            <a:r>
              <a:rPr lang="en-US" dirty="0"/>
              <a:t>Chronic illness with exacerbation, stable illnesses, new problem with uncertain prognosis, acute illness/injury</a:t>
            </a:r>
          </a:p>
          <a:p>
            <a:r>
              <a:rPr lang="en-US" dirty="0"/>
              <a:t>High</a:t>
            </a:r>
          </a:p>
          <a:p>
            <a:pPr lvl="1"/>
            <a:r>
              <a:rPr lang="en-US" dirty="0"/>
              <a:t>Severe exacerbation, threat to life or bodily function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63C3A-197A-48AB-9672-95843DA6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8" y="345640"/>
            <a:ext cx="6413028" cy="498656"/>
          </a:xfrm>
        </p:spPr>
        <p:txBody>
          <a:bodyPr/>
          <a:lstStyle/>
          <a:p>
            <a:r>
              <a:rPr lang="en-US" dirty="0"/>
              <a:t>MDM: Number and Complexity of Problems Addressed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43A1D-5856-4B3E-B15B-95F770850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7EDAF-C747-4579-B9AB-DC8F04492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FCE619-D747-47E2-AA84-D981B7B1B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14" t="12455" r="67512" b="16848"/>
          <a:stretch/>
        </p:blipFill>
        <p:spPr>
          <a:xfrm>
            <a:off x="6726115" y="150207"/>
            <a:ext cx="2101362" cy="4885707"/>
          </a:xfrm>
          <a:prstGeom prst="rect">
            <a:avLst/>
          </a:prstGeom>
          <a:ln w="34925">
            <a:solidFill>
              <a:srgbClr val="99D156"/>
            </a:solidFill>
          </a:ln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1AD3904-E0C5-41CE-AB67-1E7EEEC13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8" y="145441"/>
            <a:ext cx="6799684" cy="4645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853693-C906-4EEE-9D60-0FCF376EC38A}"/>
              </a:ext>
            </a:extLst>
          </p:cNvPr>
          <p:cNvSpPr/>
          <p:nvPr/>
        </p:nvSpPr>
        <p:spPr>
          <a:xfrm>
            <a:off x="1906282" y="695348"/>
            <a:ext cx="1435894" cy="3449098"/>
          </a:xfrm>
          <a:prstGeom prst="rect">
            <a:avLst/>
          </a:prstGeom>
          <a:noFill/>
          <a:ln w="38100">
            <a:solidFill>
              <a:srgbClr val="99D1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91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610E67-6869-4348-B36F-C2FEDBC8A8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408" y="1462397"/>
            <a:ext cx="4893612" cy="34199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Three categories of data: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Tests, documents, orders, or independent historian(s)—each unique test, order, or document is counted to meet a threshold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Independent interpretation of tests not reported separately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Discussion of management or test interpretation with external physician/other QHP/appropriate source (not reported separately)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ED503D-E58D-4DEA-8520-8CCD271F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8" y="500214"/>
            <a:ext cx="4950493" cy="498656"/>
          </a:xfrm>
        </p:spPr>
        <p:txBody>
          <a:bodyPr/>
          <a:lstStyle/>
          <a:p>
            <a:r>
              <a:rPr lang="en-US" dirty="0"/>
              <a:t>MDM: Amount and/or Complexity of Data to</a:t>
            </a:r>
            <a:br>
              <a:rPr lang="en-US" dirty="0"/>
            </a:br>
            <a:r>
              <a:rPr lang="en-US" dirty="0"/>
              <a:t>be Reviewed and Analyzed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518AB-490A-4A94-BA21-0E6B10347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CB142-26C1-456F-AF02-AEB1CED18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0F17F7-BDBC-4633-8657-FC0B0ED27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6" t="10483" r="25958" b="1604"/>
          <a:stretch/>
        </p:blipFill>
        <p:spPr>
          <a:xfrm>
            <a:off x="5478934" y="192505"/>
            <a:ext cx="3366117" cy="4876766"/>
          </a:xfrm>
          <a:prstGeom prst="rect">
            <a:avLst/>
          </a:prstGeom>
          <a:ln w="34925">
            <a:solidFill>
              <a:srgbClr val="99D156"/>
            </a:solidFill>
          </a:ln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8E78C725-FFBE-49E3-B672-6D2A33CB2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8" y="145441"/>
            <a:ext cx="6799684" cy="4645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EDBAB3-69A2-4E16-9642-ED6E87DFCBFB}"/>
              </a:ext>
            </a:extLst>
          </p:cNvPr>
          <p:cNvSpPr/>
          <p:nvPr/>
        </p:nvSpPr>
        <p:spPr>
          <a:xfrm>
            <a:off x="3342175" y="625010"/>
            <a:ext cx="2803529" cy="4075058"/>
          </a:xfrm>
          <a:prstGeom prst="rect">
            <a:avLst/>
          </a:prstGeom>
          <a:noFill/>
          <a:ln w="38100">
            <a:solidFill>
              <a:srgbClr val="99D1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94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76FCFB-3905-432B-A389-7527E0EC88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408" y="1280849"/>
            <a:ext cx="6213648" cy="36015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Minimal risk of morbidity from additional diagnostic testing or treatment</a:t>
            </a:r>
          </a:p>
          <a:p>
            <a:r>
              <a:rPr lang="en-US" dirty="0"/>
              <a:t>Low risk of morbidity from additional diagnostic testing or treatment</a:t>
            </a:r>
          </a:p>
          <a:p>
            <a:r>
              <a:rPr lang="en-US" dirty="0"/>
              <a:t>Moderate risk of morbidity from additional diagnostic testing or treatment (examples given on table)</a:t>
            </a:r>
          </a:p>
          <a:p>
            <a:r>
              <a:rPr lang="en-US" dirty="0"/>
              <a:t>High risk of morbidity from additional diagnostic testing or treatment (examples given on table)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9B8556-7346-4461-B0E3-D2A80D79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8" y="463497"/>
            <a:ext cx="5931765" cy="498656"/>
          </a:xfrm>
        </p:spPr>
        <p:txBody>
          <a:bodyPr/>
          <a:lstStyle/>
          <a:p>
            <a:r>
              <a:rPr lang="en-US" dirty="0"/>
              <a:t>MDM: Risk of Complications and/or Morbidity or Mortality of Patient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E8E92-EB57-4F4E-8508-0EE9BEE09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0B0F1-B34C-46EB-879C-C20421574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E84E7D-151D-4B8E-82AC-733E265FE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38" t="10482" r="985" b="11988"/>
          <a:stretch/>
        </p:blipFill>
        <p:spPr>
          <a:xfrm>
            <a:off x="6575484" y="206256"/>
            <a:ext cx="2293509" cy="4805756"/>
          </a:xfrm>
          <a:prstGeom prst="rect">
            <a:avLst/>
          </a:prstGeom>
          <a:ln w="34925">
            <a:solidFill>
              <a:srgbClr val="99D156"/>
            </a:solidFill>
          </a:ln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5318DBC-26DB-4E2A-BCF9-08D08B117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8" y="145441"/>
            <a:ext cx="6799684" cy="4645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44EF96-9627-4B9B-8D3F-1AAEF65E9BD1}"/>
              </a:ext>
            </a:extLst>
          </p:cNvPr>
          <p:cNvSpPr/>
          <p:nvPr/>
        </p:nvSpPr>
        <p:spPr>
          <a:xfrm>
            <a:off x="6145822" y="625010"/>
            <a:ext cx="1696915" cy="3709598"/>
          </a:xfrm>
          <a:prstGeom prst="rect">
            <a:avLst/>
          </a:prstGeom>
          <a:noFill/>
          <a:ln w="38100">
            <a:solidFill>
              <a:srgbClr val="99D1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9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BF8D4C-6692-4489-9F36-7AC21B8D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look… Medical Decision Making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BD47C-95E2-41B2-AF92-4E599E473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CC390-7EF4-43EF-A20D-360F7E35C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FCEFFB4-E80E-4465-A38C-BBE7E9582D7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538876" y="998538"/>
            <a:ext cx="5961222" cy="36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4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4EB2C73-200E-4CA7-A172-F951B1340F28}"/>
              </a:ext>
            </a:extLst>
          </p:cNvPr>
          <p:cNvGrpSpPr/>
          <p:nvPr/>
        </p:nvGrpSpPr>
        <p:grpSpPr>
          <a:xfrm>
            <a:off x="1237195" y="2068994"/>
            <a:ext cx="6589641" cy="2788355"/>
            <a:chOff x="1171689" y="1993081"/>
            <a:chExt cx="6589641" cy="278835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815803-6A53-4F0B-961C-92684FD31F7B}"/>
                </a:ext>
              </a:extLst>
            </p:cNvPr>
            <p:cNvGrpSpPr/>
            <p:nvPr/>
          </p:nvGrpSpPr>
          <p:grpSpPr>
            <a:xfrm>
              <a:off x="1171689" y="1993081"/>
              <a:ext cx="6524135" cy="2744928"/>
              <a:chOff x="2398542" y="2296501"/>
              <a:chExt cx="6524135" cy="2744928"/>
            </a:xfrm>
          </p:grpSpPr>
          <p:pic>
            <p:nvPicPr>
              <p:cNvPr id="9" name="Content Placeholder 5">
                <a:extLst>
                  <a:ext uri="{FF2B5EF4-FFF2-40B4-BE49-F238E27FC236}">
                    <a16:creationId xmlns:a16="http://schemas.microsoft.com/office/drawing/2014/main" id="{099C956C-5B51-4FD1-874B-AA679481C1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281" t="10384" r="1136" b="29521"/>
              <a:stretch/>
            </p:blipFill>
            <p:spPr>
              <a:xfrm>
                <a:off x="2398542" y="2296501"/>
                <a:ext cx="6524135" cy="2744928"/>
              </a:xfrm>
              <a:prstGeom prst="rect">
                <a:avLst/>
              </a:prstGeom>
              <a:ln w="34925">
                <a:noFill/>
              </a:ln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BE9A61D-7F0D-4170-917D-24A677B40B5E}"/>
                  </a:ext>
                </a:extLst>
              </p:cNvPr>
              <p:cNvSpPr/>
              <p:nvPr/>
            </p:nvSpPr>
            <p:spPr>
              <a:xfrm>
                <a:off x="2792647" y="4134880"/>
                <a:ext cx="1519100" cy="147711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85F19E1-A60F-4CC5-B728-BC3CF282956A}"/>
                  </a:ext>
                </a:extLst>
              </p:cNvPr>
              <p:cNvSpPr/>
              <p:nvPr/>
            </p:nvSpPr>
            <p:spPr>
              <a:xfrm>
                <a:off x="4141509" y="2761055"/>
                <a:ext cx="1519100" cy="147711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1C53627-0093-4A62-8762-77BE176E1973}"/>
                  </a:ext>
                </a:extLst>
              </p:cNvPr>
              <p:cNvSpPr/>
              <p:nvPr/>
            </p:nvSpPr>
            <p:spPr>
              <a:xfrm>
                <a:off x="7001780" y="4132534"/>
                <a:ext cx="1519100" cy="147711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F12976-1DA6-448C-AB80-56885893D395}"/>
                </a:ext>
              </a:extLst>
            </p:cNvPr>
            <p:cNvSpPr/>
            <p:nvPr/>
          </p:nvSpPr>
          <p:spPr>
            <a:xfrm>
              <a:off x="1171689" y="3546410"/>
              <a:ext cx="6589641" cy="1235026"/>
            </a:xfrm>
            <a:prstGeom prst="rect">
              <a:avLst/>
            </a:prstGeom>
            <a:noFill/>
            <a:ln w="38100">
              <a:solidFill>
                <a:srgbClr val="99D15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E9BD2CD-AA54-42F4-9C3A-499FC217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3D7F1-628F-4D8B-9204-179D947C2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2A7CD-4790-4E09-A7A5-240BC98E3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0DF2D-7050-4C5A-82E0-A0C0DEF4E2F7}"/>
              </a:ext>
            </a:extLst>
          </p:cNvPr>
          <p:cNvSpPr txBox="1"/>
          <p:nvPr/>
        </p:nvSpPr>
        <p:spPr>
          <a:xfrm rot="10800000" flipH="1" flipV="1">
            <a:off x="318969" y="925050"/>
            <a:ext cx="8304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qualify for a particular level of medical decision making, two of the three elements for that level of decision making must be met or exceeded </a:t>
            </a:r>
            <a:r>
              <a:rPr lang="en-US" b="1" dirty="0"/>
              <a:t>(concept unchanged from current guidelines)</a:t>
            </a:r>
            <a:endParaRPr lang="en-US" sz="1600" dirty="0">
              <a:solidFill>
                <a:srgbClr val="443D3E"/>
              </a:solidFill>
            </a:endParaRP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022B7BE3-58DF-462D-A257-2B2162A4F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6" y="66706"/>
            <a:ext cx="6799684" cy="46453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A8A09D-543F-4483-8927-9018F1894C2C}"/>
              </a:ext>
            </a:extLst>
          </p:cNvPr>
          <p:cNvSpPr/>
          <p:nvPr/>
        </p:nvSpPr>
        <p:spPr>
          <a:xfrm>
            <a:off x="1027152" y="2108319"/>
            <a:ext cx="6668672" cy="1235026"/>
          </a:xfrm>
          <a:prstGeom prst="rect">
            <a:avLst/>
          </a:prstGeom>
          <a:noFill/>
          <a:ln w="38100">
            <a:solidFill>
              <a:srgbClr val="99D1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5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606B2C-17D7-47A1-B821-3AAD99054C8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408" y="920573"/>
            <a:ext cx="8236688" cy="39616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Current: </a:t>
            </a:r>
          </a:p>
          <a:p>
            <a:pPr lvl="1"/>
            <a:r>
              <a:rPr lang="en-US" dirty="0"/>
              <a:t>Greater than 50% of time spent counseling and/or coordinating care</a:t>
            </a:r>
          </a:p>
          <a:p>
            <a:pPr lvl="2"/>
            <a:r>
              <a:rPr lang="en-US" dirty="0"/>
              <a:t>Only face-to-face time in the office setting</a:t>
            </a:r>
          </a:p>
          <a:p>
            <a:r>
              <a:rPr lang="en-US" dirty="0"/>
              <a:t>New: </a:t>
            </a:r>
          </a:p>
          <a:p>
            <a:pPr lvl="1"/>
            <a:r>
              <a:rPr lang="en-US" dirty="0"/>
              <a:t>Total provider time spent on the </a:t>
            </a:r>
            <a:r>
              <a:rPr lang="en-US" u="sng" dirty="0"/>
              <a:t>date of service</a:t>
            </a:r>
            <a:r>
              <a:rPr lang="en-US" dirty="0"/>
              <a:t> may be used to select the level of E/M </a:t>
            </a:r>
          </a:p>
          <a:p>
            <a:pPr lvl="2"/>
            <a:r>
              <a:rPr lang="en-US" dirty="0"/>
              <a:t>Includes face-to-face and non-face-to-face time 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Code set 99202 – 99215 only</a:t>
            </a:r>
          </a:p>
          <a:p>
            <a:pPr lvl="2"/>
            <a:r>
              <a:rPr lang="en-US" dirty="0"/>
              <a:t>Document total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D31672-4206-4604-9EE7-36FF3992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8B196-791C-4E88-99F1-2F24A783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B6E80-305C-4CA0-B6F4-EFB37293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978316-4C89-48A3-A85F-0E64AE07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16" y="508820"/>
            <a:ext cx="3223227" cy="4056460"/>
          </a:xfrm>
        </p:spPr>
        <p:txBody>
          <a:bodyPr/>
          <a:lstStyle/>
          <a:p>
            <a:r>
              <a:rPr lang="en-US" sz="2400" dirty="0"/>
              <a:t>Per the AMA: </a:t>
            </a:r>
            <a:br>
              <a:rPr lang="en-US" sz="2400" dirty="0"/>
            </a:br>
            <a:r>
              <a:rPr lang="en-US" sz="2400" dirty="0"/>
              <a:t>The time that is counted is all the </a:t>
            </a:r>
            <a:br>
              <a:rPr lang="en-US" sz="2400" dirty="0"/>
            </a:br>
            <a:r>
              <a:rPr lang="en-US" sz="2400" dirty="0"/>
              <a:t>time on the </a:t>
            </a:r>
            <a:r>
              <a:rPr lang="en-US" sz="2400" b="1" dirty="0"/>
              <a:t>calendar date</a:t>
            </a:r>
            <a:r>
              <a:rPr lang="en-US" sz="2400" dirty="0"/>
              <a:t> of the encounter only.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i="1" dirty="0"/>
              <a:t>Do not include clinical staff time</a:t>
            </a:r>
            <a:r>
              <a:rPr lang="en-US" sz="2400" dirty="0"/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379F1-7394-4D19-80FB-53A83FAE1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84C77-C0B6-4DE3-BC66-2B2661C2F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F9553-C816-6842-8939-EE75ECF7EB2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9BA5F0-BFBE-46A4-BB7E-CD3CDE8E2EB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397054" y="484596"/>
            <a:ext cx="5583030" cy="20871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83619F-44CC-49E4-A7EA-FF2B06876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054" y="2571750"/>
            <a:ext cx="5593199" cy="22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9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0AE551-3D95-418A-B420-6171D19678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8156" y="932688"/>
            <a:ext cx="8236688" cy="36314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Physician/APP time includes the following activities, when performed:</a:t>
            </a:r>
          </a:p>
          <a:p>
            <a:r>
              <a:rPr lang="en-US" dirty="0"/>
              <a:t>Preparing to see the patient (e.g., review of tests)</a:t>
            </a:r>
          </a:p>
          <a:p>
            <a:r>
              <a:rPr lang="en-US" dirty="0"/>
              <a:t>Obtaining and/or reviewing separately obtained history</a:t>
            </a:r>
          </a:p>
          <a:p>
            <a:r>
              <a:rPr lang="en-US" dirty="0"/>
              <a:t>Performing a medically appropriate examination and/or evaluation</a:t>
            </a:r>
          </a:p>
          <a:p>
            <a:r>
              <a:rPr lang="en-US" dirty="0"/>
              <a:t>Counseling and educating the patient/family/caregiver</a:t>
            </a:r>
          </a:p>
          <a:p>
            <a:r>
              <a:rPr lang="en-US" dirty="0"/>
              <a:t>Ordering medications, tests, or procedures</a:t>
            </a:r>
          </a:p>
          <a:p>
            <a:r>
              <a:rPr lang="en-US" dirty="0"/>
              <a:t>Referring and communicating with other health care professionals (when not separately reported)</a:t>
            </a:r>
          </a:p>
          <a:p>
            <a:r>
              <a:rPr lang="en-US" dirty="0"/>
              <a:t>Documenting clinical information in the electronic or other health record</a:t>
            </a:r>
          </a:p>
          <a:p>
            <a:r>
              <a:rPr lang="en-US" dirty="0"/>
              <a:t>Independently interpreting results (not separately reported) and communicating results to the patient/family/caregiver</a:t>
            </a:r>
          </a:p>
          <a:p>
            <a:r>
              <a:rPr lang="en-US" dirty="0"/>
              <a:t>Care coordination (not separately reported)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C6A1E-50BF-4ABD-B727-988093A3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Included in Time…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D48FD-0717-4CBF-96D5-6D1E499FD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B2D8F-9B92-4721-A47E-585FFC48C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4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IAS Integrity &amp; Compliance</a:t>
            </a:r>
            <a:br>
              <a:rPr lang="en-US" dirty="0"/>
            </a:br>
            <a:r>
              <a:rPr lang="en-US" dirty="0"/>
              <a:t>Professional Services Team</a:t>
            </a:r>
            <a:br>
              <a:rPr lang="en-US" dirty="0"/>
            </a:br>
            <a:r>
              <a:rPr lang="en-US" dirty="0"/>
              <a:t>October 2020</a:t>
            </a:r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820612" y="1530485"/>
            <a:ext cx="6653255" cy="1732084"/>
          </a:xfrm>
        </p:spPr>
        <p:txBody>
          <a:bodyPr/>
          <a:lstStyle/>
          <a:p>
            <a:r>
              <a:rPr lang="en-US" dirty="0"/>
              <a:t>Key Changes in the 2021 Evaluation and Management (E/M) Office or Other Outpatient Visit Code Set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8E6F30-6885-47C1-A746-E88C9B9D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look again…Time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183ED-243F-4EC0-883D-F0EB11A19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2EEAA-613E-4B74-8BC1-DDB83B311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C3243C-04E1-40F1-9AC2-01DEAC692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9" y="1047137"/>
            <a:ext cx="3062208" cy="2018169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9D67335-B4FB-4D80-998C-BC0B86CC642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3182778" y="1039322"/>
            <a:ext cx="5961222" cy="36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75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2AC082-5A63-4EBD-AAF2-C44CB196FD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</a:rPr>
              <a:t>New code for prolonged services, each 15 minutes (99XXX)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Time unit reduced from the previous 60 and 30 minute prolonged service codes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To be reported only when the visit is based on time and after the total time of the highest level of service has been exceeded</a:t>
            </a:r>
          </a:p>
          <a:p>
            <a:pPr lvl="1"/>
            <a:r>
              <a:rPr lang="en-US" sz="2000" dirty="0">
                <a:solidFill>
                  <a:srgbClr val="6E2585"/>
                </a:solidFill>
              </a:rPr>
              <a:t>Only used with 99205 or 99215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Allows for face-to-face and non-face-to-face care on the date of the encounter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Prolonged services of less than 15 minutes should not be reported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6E344C-A114-4C7D-AF2C-8A102A96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Prolonged </a:t>
            </a:r>
            <a:r>
              <a:rPr lang="en-US" dirty="0">
                <a:solidFill>
                  <a:srgbClr val="6E2585"/>
                </a:solidFill>
              </a:rPr>
              <a:t>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BE069-3658-4F35-BC70-F4C872D4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DB724-89E6-4ED7-AB8B-B87388157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2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CDBC4-A0DC-48E8-B28F-984840994A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408" y="999054"/>
            <a:ext cx="8236688" cy="3883316"/>
          </a:xfrm>
        </p:spPr>
        <p:txBody>
          <a:bodyPr>
            <a:normAutofit fontScale="92500"/>
          </a:bodyPr>
          <a:lstStyle/>
          <a:p>
            <a:r>
              <a:rPr lang="en-US" dirty="0"/>
              <a:t>Changes are for office or other outpatient E/M services only</a:t>
            </a:r>
          </a:p>
          <a:p>
            <a:r>
              <a:rPr lang="en-US" dirty="0"/>
              <a:t>Level 1 new patient visit (99201) will be eliminated in 2021</a:t>
            </a:r>
          </a:p>
          <a:p>
            <a:r>
              <a:rPr lang="en-US" dirty="0"/>
              <a:t>The required history and exam are defined in the updated 2021 guidelines as “medically appropriate.”</a:t>
            </a:r>
          </a:p>
          <a:p>
            <a:r>
              <a:rPr lang="en-US" dirty="0"/>
              <a:t>No requirement that more than 50 percent of the visit be dominated by counseling or coordination of care </a:t>
            </a:r>
          </a:p>
          <a:p>
            <a:pPr lvl="1"/>
            <a:r>
              <a:rPr lang="en-US" dirty="0"/>
              <a:t>Need to document total time </a:t>
            </a:r>
          </a:p>
          <a:p>
            <a:r>
              <a:rPr lang="en-US" dirty="0"/>
              <a:t>Provider documentation should represent a cohesive, clinically relevant, patient encounter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86B892-385E-4E60-96B2-BB6DEF8B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2B443-2D5C-4A2A-8AD9-B78016C9B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8220D-97A7-4BC0-92D3-12E9CD44E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27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EF7E0-77A3-47B9-AAD1-518593A22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494" y="999056"/>
            <a:ext cx="4928239" cy="3394472"/>
          </a:xfrm>
        </p:spPr>
        <p:txBody>
          <a:bodyPr>
            <a:normAutofit/>
          </a:bodyPr>
          <a:lstStyle/>
          <a:p>
            <a:r>
              <a:rPr lang="en-US" sz="2000" dirty="0"/>
              <a:t>Additional resources on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pulse</a:t>
            </a:r>
            <a:r>
              <a:rPr lang="en-US" sz="2000" dirty="0"/>
              <a:t>… </a:t>
            </a:r>
          </a:p>
          <a:p>
            <a:pPr lvl="1"/>
            <a:r>
              <a:rPr lang="en-US" sz="2000" dirty="0"/>
              <a:t>Coming soon</a:t>
            </a:r>
          </a:p>
          <a:p>
            <a:pPr lvl="2"/>
            <a:r>
              <a:rPr lang="en-US" dirty="0"/>
              <a:t>FAQs</a:t>
            </a:r>
          </a:p>
          <a:p>
            <a:pPr lvl="2"/>
            <a:r>
              <a:rPr lang="en-US" dirty="0"/>
              <a:t>Updates</a:t>
            </a:r>
          </a:p>
          <a:p>
            <a:pPr marL="0" indent="0">
              <a:buNone/>
            </a:pPr>
            <a:endParaRPr lang="en-US" dirty="0"/>
          </a:p>
          <a:p>
            <a:pPr marL="60325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6D012-2322-4B08-9B36-02FAA8DD1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F8A88-CDF7-4F98-85AB-489A0EF8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FD0B1F-B55B-4ADC-B91B-B642FA68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more…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02BBA9-218C-4BEC-B209-00077A4F8A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99235" y="275145"/>
            <a:ext cx="3815266" cy="4118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7A82B9-0F2C-4B4C-AA98-478206037041}"/>
              </a:ext>
            </a:extLst>
          </p:cNvPr>
          <p:cNvSpPr txBox="1"/>
          <p:nvPr/>
        </p:nvSpPr>
        <p:spPr>
          <a:xfrm>
            <a:off x="277821" y="4274293"/>
            <a:ext cx="85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https://intranet.trinity-health.org/web/integrity-audit-services/physician-resources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28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BAF31A-022A-4CED-9229-7C7F33E3462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0147" y="725698"/>
            <a:ext cx="5403055" cy="36020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0486A-37E8-4B71-AE2C-59E9602ED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F8971-0A67-450A-B498-25FB520A1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32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3C4488-6899-4B68-AAB1-7BD5CC3B3F7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Margaret Nusbaum, BA, CPC, CRC</a:t>
            </a:r>
          </a:p>
          <a:p>
            <a:pPr lvl="1"/>
            <a:r>
              <a:rPr lang="en-US" dirty="0"/>
              <a:t>Manager, Integrity &amp; Compliance</a:t>
            </a:r>
          </a:p>
          <a:p>
            <a:pPr lvl="1"/>
            <a:r>
              <a:rPr lang="en-US" dirty="0">
                <a:hlinkClick r:id="rId2"/>
              </a:rPr>
              <a:t>Nusbaumm@trinity-health.org</a:t>
            </a:r>
            <a:endParaRPr lang="en-US" dirty="0"/>
          </a:p>
          <a:p>
            <a:pPr lvl="1"/>
            <a:r>
              <a:rPr lang="en-US" dirty="0"/>
              <a:t>(734) 343-1922</a:t>
            </a:r>
          </a:p>
          <a:p>
            <a:pPr lvl="1"/>
            <a:endParaRPr lang="en-US" dirty="0"/>
          </a:p>
          <a:p>
            <a:r>
              <a:rPr lang="en-US" dirty="0"/>
              <a:t>Kathryn Strang, RN, BSN, CPC</a:t>
            </a:r>
          </a:p>
          <a:p>
            <a:pPr lvl="1"/>
            <a:r>
              <a:rPr lang="en-US" dirty="0"/>
              <a:t>Manager, Integrity &amp; Compliance</a:t>
            </a:r>
          </a:p>
          <a:p>
            <a:pPr lvl="1"/>
            <a:r>
              <a:rPr lang="en-US" dirty="0">
                <a:hlinkClick r:id="rId3"/>
              </a:rPr>
              <a:t>Strangk@trinity-health.org</a:t>
            </a:r>
            <a:endParaRPr lang="en-US" dirty="0"/>
          </a:p>
          <a:p>
            <a:pPr lvl="1"/>
            <a:r>
              <a:rPr lang="en-US" dirty="0"/>
              <a:t>(734) 343-1509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CB8CB2-CA42-4F04-9E8E-05D141AB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7651A-61F6-44A7-AFC4-017BF82CA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5AB7F-FAC2-4429-AE96-CF19A852F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58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53C89-2CFA-4A58-8B10-45C2BF0592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3982" y="889941"/>
            <a:ext cx="8236688" cy="37836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CPT Evaluation and Management (E/M) revisions</a:t>
            </a:r>
          </a:p>
          <a:p>
            <a:pPr lvl="1"/>
            <a:r>
              <a:rPr lang="en-US" sz="2100" dirty="0">
                <a:hlinkClick r:id="rId3"/>
              </a:rPr>
              <a:t>https://www.ama-assn.org/practice-management/cpt/implementing-cpt-evaluation-and-management-em-revisions</a:t>
            </a:r>
            <a:r>
              <a:rPr lang="en-US" sz="21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CPT Evaluation and Management (E/M) Office or Other Outpatient (99202-99215) and Prolonged Services (99354, 99355, 99356, 99XXX) Code and Guideline Changes</a:t>
            </a:r>
          </a:p>
          <a:p>
            <a:pPr lvl="1"/>
            <a:r>
              <a:rPr lang="en-US" sz="1900" dirty="0">
                <a:hlinkClick r:id="rId4"/>
              </a:rPr>
              <a:t>https://www.ama-assn.org/system/files/2019-06/cpt-office-prolonged-svs-code-changes.pdf</a:t>
            </a:r>
            <a:r>
              <a:rPr lang="en-US" sz="19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CPT Evaluation and Management</a:t>
            </a:r>
          </a:p>
          <a:p>
            <a:pPr lvl="1"/>
            <a:r>
              <a:rPr lang="en-US" sz="1900" dirty="0">
                <a:hlinkClick r:id="rId5"/>
              </a:rPr>
              <a:t>https://www.ama-assn.org/practice-management/cpt/cpt-evaluation-and-management</a:t>
            </a:r>
            <a:r>
              <a:rPr lang="en-US" sz="19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035DC7-FF8B-414F-AF15-31609851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BC138-3EAD-4C4E-AFDB-CDD64B25E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0466E-38AF-4DDE-971A-44A40C318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37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F4B55-3724-4F52-9FD8-C060FA92CA1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408" y="999055"/>
            <a:ext cx="8236688" cy="347916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Office Evaluation and Management (E/M) CPT Code Revisions</a:t>
            </a:r>
          </a:p>
          <a:p>
            <a:pPr lvl="1"/>
            <a:r>
              <a:rPr lang="en-US" sz="2600" dirty="0"/>
              <a:t>Interactive based module, CME and AAPC CEU learning credit</a:t>
            </a:r>
          </a:p>
          <a:p>
            <a:pPr lvl="1"/>
            <a:r>
              <a:rPr lang="en-US" sz="2300" dirty="0">
                <a:hlinkClick r:id="rId2"/>
              </a:rPr>
              <a:t>https://edhub.ama-assn.org/collections/45311/medical-coding</a:t>
            </a:r>
            <a:r>
              <a:rPr lang="en-US" sz="23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CY 2021 Physician Fee Schedule and Other Changes to Part B Payment Policies Proposed Rule</a:t>
            </a:r>
          </a:p>
          <a:p>
            <a:pPr lvl="1"/>
            <a:r>
              <a:rPr lang="en-US" sz="2300" dirty="0">
                <a:hlinkClick r:id="rId3"/>
              </a:rPr>
              <a:t>https://www.federalregister.gov/documents/2020/08/17/2020-17127/medicare-program-cy-2021-payment-policies-under-the-physician-fee-schedule-and-other-changes-to-part</a:t>
            </a:r>
            <a:r>
              <a:rPr lang="en-US" sz="23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AMA Level of Medical Decision Making (MDM) Table</a:t>
            </a:r>
          </a:p>
          <a:p>
            <a:pPr lvl="1"/>
            <a:r>
              <a:rPr lang="en-US" sz="2500" dirty="0"/>
              <a:t> </a:t>
            </a:r>
            <a:r>
              <a:rPr lang="en-US" sz="2300" dirty="0">
                <a:hlinkClick r:id="rId4"/>
              </a:rPr>
              <a:t>https://www.ama-assn.org/system/files/2019-06/cpt-revised-mdm-grid.pdf</a:t>
            </a:r>
            <a:r>
              <a:rPr lang="en-US" sz="23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2C11E1-16F9-41F3-B266-C30BE98B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559B8-6A56-4C20-9DC4-59C9E45F6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C9FE3-27B3-4953-9727-8509849D9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5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3FF179-CA9D-4A0B-9DFB-FEA65E6DAC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>
              <a:solidFill>
                <a:srgbClr val="443D3E"/>
              </a:solidFill>
            </a:endParaRPr>
          </a:p>
          <a:p>
            <a:r>
              <a:rPr lang="en-US" dirty="0">
                <a:solidFill>
                  <a:srgbClr val="443D3E"/>
                </a:solidFill>
              </a:rPr>
              <a:t>This is</a:t>
            </a:r>
            <a:r>
              <a:rPr lang="en-US" dirty="0">
                <a:solidFill>
                  <a:srgbClr val="6E2585"/>
                </a:solidFill>
              </a:rPr>
              <a:t> </a:t>
            </a:r>
            <a:r>
              <a:rPr lang="en-US" u="sng" dirty="0"/>
              <a:t>only</a:t>
            </a:r>
            <a:r>
              <a:rPr lang="en-US" b="1" dirty="0"/>
              <a:t> </a:t>
            </a:r>
            <a:r>
              <a:rPr lang="en-US" dirty="0">
                <a:solidFill>
                  <a:srgbClr val="443D3E"/>
                </a:solidFill>
              </a:rPr>
              <a:t>for Office or Other Outpatient Services</a:t>
            </a:r>
          </a:p>
          <a:p>
            <a:pPr lvl="1"/>
            <a:r>
              <a:rPr lang="en-US" dirty="0">
                <a:solidFill>
                  <a:srgbClr val="443D3E"/>
                </a:solidFill>
              </a:rPr>
              <a:t>Code set 99202 – 99215</a:t>
            </a:r>
          </a:p>
          <a:p>
            <a:pPr lvl="1"/>
            <a:r>
              <a:rPr lang="en-US" dirty="0">
                <a:solidFill>
                  <a:srgbClr val="443D3E"/>
                </a:solidFill>
              </a:rPr>
              <a:t>Effective January 1, 2021</a:t>
            </a:r>
          </a:p>
          <a:p>
            <a:pPr marL="344488" lvl="1" indent="0">
              <a:buNone/>
            </a:pPr>
            <a:endParaRPr lang="en-US" dirty="0">
              <a:solidFill>
                <a:srgbClr val="443D3E"/>
              </a:solidFill>
            </a:endParaRPr>
          </a:p>
          <a:p>
            <a:r>
              <a:rPr lang="en-US" dirty="0"/>
              <a:t>First major overhaul in more than 25 years specific to the E/M office visit guidelines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A490B-9CC2-448E-9651-A24D9E1BC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35" y="174668"/>
            <a:ext cx="4592426" cy="7845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9A59D-94A1-4228-89D3-94D2865E5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38BF2-AE4D-43D4-A853-62E0BE5F4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8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287385-43EB-4EF5-BC95-CC993B2D654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408" y="827120"/>
            <a:ext cx="8236688" cy="41249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1995 and 1997 Documentation Guidelines</a:t>
            </a:r>
          </a:p>
          <a:p>
            <a:pPr lvl="1"/>
            <a:r>
              <a:rPr lang="en-US" dirty="0"/>
              <a:t>‘95 Guidelines = too vague</a:t>
            </a:r>
          </a:p>
          <a:p>
            <a:pPr lvl="1"/>
            <a:r>
              <a:rPr lang="en-US" dirty="0"/>
              <a:t>‘97 Guidelines = too strict (bullets)</a:t>
            </a:r>
          </a:p>
          <a:p>
            <a:r>
              <a:rPr lang="en-US" dirty="0"/>
              <a:t>Key Components of E/M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Examination</a:t>
            </a:r>
          </a:p>
          <a:p>
            <a:pPr lvl="1"/>
            <a:r>
              <a:rPr lang="en-US" dirty="0"/>
              <a:t>MDM</a:t>
            </a:r>
          </a:p>
          <a:p>
            <a:pPr marL="627063" lvl="2" indent="0">
              <a:buNone/>
            </a:pPr>
            <a:r>
              <a:rPr lang="en-US" b="1" i="1" dirty="0">
                <a:solidFill>
                  <a:srgbClr val="6E2585"/>
                </a:solidFill>
              </a:rPr>
              <a:t>OR</a:t>
            </a:r>
          </a:p>
          <a:p>
            <a:pPr lvl="1"/>
            <a:r>
              <a:rPr lang="en-US" dirty="0"/>
              <a:t>Time </a:t>
            </a:r>
          </a:p>
          <a:p>
            <a:pPr lvl="2"/>
            <a:r>
              <a:rPr lang="en-US" dirty="0"/>
              <a:t>Greater than 50% spent counseling and/or coordinating care</a:t>
            </a:r>
          </a:p>
          <a:p>
            <a:pPr lvl="1"/>
            <a:endParaRPr lang="en-US" dirty="0">
              <a:solidFill>
                <a:srgbClr val="6E2585"/>
              </a:solidFill>
            </a:endParaRPr>
          </a:p>
          <a:p>
            <a:pPr lvl="1"/>
            <a:endParaRPr lang="en-US" dirty="0">
              <a:solidFill>
                <a:srgbClr val="6E2585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344488" lvl="1" indent="0">
              <a:buNone/>
            </a:pPr>
            <a:endParaRPr lang="en-US" dirty="0"/>
          </a:p>
          <a:p>
            <a:pPr marL="344488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30491C-7B3D-4920-9B31-1352F5A0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today…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2E3E9-D6AB-4DF4-B265-18EAC3027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5E18D-1493-4A91-81C4-02F336F80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9796C1-D155-455F-977A-EA0BAEF7597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6E2585"/>
                </a:solidFill>
              </a:rPr>
              <a:t>Note Bloat</a:t>
            </a:r>
          </a:p>
          <a:p>
            <a:pPr lvl="1"/>
            <a:r>
              <a:rPr lang="en-US" sz="2300" dirty="0"/>
              <a:t>Copy and paste</a:t>
            </a:r>
          </a:p>
          <a:p>
            <a:pPr lvl="2"/>
            <a:r>
              <a:rPr lang="en-US" dirty="0"/>
              <a:t>Redundant and inaccurate information</a:t>
            </a:r>
            <a:endParaRPr lang="en-US" sz="4000" dirty="0"/>
          </a:p>
          <a:p>
            <a:pPr lvl="1"/>
            <a:r>
              <a:rPr lang="en-US" sz="2300" dirty="0"/>
              <a:t>Auto-population</a:t>
            </a:r>
          </a:p>
          <a:p>
            <a:pPr lvl="2"/>
            <a:r>
              <a:rPr lang="en-US" dirty="0"/>
              <a:t>Contradictory information</a:t>
            </a:r>
          </a:p>
          <a:p>
            <a:pPr lvl="1"/>
            <a:r>
              <a:rPr lang="en-US" sz="2300" dirty="0"/>
              <a:t>Non-relevant information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850FB-7674-426E-9129-EFA401BC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Unintended EHR consequences…checking the box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096B9-0649-45D7-8E53-E17A21A91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F40A8-D1EE-470E-862A-E5171A02B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8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4211C7-31FF-4364-A87D-865AAF3C74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Simplify the work of the provider and improve the health of the patient</a:t>
            </a:r>
          </a:p>
          <a:p>
            <a:pPr lvl="1"/>
            <a:r>
              <a:rPr lang="en-US" dirty="0"/>
              <a:t>Decrease administrative burden</a:t>
            </a:r>
          </a:p>
          <a:p>
            <a:pPr lvl="1"/>
            <a:r>
              <a:rPr lang="en-US" dirty="0"/>
              <a:t>Decrease unnecessary documentation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Documentation that is </a:t>
            </a:r>
            <a:r>
              <a:rPr lang="en-US" b="1" dirty="0">
                <a:solidFill>
                  <a:srgbClr val="6E2585"/>
                </a:solidFill>
              </a:rPr>
              <a:t>pertinent</a:t>
            </a:r>
            <a:r>
              <a:rPr lang="en-US" dirty="0"/>
              <a:t> to the patient visit</a:t>
            </a:r>
          </a:p>
          <a:p>
            <a:pPr lvl="1"/>
            <a:r>
              <a:rPr lang="en-US" dirty="0"/>
              <a:t>Update office/outpatient E/M visit code set to better reflect the current practice of medicine</a:t>
            </a:r>
          </a:p>
          <a:p>
            <a:pPr marL="34448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71B96B-F415-4F25-8DCF-66EDBEFB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05881-EAD2-472B-980A-B191E8289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692E3-422F-4699-A83E-9298498E5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9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DDC469-86D9-41F0-B36F-8AE1D374A7F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CPT revised E/M Office or Other Outpatient Visit code definitions and guidelines</a:t>
            </a:r>
          </a:p>
          <a:p>
            <a:r>
              <a:rPr lang="en-US" dirty="0"/>
              <a:t>Physician Fee Schedule CY 2021 Proposed Rule</a:t>
            </a:r>
          </a:p>
          <a:p>
            <a:pPr lvl="1"/>
            <a:r>
              <a:rPr lang="en-US" dirty="0"/>
              <a:t>Released August 3, 2020</a:t>
            </a:r>
          </a:p>
          <a:p>
            <a:pPr lvl="1"/>
            <a:r>
              <a:rPr lang="en-US" dirty="0"/>
              <a:t>Aligned E/M visit coding and documentation policies with changes laid out by the CPT Editorial Panel for office/outpatient E/M visits, beginning January 1,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B59532-C488-4A85-A912-52F99889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2021…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F10FB-1791-4ECF-9B8E-4AC70BD07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75DC3-1623-4910-BBEE-B14E54C93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A32382-1769-471B-BD8F-EDD970CF53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408" y="999054"/>
            <a:ext cx="8236688" cy="37963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Deletion of code 99201 </a:t>
            </a:r>
          </a:p>
          <a:p>
            <a:r>
              <a:rPr lang="en-US" dirty="0"/>
              <a:t>Revision of codes 99202-99215</a:t>
            </a:r>
          </a:p>
          <a:p>
            <a:r>
              <a:rPr lang="en-US" dirty="0"/>
              <a:t>Eliminating history and physical exam as </a:t>
            </a:r>
            <a:r>
              <a:rPr lang="en-US" u="sng" dirty="0"/>
              <a:t>elements for code selection</a:t>
            </a:r>
          </a:p>
          <a:p>
            <a:pPr lvl="1"/>
            <a:r>
              <a:rPr lang="en-US" dirty="0"/>
              <a:t>Providers should perform a “medically appropriate history and/or examination”</a:t>
            </a:r>
          </a:p>
          <a:p>
            <a:r>
              <a:rPr lang="en-US" dirty="0"/>
              <a:t>Components for level of service code selection:</a:t>
            </a:r>
          </a:p>
          <a:p>
            <a:pPr lvl="1"/>
            <a:r>
              <a:rPr lang="en-US" dirty="0"/>
              <a:t>Medical Decision Making (MDM); or</a:t>
            </a:r>
          </a:p>
          <a:p>
            <a:pPr lvl="1"/>
            <a:r>
              <a:rPr lang="en-US" dirty="0"/>
              <a:t>Time</a:t>
            </a:r>
          </a:p>
          <a:p>
            <a:r>
              <a:rPr lang="en-US" dirty="0"/>
              <a:t>Addition of a shorter 15 minute prolonged service code (99XXX)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C1E076-672F-4C84-AE0A-F791841C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 CPT 2021 E/M Changes 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F04E9-13F7-4F17-8E87-48635F67E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71D23-D63B-46C6-80E3-F1F7CAFD5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C005FC-DAAF-4AF4-834F-766FE1310A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408" y="999053"/>
            <a:ext cx="8236688" cy="38464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E/M level of service for office or other outpatient services may be based on:</a:t>
            </a:r>
          </a:p>
          <a:p>
            <a:pPr lvl="1"/>
            <a:r>
              <a:rPr lang="en-US" dirty="0"/>
              <a:t>Medical Decision Making (MDM)</a:t>
            </a:r>
          </a:p>
          <a:p>
            <a:pPr lvl="2"/>
            <a:r>
              <a:rPr lang="en-US" dirty="0"/>
              <a:t>Clarification provided in the guidelines to define the criteria contributing to the level of MDM </a:t>
            </a:r>
          </a:p>
          <a:p>
            <a:pPr marL="627063" lvl="2" indent="0">
              <a:buNone/>
            </a:pPr>
            <a:r>
              <a:rPr lang="en-US" b="1" dirty="0">
                <a:solidFill>
                  <a:srgbClr val="7030A0"/>
                </a:solidFill>
              </a:rPr>
              <a:t>OR</a:t>
            </a:r>
          </a:p>
          <a:p>
            <a:pPr lvl="1"/>
            <a:r>
              <a:rPr lang="en-US" dirty="0"/>
              <a:t>Time</a:t>
            </a:r>
          </a:p>
          <a:p>
            <a:pPr lvl="2"/>
            <a:r>
              <a:rPr lang="en-US" dirty="0"/>
              <a:t>Total documented time spent by the </a:t>
            </a:r>
            <a:r>
              <a:rPr lang="en-US" b="1" dirty="0"/>
              <a:t>provider</a:t>
            </a:r>
            <a:r>
              <a:rPr lang="en-US" dirty="0"/>
              <a:t> on the date of the encounter</a:t>
            </a:r>
          </a:p>
          <a:p>
            <a:pPr lvl="3"/>
            <a:r>
              <a:rPr lang="en-US" dirty="0">
                <a:latin typeface="+mn-lt"/>
              </a:rPr>
              <a:t>Including non-face to face services</a:t>
            </a:r>
          </a:p>
          <a:p>
            <a:pPr lvl="3"/>
            <a:r>
              <a:rPr lang="en-US" dirty="0">
                <a:latin typeface="+mn-lt"/>
              </a:rPr>
              <a:t>Defined time ranges for each code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85420F-A969-44C2-8D7C-7C0B563C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>
                <a:solidFill>
                  <a:srgbClr val="7030A0"/>
                </a:solidFill>
              </a:rPr>
              <a:t>Level</a:t>
            </a:r>
            <a:r>
              <a:rPr lang="en-US" dirty="0"/>
              <a:t> Selection for Office/Outpatient Services (99202-99215)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31CB1-91C2-4039-8844-F2B13CD7B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7BD3A-C349-4370-BD84-EC2E6539C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8354"/>
      </p:ext>
    </p:extLst>
  </p:cSld>
  <p:clrMapOvr>
    <a:masterClrMapping/>
  </p:clrMapOvr>
</p:sld>
</file>

<file path=ppt/theme/theme1.xml><?xml version="1.0" encoding="utf-8"?>
<a:theme xmlns:a="http://schemas.openxmlformats.org/drawingml/2006/main" name="Main Content Slide Layout">
  <a:themeElements>
    <a:clrScheme name="Trinity Health">
      <a:dk1>
        <a:srgbClr val="000000"/>
      </a:dk1>
      <a:lt1>
        <a:sysClr val="window" lastClr="FFFFFF"/>
      </a:lt1>
      <a:dk2>
        <a:srgbClr val="6E2585"/>
      </a:dk2>
      <a:lt2>
        <a:srgbClr val="4D4F53"/>
      </a:lt2>
      <a:accent1>
        <a:srgbClr val="6E2585"/>
      </a:accent1>
      <a:accent2>
        <a:srgbClr val="007DBA"/>
      </a:accent2>
      <a:accent3>
        <a:srgbClr val="00BFB3"/>
      </a:accent3>
      <a:accent4>
        <a:srgbClr val="4C9D2F"/>
      </a:accent4>
      <a:accent5>
        <a:srgbClr val="DC8633"/>
      </a:accent5>
      <a:accent6>
        <a:srgbClr val="AD3963"/>
      </a:accent6>
      <a:hlink>
        <a:srgbClr val="6E2585"/>
      </a:hlink>
      <a:folHlink>
        <a:srgbClr val="808080"/>
      </a:folHlink>
    </a:clrScheme>
    <a:fontScheme name="Trinity Health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noFill/>
        </a:ln>
        <a:effectLst/>
      </a:spPr>
      <a:bodyPr rtlCol="0" anchor="ctr"/>
      <a:lstStyle>
        <a:defPPr algn="ctr">
          <a:defRPr>
            <a:effectLst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spcAft>
            <a:spcPts val="600"/>
          </a:spcAft>
          <a:defRPr sz="1600" dirty="0" smtClean="0">
            <a:solidFill>
              <a:srgbClr val="443D3E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ain Content Slide Layout">
  <a:themeElements>
    <a:clrScheme name="Trinity Health">
      <a:dk1>
        <a:srgbClr val="000000"/>
      </a:dk1>
      <a:lt1>
        <a:sysClr val="window" lastClr="FFFFFF"/>
      </a:lt1>
      <a:dk2>
        <a:srgbClr val="6E2585"/>
      </a:dk2>
      <a:lt2>
        <a:srgbClr val="4D4F53"/>
      </a:lt2>
      <a:accent1>
        <a:srgbClr val="6E2585"/>
      </a:accent1>
      <a:accent2>
        <a:srgbClr val="007DBA"/>
      </a:accent2>
      <a:accent3>
        <a:srgbClr val="00BFB3"/>
      </a:accent3>
      <a:accent4>
        <a:srgbClr val="4C9D2F"/>
      </a:accent4>
      <a:accent5>
        <a:srgbClr val="DC8633"/>
      </a:accent5>
      <a:accent6>
        <a:srgbClr val="AD3963"/>
      </a:accent6>
      <a:hlink>
        <a:srgbClr val="6E2585"/>
      </a:hlink>
      <a:folHlink>
        <a:srgbClr val="808080"/>
      </a:folHlink>
    </a:clrScheme>
    <a:fontScheme name="Trinity Health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noFill/>
        </a:ln>
        <a:effectLst/>
      </a:spPr>
      <a:bodyPr rtlCol="0" anchor="ctr"/>
      <a:lstStyle>
        <a:defPPr algn="ctr">
          <a:defRPr>
            <a:effectLst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spcAft>
            <a:spcPts val="600"/>
          </a:spcAft>
          <a:defRPr sz="1600" dirty="0" smtClean="0">
            <a:solidFill>
              <a:srgbClr val="443D3E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CF6746CADB541B8704E3A76B43D75" ma:contentTypeVersion="0" ma:contentTypeDescription="Create a new document." ma:contentTypeScope="" ma:versionID="3d1b3bda66ff206962cbffb4b1f19dd6">
  <xsd:schema xmlns:xsd="http://www.w3.org/2001/XMLSchema" xmlns:xs="http://www.w3.org/2001/XMLSchema" xmlns:p="http://schemas.microsoft.com/office/2006/metadata/properties" xmlns:ns2="4b91531d-a4f7-47e3-8687-1e7e838a3343" targetNamespace="http://schemas.microsoft.com/office/2006/metadata/properties" ma:root="true" ma:fieldsID="0343b9f753f350af6d0219bbd4f1bbc3" ns2:_="">
    <xsd:import namespace="4b91531d-a4f7-47e3-8687-1e7e838a33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1531d-a4f7-47e3-8687-1e7e838a33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b91531d-a4f7-47e3-8687-1e7e838a3343">VWZWURQ6C24W-2684-23</_dlc_DocId>
    <_dlc_DocIdUrl xmlns="4b91531d-a4f7-47e3-8687-1e7e838a3343">
      <Url>http://content.che.org/sysoff/mc/_layouts/DocIdRedir.aspx?ID=VWZWURQ6C24W-2684-23</Url>
      <Description>VWZWURQ6C24W-2684-23</Description>
    </_dlc_DocIdUrl>
  </documentManagement>
</p:properties>
</file>

<file path=customXml/itemProps1.xml><?xml version="1.0" encoding="utf-8"?>
<ds:datastoreItem xmlns:ds="http://schemas.openxmlformats.org/officeDocument/2006/customXml" ds:itemID="{1E2435B7-6774-4581-B2BB-770337A5A82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C88FC6E-F497-4A21-9773-B9F3D9265D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78F947-66A3-4B2D-A65A-DD43B04E6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91531d-a4f7-47e3-8687-1e7e838a3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189451C-B86D-43F5-AA06-34D722258368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4b91531d-a4f7-47e3-8687-1e7e838a334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TrinityHealth_PPTtemplate.potx</Template>
  <TotalTime>16685</TotalTime>
  <Words>1540</Words>
  <Application>Microsoft Office PowerPoint</Application>
  <PresentationFormat>On-screen Show (16:9)</PresentationFormat>
  <Paragraphs>239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Wingdings</vt:lpstr>
      <vt:lpstr>Main Content Slide Layout</vt:lpstr>
      <vt:lpstr>1_Main Content Slide Layout</vt:lpstr>
      <vt:lpstr>PowerPoint Presentation</vt:lpstr>
      <vt:lpstr>Key Changes in the 2021 Evaluation and Management (E/M) Office or Other Outpatient Visit Code Set </vt:lpstr>
      <vt:lpstr>PowerPoint Presentation</vt:lpstr>
      <vt:lpstr>What we have today…</vt:lpstr>
      <vt:lpstr>Unintended EHR consequences…checking the box</vt:lpstr>
      <vt:lpstr>Goal…</vt:lpstr>
      <vt:lpstr>For 2021…</vt:lpstr>
      <vt:lpstr>AMA CPT 2021 E/M Changes Summary</vt:lpstr>
      <vt:lpstr>New Level Selection for Office/Outpatient Services (99202-99215)</vt:lpstr>
      <vt:lpstr>Medical Decision Making (MDM)</vt:lpstr>
      <vt:lpstr>Medical Decision Making Table</vt:lpstr>
      <vt:lpstr>MDM: Number and Complexity of Problems Addressed</vt:lpstr>
      <vt:lpstr>MDM: Amount and/or Complexity of Data to be Reviewed and Analyzed</vt:lpstr>
      <vt:lpstr>MDM: Risk of Complications and/or Morbidity or Mortality of Patient Management</vt:lpstr>
      <vt:lpstr>Let’s take a look… Medical Decision Making</vt:lpstr>
      <vt:lpstr>Putting it all together…</vt:lpstr>
      <vt:lpstr>Time</vt:lpstr>
      <vt:lpstr>Per the AMA:  The time that is counted is all the  time on the calendar date of the encounter only.  *Do not include clinical staff time </vt:lpstr>
      <vt:lpstr>What’s Included in Time…</vt:lpstr>
      <vt:lpstr>Let’s take a look again…Time</vt:lpstr>
      <vt:lpstr>Prolonged Services</vt:lpstr>
      <vt:lpstr>Things to Remember…</vt:lpstr>
      <vt:lpstr>And more…</vt:lpstr>
      <vt:lpstr>PowerPoint Presentation</vt:lpstr>
      <vt:lpstr>Contact us…</vt:lpstr>
      <vt:lpstr>Resources:</vt:lpstr>
      <vt:lpstr>Resources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Document Title</dc:title>
  <dc:creator>Michael Cottone</dc:creator>
  <cp:lastModifiedBy>Margaret Nusbaum</cp:lastModifiedBy>
  <cp:revision>355</cp:revision>
  <cp:lastPrinted>2015-03-20T16:41:08Z</cp:lastPrinted>
  <dcterms:created xsi:type="dcterms:W3CDTF">2015-06-01T18:54:58Z</dcterms:created>
  <dcterms:modified xsi:type="dcterms:W3CDTF">2020-10-06T13:17:57Z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0x010100E75CF6746CADB541B8704E3A76B43D75</vt:lpwstr>
  </property>
  <property fmtid="{D5CDD505-2E9C-101B-9397-08002B2CF9AE}" pid="3" name="_dlc_DocIdItemGuid">
    <vt:lpwstr>13334aa1-c854-4350-9b84-cf13f57fa411</vt:lpwstr>
  </property>
</Properties>
</file>